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83"/>
  </p:notesMasterIdLst>
  <p:sldIdLst>
    <p:sldId id="256" r:id="rId2"/>
    <p:sldId id="259" r:id="rId3"/>
    <p:sldId id="260" r:id="rId4"/>
    <p:sldId id="351" r:id="rId5"/>
    <p:sldId id="314" r:id="rId6"/>
    <p:sldId id="315" r:id="rId7"/>
    <p:sldId id="363" r:id="rId8"/>
    <p:sldId id="364" r:id="rId9"/>
    <p:sldId id="365" r:id="rId10"/>
    <p:sldId id="367" r:id="rId11"/>
    <p:sldId id="366" r:id="rId12"/>
    <p:sldId id="368" r:id="rId13"/>
    <p:sldId id="369" r:id="rId14"/>
    <p:sldId id="379" r:id="rId15"/>
    <p:sldId id="352" r:id="rId16"/>
    <p:sldId id="370" r:id="rId17"/>
    <p:sldId id="371" r:id="rId18"/>
    <p:sldId id="353" r:id="rId19"/>
    <p:sldId id="354" r:id="rId20"/>
    <p:sldId id="373" r:id="rId21"/>
    <p:sldId id="374" r:id="rId22"/>
    <p:sldId id="375" r:id="rId23"/>
    <p:sldId id="376" r:id="rId24"/>
    <p:sldId id="372" r:id="rId25"/>
    <p:sldId id="377" r:id="rId26"/>
    <p:sldId id="378" r:id="rId27"/>
    <p:sldId id="355" r:id="rId28"/>
    <p:sldId id="356" r:id="rId29"/>
    <p:sldId id="382" r:id="rId30"/>
    <p:sldId id="383" r:id="rId31"/>
    <p:sldId id="384" r:id="rId32"/>
    <p:sldId id="357" r:id="rId33"/>
    <p:sldId id="385" r:id="rId34"/>
    <p:sldId id="386" r:id="rId35"/>
    <p:sldId id="387" r:id="rId36"/>
    <p:sldId id="388" r:id="rId37"/>
    <p:sldId id="389" r:id="rId38"/>
    <p:sldId id="390" r:id="rId39"/>
    <p:sldId id="391" r:id="rId40"/>
    <p:sldId id="392" r:id="rId41"/>
    <p:sldId id="358" r:id="rId42"/>
    <p:sldId id="360" r:id="rId43"/>
    <p:sldId id="361" r:id="rId44"/>
    <p:sldId id="393" r:id="rId45"/>
    <p:sldId id="395" r:id="rId46"/>
    <p:sldId id="397" r:id="rId47"/>
    <p:sldId id="396" r:id="rId48"/>
    <p:sldId id="394" r:id="rId49"/>
    <p:sldId id="398" r:id="rId50"/>
    <p:sldId id="399" r:id="rId51"/>
    <p:sldId id="400" r:id="rId52"/>
    <p:sldId id="401" r:id="rId53"/>
    <p:sldId id="403" r:id="rId54"/>
    <p:sldId id="404" r:id="rId55"/>
    <p:sldId id="405" r:id="rId56"/>
    <p:sldId id="402" r:id="rId57"/>
    <p:sldId id="406" r:id="rId58"/>
    <p:sldId id="407" r:id="rId59"/>
    <p:sldId id="408" r:id="rId60"/>
    <p:sldId id="409" r:id="rId61"/>
    <p:sldId id="410" r:id="rId62"/>
    <p:sldId id="411" r:id="rId63"/>
    <p:sldId id="412" r:id="rId64"/>
    <p:sldId id="416" r:id="rId65"/>
    <p:sldId id="418" r:id="rId66"/>
    <p:sldId id="419" r:id="rId67"/>
    <p:sldId id="420" r:id="rId68"/>
    <p:sldId id="413" r:id="rId69"/>
    <p:sldId id="421" r:id="rId70"/>
    <p:sldId id="414" r:id="rId71"/>
    <p:sldId id="415" r:id="rId72"/>
    <p:sldId id="423" r:id="rId73"/>
    <p:sldId id="422" r:id="rId74"/>
    <p:sldId id="427" r:id="rId75"/>
    <p:sldId id="426" r:id="rId76"/>
    <p:sldId id="425" r:id="rId77"/>
    <p:sldId id="430" r:id="rId78"/>
    <p:sldId id="431" r:id="rId79"/>
    <p:sldId id="429" r:id="rId80"/>
    <p:sldId id="432" r:id="rId81"/>
    <p:sldId id="290" r:id="rId8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ADAF8"/>
    <a:srgbClr val="FFA7A7"/>
    <a:srgbClr val="C3F46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2590" autoAdjust="0"/>
  </p:normalViewPr>
  <p:slideViewPr>
    <p:cSldViewPr>
      <p:cViewPr varScale="1">
        <p:scale>
          <a:sx n="75" d="100"/>
          <a:sy n="75" d="100"/>
        </p:scale>
        <p:origin x="-1410" y="-10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39F9E26-806B-4E51-B85A-9BCB62E68646}" type="datetimeFigureOut">
              <a:rPr lang="en-US" smtClean="0"/>
              <a:t>10/10/2014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1F788F0-A518-4A71-92E4-13B940F83B9D}" type="slidenum">
              <a:rPr lang="en-US" smtClean="0"/>
              <a:t>‹#›</a:t>
            </a:fld>
            <a:endParaRPr lang="en-US"/>
          </a:p>
        </p:txBody>
      </p:sp>
    </p:spTree>
    <p:extLst>
      <p:ext uri="{BB962C8B-B14F-4D97-AF65-F5344CB8AC3E}">
        <p14:creationId xmlns:p14="http://schemas.microsoft.com/office/powerpoint/2010/main" val="32225074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en-US" b="1" dirty="0">
              <a:cs typeface="B Nazanin" pitchFamily="2" charset="-78"/>
            </a:endParaRPr>
          </a:p>
        </p:txBody>
      </p:sp>
      <p:sp>
        <p:nvSpPr>
          <p:cNvPr id="4" name="Slide Number Placeholder 3"/>
          <p:cNvSpPr>
            <a:spLocks noGrp="1"/>
          </p:cNvSpPr>
          <p:nvPr>
            <p:ph type="sldNum" sz="quarter" idx="10"/>
          </p:nvPr>
        </p:nvSpPr>
        <p:spPr/>
        <p:txBody>
          <a:bodyPr/>
          <a:lstStyle/>
          <a:p>
            <a:fld id="{F1F788F0-A518-4A71-92E4-13B940F83B9D}" type="slidenum">
              <a:rPr lang="en-US" smtClean="0"/>
              <a:t>5</a:t>
            </a:fld>
            <a:endParaRPr lang="en-US"/>
          </a:p>
        </p:txBody>
      </p:sp>
    </p:spTree>
    <p:extLst>
      <p:ext uri="{BB962C8B-B14F-4D97-AF65-F5344CB8AC3E}">
        <p14:creationId xmlns:p14="http://schemas.microsoft.com/office/powerpoint/2010/main" val="8756377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1F788F0-A518-4A71-92E4-13B940F83B9D}" type="slidenum">
              <a:rPr lang="en-US" smtClean="0"/>
              <a:t>35</a:t>
            </a:fld>
            <a:endParaRPr lang="en-US"/>
          </a:p>
        </p:txBody>
      </p:sp>
    </p:spTree>
    <p:extLst>
      <p:ext uri="{BB962C8B-B14F-4D97-AF65-F5344CB8AC3E}">
        <p14:creationId xmlns:p14="http://schemas.microsoft.com/office/powerpoint/2010/main" val="38320241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1F788F0-A518-4A71-92E4-13B940F83B9D}" type="slidenum">
              <a:rPr lang="en-US" smtClean="0"/>
              <a:t>38</a:t>
            </a:fld>
            <a:endParaRPr lang="en-US"/>
          </a:p>
        </p:txBody>
      </p:sp>
    </p:spTree>
    <p:extLst>
      <p:ext uri="{BB962C8B-B14F-4D97-AF65-F5344CB8AC3E}">
        <p14:creationId xmlns:p14="http://schemas.microsoft.com/office/powerpoint/2010/main" val="27556812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1F788F0-A518-4A71-92E4-13B940F83B9D}" type="slidenum">
              <a:rPr lang="en-US" smtClean="0"/>
              <a:t>39</a:t>
            </a:fld>
            <a:endParaRPr lang="en-US"/>
          </a:p>
        </p:txBody>
      </p:sp>
    </p:spTree>
    <p:extLst>
      <p:ext uri="{BB962C8B-B14F-4D97-AF65-F5344CB8AC3E}">
        <p14:creationId xmlns:p14="http://schemas.microsoft.com/office/powerpoint/2010/main" val="27556812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1F788F0-A518-4A71-92E4-13B940F83B9D}" type="slidenum">
              <a:rPr lang="en-US" smtClean="0"/>
              <a:t>40</a:t>
            </a:fld>
            <a:endParaRPr lang="en-US"/>
          </a:p>
        </p:txBody>
      </p:sp>
    </p:spTree>
    <p:extLst>
      <p:ext uri="{BB962C8B-B14F-4D97-AF65-F5344CB8AC3E}">
        <p14:creationId xmlns:p14="http://schemas.microsoft.com/office/powerpoint/2010/main" val="27556812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1F788F0-A518-4A71-92E4-13B940F83B9D}" type="slidenum">
              <a:rPr lang="en-US" smtClean="0"/>
              <a:t>77</a:t>
            </a:fld>
            <a:endParaRPr lang="en-US"/>
          </a:p>
        </p:txBody>
      </p:sp>
    </p:spTree>
    <p:extLst>
      <p:ext uri="{BB962C8B-B14F-4D97-AF65-F5344CB8AC3E}">
        <p14:creationId xmlns:p14="http://schemas.microsoft.com/office/powerpoint/2010/main" val="24474854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1F788F0-A518-4A71-92E4-13B940F83B9D}" type="slidenum">
              <a:rPr lang="en-US" smtClean="0"/>
              <a:t>20</a:t>
            </a:fld>
            <a:endParaRPr lang="en-US"/>
          </a:p>
        </p:txBody>
      </p:sp>
    </p:spTree>
    <p:extLst>
      <p:ext uri="{BB962C8B-B14F-4D97-AF65-F5344CB8AC3E}">
        <p14:creationId xmlns:p14="http://schemas.microsoft.com/office/powerpoint/2010/main" val="25541302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1F788F0-A518-4A71-92E4-13B940F83B9D}" type="slidenum">
              <a:rPr lang="en-US" smtClean="0"/>
              <a:t>21</a:t>
            </a:fld>
            <a:endParaRPr lang="en-US"/>
          </a:p>
        </p:txBody>
      </p:sp>
    </p:spTree>
    <p:extLst>
      <p:ext uri="{BB962C8B-B14F-4D97-AF65-F5344CB8AC3E}">
        <p14:creationId xmlns:p14="http://schemas.microsoft.com/office/powerpoint/2010/main" val="25541302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1F788F0-A518-4A71-92E4-13B940F83B9D}" type="slidenum">
              <a:rPr lang="en-US" smtClean="0"/>
              <a:t>22</a:t>
            </a:fld>
            <a:endParaRPr lang="en-US"/>
          </a:p>
        </p:txBody>
      </p:sp>
    </p:spTree>
    <p:extLst>
      <p:ext uri="{BB962C8B-B14F-4D97-AF65-F5344CB8AC3E}">
        <p14:creationId xmlns:p14="http://schemas.microsoft.com/office/powerpoint/2010/main" val="19430333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1F788F0-A518-4A71-92E4-13B940F83B9D}" type="slidenum">
              <a:rPr lang="en-US" smtClean="0"/>
              <a:t>25</a:t>
            </a:fld>
            <a:endParaRPr lang="en-US"/>
          </a:p>
        </p:txBody>
      </p:sp>
    </p:spTree>
    <p:extLst>
      <p:ext uri="{BB962C8B-B14F-4D97-AF65-F5344CB8AC3E}">
        <p14:creationId xmlns:p14="http://schemas.microsoft.com/office/powerpoint/2010/main" val="42409137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1F788F0-A518-4A71-92E4-13B940F83B9D}" type="slidenum">
              <a:rPr lang="en-US" smtClean="0"/>
              <a:t>26</a:t>
            </a:fld>
            <a:endParaRPr lang="en-US"/>
          </a:p>
        </p:txBody>
      </p:sp>
    </p:spTree>
    <p:extLst>
      <p:ext uri="{BB962C8B-B14F-4D97-AF65-F5344CB8AC3E}">
        <p14:creationId xmlns:p14="http://schemas.microsoft.com/office/powerpoint/2010/main" val="42409137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1F788F0-A518-4A71-92E4-13B940F83B9D}" type="slidenum">
              <a:rPr lang="en-US" smtClean="0"/>
              <a:t>28</a:t>
            </a:fld>
            <a:endParaRPr lang="en-US"/>
          </a:p>
        </p:txBody>
      </p:sp>
    </p:spTree>
    <p:extLst>
      <p:ext uri="{BB962C8B-B14F-4D97-AF65-F5344CB8AC3E}">
        <p14:creationId xmlns:p14="http://schemas.microsoft.com/office/powerpoint/2010/main" val="1545464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1F788F0-A518-4A71-92E4-13B940F83B9D}" type="slidenum">
              <a:rPr lang="en-US" smtClean="0"/>
              <a:t>33</a:t>
            </a:fld>
            <a:endParaRPr lang="en-US"/>
          </a:p>
        </p:txBody>
      </p:sp>
    </p:spTree>
    <p:extLst>
      <p:ext uri="{BB962C8B-B14F-4D97-AF65-F5344CB8AC3E}">
        <p14:creationId xmlns:p14="http://schemas.microsoft.com/office/powerpoint/2010/main" val="17285013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1F788F0-A518-4A71-92E4-13B940F83B9D}" type="slidenum">
              <a:rPr lang="en-US" smtClean="0"/>
              <a:t>34</a:t>
            </a:fld>
            <a:endParaRPr lang="en-US"/>
          </a:p>
        </p:txBody>
      </p:sp>
    </p:spTree>
    <p:extLst>
      <p:ext uri="{BB962C8B-B14F-4D97-AF65-F5344CB8AC3E}">
        <p14:creationId xmlns:p14="http://schemas.microsoft.com/office/powerpoint/2010/main" val="38320241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8" name="Rectangle 7"/>
          <p:cNvSpPr/>
          <p:nvPr/>
        </p:nvSpPr>
        <p:spPr>
          <a:xfrm>
            <a:off x="777240" y="0"/>
            <a:ext cx="7543800" cy="304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762000" y="3200400"/>
            <a:ext cx="7543800" cy="1524000"/>
          </a:xfrm>
        </p:spPr>
        <p:txBody>
          <a:bodyPr>
            <a:noAutofit/>
          </a:bodyPr>
          <a:lstStyle>
            <a:lvl1pPr algn="ctr" rtl="1">
              <a:defRPr sz="8000">
                <a:cs typeface="B Nazanin" pitchFamily="2" charset="-78"/>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762000" y="4724400"/>
            <a:ext cx="6858000" cy="990600"/>
          </a:xfrm>
        </p:spPr>
        <p:txBody>
          <a:bodyPr anchor="t" anchorCtr="0">
            <a:normAutofit/>
          </a:bodyPr>
          <a:lstStyle>
            <a:lvl1pPr marL="0" indent="0" algn="ctr" rtl="1">
              <a:buNone/>
              <a:defRPr sz="2800">
                <a:solidFill>
                  <a:schemeClr val="tx2"/>
                </a:solidFill>
                <a:cs typeface="B Nazanin" pitchFamily="2" charset="-78"/>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7620000" y="6324600"/>
            <a:ext cx="762000" cy="365125"/>
          </a:xfrm>
        </p:spPr>
        <p:txBody>
          <a:bodyPr/>
          <a:lstStyle/>
          <a:p>
            <a:fld id="{B6F15528-21DE-4FAA-801E-634DDDAF4B2B}" type="slidenum">
              <a:rPr lang="en-US" smtClean="0"/>
              <a:pPr/>
              <a:t>‹#›</a:t>
            </a:fld>
            <a:endParaRPr lang="en-US"/>
          </a:p>
        </p:txBody>
      </p:sp>
      <p:sp>
        <p:nvSpPr>
          <p:cNvPr id="7" name="Rectangle 6"/>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914400" y="685800"/>
            <a:ext cx="7239000" cy="3886200"/>
          </a:xfrm>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62000" y="685801"/>
            <a:ext cx="1828800" cy="5410199"/>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590800" y="685801"/>
            <a:ext cx="5715000" cy="4876800"/>
          </a:xfrm>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
            <a:ext cx="7543800" cy="1066800"/>
          </a:xfrm>
        </p:spPr>
        <p:txBody>
          <a:bodyPr>
            <a:noAutofit/>
          </a:bodyPr>
          <a:lstStyle>
            <a:lvl1pPr algn="r" rtl="1">
              <a:defRPr sz="4800" b="1">
                <a:latin typeface="+mn-lt"/>
                <a:cs typeface="B Nazanin" pitchFamily="2" charset="-78"/>
              </a:defRPr>
            </a:lvl1pPr>
          </a:lstStyle>
          <a:p>
            <a:r>
              <a:rPr lang="en-US" dirty="0" smtClean="0"/>
              <a:t>Click to edit Master title style</a:t>
            </a:r>
            <a:endParaRPr lang="en-US" dirty="0"/>
          </a:p>
        </p:txBody>
      </p:sp>
      <p:sp>
        <p:nvSpPr>
          <p:cNvPr id="3" name="Content Placeholder 2"/>
          <p:cNvSpPr>
            <a:spLocks noGrp="1"/>
          </p:cNvSpPr>
          <p:nvPr>
            <p:ph idx="1"/>
          </p:nvPr>
        </p:nvSpPr>
        <p:spPr>
          <a:xfrm>
            <a:off x="762000" y="1676400"/>
            <a:ext cx="7543800" cy="4419600"/>
          </a:xfrm>
        </p:spPr>
        <p:txBody>
          <a:bodyPr/>
          <a:lstStyle>
            <a:lvl1pPr algn="r" rtl="1">
              <a:defRPr>
                <a:solidFill>
                  <a:schemeClr val="tx1"/>
                </a:solidFill>
                <a:cs typeface="B Nazanin" pitchFamily="2" charset="-78"/>
              </a:defRPr>
            </a:lvl1pPr>
            <a:lvl2pPr algn="r" rtl="1">
              <a:defRPr>
                <a:solidFill>
                  <a:schemeClr val="tx1"/>
                </a:solidFill>
                <a:cs typeface="B Nazanin" pitchFamily="2" charset="-78"/>
              </a:defRPr>
            </a:lvl2pPr>
            <a:lvl3pPr algn="r" rtl="1">
              <a:defRPr>
                <a:solidFill>
                  <a:schemeClr val="tx1"/>
                </a:solidFill>
                <a:cs typeface="B Nazanin" pitchFamily="2" charset="-78"/>
              </a:defRPr>
            </a:lvl3pPr>
            <a:lvl4pPr algn="r" rtl="1">
              <a:defRPr>
                <a:solidFill>
                  <a:schemeClr val="tx1"/>
                </a:solidFill>
                <a:cs typeface="B Nazanin" pitchFamily="2" charset="-78"/>
              </a:defRPr>
            </a:lvl4pPr>
            <a:lvl5pPr algn="r" rtl="1">
              <a:defRPr>
                <a:solidFill>
                  <a:schemeClr val="tx1"/>
                </a:solidFill>
                <a:cs typeface="B Nazanin" pitchFamily="2" charset="-78"/>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7696200" y="6248400"/>
            <a:ext cx="762000" cy="365125"/>
          </a:xfrm>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777240" y="0"/>
            <a:ext cx="7543800" cy="304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762000" y="3276600"/>
            <a:ext cx="7543800" cy="1676400"/>
          </a:xfrm>
        </p:spPr>
        <p:txBody>
          <a:bodyPr anchor="b" anchorCtr="0"/>
          <a:lstStyle>
            <a:lvl1pPr algn="l">
              <a:defRPr sz="54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62000" y="4953000"/>
            <a:ext cx="6858000" cy="914400"/>
          </a:xfrm>
        </p:spPr>
        <p:txBody>
          <a:bodyPr anchor="t" anchorCtr="0">
            <a:normAutofit/>
          </a:bodyPr>
          <a:lstStyle>
            <a:lvl1pPr marL="0" indent="0">
              <a:buNone/>
              <a:defRPr sz="28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8" name="Rectangle 7"/>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762000" y="609601"/>
            <a:ext cx="3657600" cy="376732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609601"/>
            <a:ext cx="3657600" cy="376732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758952" y="609600"/>
            <a:ext cx="3657600" cy="639762"/>
          </a:xfrm>
        </p:spPr>
        <p:txBody>
          <a:bodyPr anchor="b">
            <a:noAutofit/>
          </a:bodyPr>
          <a:lstStyle>
            <a:lvl1pPr marL="0" indent="0">
              <a:buNone/>
              <a:defRPr sz="28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758952" y="1329264"/>
            <a:ext cx="3657600" cy="3048000"/>
          </a:xfrm>
        </p:spPr>
        <p:txBody>
          <a:bodyPr anchor="t" anchorCtr="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152" y="609600"/>
            <a:ext cx="3657600" cy="639762"/>
          </a:xfrm>
        </p:spPr>
        <p:txBody>
          <a:bodyPr anchor="b">
            <a:noAutofit/>
          </a:bodyPr>
          <a:lstStyle>
            <a:lvl1pPr marL="0" indent="0">
              <a:buNone/>
              <a:defRPr sz="28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152" y="1329264"/>
            <a:ext cx="3657600" cy="3048000"/>
          </a:xfrm>
        </p:spPr>
        <p:txBody>
          <a:bodyPr anchor="t" anchorCtr="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cxnSp>
        <p:nvCxnSpPr>
          <p:cNvPr id="11" name="Straight Connector 10"/>
          <p:cNvCxnSpPr/>
          <p:nvPr/>
        </p:nvCxnSpPr>
        <p:spPr>
          <a:xfrm>
            <a:off x="758952" y="1249362"/>
            <a:ext cx="36576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645152" y="1249362"/>
            <a:ext cx="3657600" cy="1588"/>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0"/>
            <a:ext cx="6784848" cy="1600200"/>
          </a:xfrm>
        </p:spPr>
        <p:txBody>
          <a:bodyPr anchor="b">
            <a:normAutofit/>
          </a:bodyPr>
          <a:lstStyle>
            <a:lvl1pPr algn="l">
              <a:defRPr sz="5400" b="0"/>
            </a:lvl1pPr>
          </a:lstStyle>
          <a:p>
            <a:r>
              <a:rPr lang="en-US" smtClean="0"/>
              <a:t>Click to edit Master title style</a:t>
            </a:r>
            <a:endParaRPr lang="en-US"/>
          </a:p>
        </p:txBody>
      </p:sp>
      <p:sp>
        <p:nvSpPr>
          <p:cNvPr id="3" name="Content Placeholder 2"/>
          <p:cNvSpPr>
            <a:spLocks noGrp="1"/>
          </p:cNvSpPr>
          <p:nvPr>
            <p:ph idx="1"/>
          </p:nvPr>
        </p:nvSpPr>
        <p:spPr>
          <a:xfrm>
            <a:off x="3710866" y="457200"/>
            <a:ext cx="4594934" cy="4114799"/>
          </a:xfrm>
        </p:spPr>
        <p:txBody>
          <a:bodyPr/>
          <a:lstStyle>
            <a:lvl1pPr>
              <a:defRPr sz="2400"/>
            </a:lvl1pPr>
            <a:lvl2pPr>
              <a:defRPr sz="22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762001" y="457200"/>
            <a:ext cx="2673657" cy="4114800"/>
          </a:xfrm>
        </p:spPr>
        <p:txBody>
          <a:bodyPr>
            <a:normAutofit/>
          </a:bodyPr>
          <a:lstStyle>
            <a:lvl1pPr marL="0" indent="0">
              <a:buNone/>
              <a:defRPr sz="21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cxnSp>
        <p:nvCxnSpPr>
          <p:cNvPr id="10" name="Straight Connector 9"/>
          <p:cNvCxnSpPr/>
          <p:nvPr/>
        </p:nvCxnSpPr>
        <p:spPr>
          <a:xfrm rot="5400000">
            <a:off x="1677194" y="2514600"/>
            <a:ext cx="3810000" cy="1588"/>
          </a:xfrm>
          <a:prstGeom prst="line">
            <a:avLst/>
          </a:prstGeom>
          <a:ln>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58952" y="4572000"/>
            <a:ext cx="6784848" cy="1600200"/>
          </a:xfrm>
        </p:spPr>
        <p:txBody>
          <a:bodyPr anchor="b">
            <a:normAutofit/>
          </a:bodyPr>
          <a:lstStyle>
            <a:lvl1pPr algn="l">
              <a:defRPr sz="5400" b="0"/>
            </a:lvl1pPr>
          </a:lstStyle>
          <a:p>
            <a:r>
              <a:rPr lang="en-US" smtClean="0"/>
              <a:t>Click to edit Master title style</a:t>
            </a:r>
            <a:endParaRPr lang="en-US" dirty="0"/>
          </a:p>
        </p:txBody>
      </p:sp>
      <p:sp>
        <p:nvSpPr>
          <p:cNvPr id="3" name="Picture Placeholder 2"/>
          <p:cNvSpPr>
            <a:spLocks noGrp="1"/>
          </p:cNvSpPr>
          <p:nvPr>
            <p:ph type="pic" idx="1"/>
          </p:nvPr>
        </p:nvSpPr>
        <p:spPr>
          <a:xfrm>
            <a:off x="777240" y="457200"/>
            <a:ext cx="7543800" cy="2895600"/>
          </a:xfrm>
          <a:ln w="6350">
            <a:solidFill>
              <a:schemeClr val="tx2"/>
            </a:solidFill>
          </a:ln>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850392" y="3505200"/>
            <a:ext cx="7391400" cy="804862"/>
          </a:xfrm>
        </p:spPr>
        <p:txBody>
          <a:bodyPr anchor="t" anchorCtr="0">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62000" y="4572000"/>
            <a:ext cx="6781800" cy="1600200"/>
          </a:xfrm>
          <a:prstGeom prst="rect">
            <a:avLst/>
          </a:prstGeom>
        </p:spPr>
        <p:txBody>
          <a:bodyPr vert="horz" lIns="91440" tIns="45720" rIns="91440" bIns="45720" rtlCol="0" anchor="b" anchorCtr="0">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762000" y="685800"/>
            <a:ext cx="7543800" cy="3886200"/>
          </a:xfrm>
          <a:prstGeom prst="rect">
            <a:avLst/>
          </a:prstGeom>
        </p:spPr>
        <p:txBody>
          <a:bodyPr vert="horz" lIns="91440" tIns="45720" rIns="91440" bIns="45720" rtlCol="0" anchor="ctr" anchorCtr="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48400" y="6208776"/>
            <a:ext cx="2133600" cy="365125"/>
          </a:xfrm>
          <a:prstGeom prst="rect">
            <a:avLst/>
          </a:prstGeom>
        </p:spPr>
        <p:txBody>
          <a:bodyPr vert="horz" lIns="91440" tIns="45720" rIns="91440" bIns="45720" rtlCol="0" anchor="ctr"/>
          <a:lstStyle>
            <a:lvl1pPr algn="r">
              <a:defRPr sz="1200" b="1">
                <a:solidFill>
                  <a:schemeClr val="tx2">
                    <a:lumMod val="90000"/>
                    <a:lumOff val="10000"/>
                  </a:schemeClr>
                </a:solidFill>
                <a:latin typeface="+mn-lt"/>
              </a:defRPr>
            </a:lvl1pPr>
          </a:lstStyle>
          <a:p>
            <a:endParaRPr lang="en-US"/>
          </a:p>
        </p:txBody>
      </p:sp>
      <p:sp>
        <p:nvSpPr>
          <p:cNvPr id="5" name="Footer Placeholder 4"/>
          <p:cNvSpPr>
            <a:spLocks noGrp="1"/>
          </p:cNvSpPr>
          <p:nvPr>
            <p:ph type="ftr" sz="quarter" idx="3"/>
          </p:nvPr>
        </p:nvSpPr>
        <p:spPr>
          <a:xfrm>
            <a:off x="761999" y="6208776"/>
            <a:ext cx="4873869" cy="365125"/>
          </a:xfrm>
          <a:prstGeom prst="rect">
            <a:avLst/>
          </a:prstGeom>
        </p:spPr>
        <p:txBody>
          <a:bodyPr vert="horz" lIns="91440" tIns="45720" rIns="91440" bIns="45720" rtlCol="0" anchor="ctr"/>
          <a:lstStyle>
            <a:lvl1pPr algn="l">
              <a:defRPr sz="1200" b="1">
                <a:solidFill>
                  <a:schemeClr val="tx2">
                    <a:lumMod val="90000"/>
                    <a:lumOff val="10000"/>
                  </a:schemeClr>
                </a:solidFill>
              </a:defRPr>
            </a:lvl1pPr>
          </a:lstStyle>
          <a:p>
            <a:endParaRPr lang="en-US"/>
          </a:p>
        </p:txBody>
      </p:sp>
      <p:sp>
        <p:nvSpPr>
          <p:cNvPr id="6" name="Slide Number Placeholder 5"/>
          <p:cNvSpPr>
            <a:spLocks noGrp="1"/>
          </p:cNvSpPr>
          <p:nvPr>
            <p:ph type="sldNum" sz="quarter" idx="4"/>
          </p:nvPr>
        </p:nvSpPr>
        <p:spPr>
          <a:xfrm>
            <a:off x="7620000" y="5687568"/>
            <a:ext cx="762000" cy="365125"/>
          </a:xfrm>
          <a:prstGeom prst="rect">
            <a:avLst/>
          </a:prstGeom>
        </p:spPr>
        <p:txBody>
          <a:bodyPr vert="horz" lIns="91440" tIns="45720" rIns="91440" bIns="45720" rtlCol="0" anchor="ctr"/>
          <a:lstStyle>
            <a:lvl1pPr algn="r">
              <a:defRPr sz="2400">
                <a:solidFill>
                  <a:schemeClr val="tx1">
                    <a:lumMod val="85000"/>
                    <a:lumOff val="15000"/>
                  </a:schemeClr>
                </a:solidFill>
                <a:latin typeface="+mj-lt"/>
              </a:defRPr>
            </a:lvl1pPr>
          </a:lstStyle>
          <a:p>
            <a:fld id="{B6F15528-21DE-4FAA-801E-634DDDAF4B2B}" type="slidenum">
              <a:rPr lang="en-US" smtClean="0"/>
              <a:pPr/>
              <a:t>‹#›</a:t>
            </a:fld>
            <a:endParaRPr lang="en-US"/>
          </a:p>
        </p:txBody>
      </p:sp>
      <p:sp>
        <p:nvSpPr>
          <p:cNvPr id="8" name="Rectangle 7"/>
          <p:cNvSpPr/>
          <p:nvPr/>
        </p:nvSpPr>
        <p:spPr>
          <a:xfrm>
            <a:off x="777240" y="0"/>
            <a:ext cx="7543800" cy="381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l" defTabSz="914400" rtl="0" eaLnBrk="1" latinLnBrk="0" hangingPunct="1">
        <a:spcBef>
          <a:spcPct val="0"/>
        </a:spcBef>
        <a:buNone/>
        <a:defRPr sz="54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Font typeface="Arial" pitchFamily="34" charset="0"/>
        <a:buChar char="•"/>
        <a:defRPr sz="2400" kern="1200">
          <a:solidFill>
            <a:schemeClr val="tx2"/>
          </a:solidFill>
          <a:latin typeface="+mn-lt"/>
          <a:ea typeface="+mn-ea"/>
          <a:cs typeface="+mn-cs"/>
        </a:defRPr>
      </a:lvl1pPr>
      <a:lvl2pPr marL="594360" indent="-274320" algn="l" defTabSz="914400" rtl="0" eaLnBrk="1" latinLnBrk="0" hangingPunct="1">
        <a:spcBef>
          <a:spcPct val="20000"/>
        </a:spcBef>
        <a:buClr>
          <a:schemeClr val="accent1"/>
        </a:buClr>
        <a:buFont typeface="Arial" pitchFamily="34" charset="0"/>
        <a:buChar char="•"/>
        <a:defRPr sz="2200" kern="1200">
          <a:solidFill>
            <a:schemeClr val="tx2"/>
          </a:solidFill>
          <a:latin typeface="+mn-lt"/>
          <a:ea typeface="+mn-ea"/>
          <a:cs typeface="+mn-cs"/>
        </a:defRPr>
      </a:lvl2pPr>
      <a:lvl3pPr marL="868680" indent="-228600" algn="l" defTabSz="914400" rtl="0" eaLnBrk="1" latinLnBrk="0" hangingPunct="1">
        <a:spcBef>
          <a:spcPct val="20000"/>
        </a:spcBef>
        <a:buClr>
          <a:schemeClr val="accent1"/>
        </a:buClr>
        <a:buFont typeface="Arial" pitchFamily="34" charset="0"/>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Font typeface="Arial" pitchFamily="34" charset="0"/>
        <a:buChar char="•"/>
        <a:defRPr sz="1800" kern="1200">
          <a:solidFill>
            <a:schemeClr val="tx2"/>
          </a:solidFill>
          <a:latin typeface="+mn-lt"/>
          <a:ea typeface="+mn-ea"/>
          <a:cs typeface="+mn-cs"/>
        </a:defRPr>
      </a:lvl4pPr>
      <a:lvl5pPr marL="1371600" indent="-228600" algn="l" defTabSz="914400" rtl="0" eaLnBrk="1" latinLnBrk="0" hangingPunct="1">
        <a:spcBef>
          <a:spcPct val="20000"/>
        </a:spcBef>
        <a:buClr>
          <a:schemeClr val="accent1"/>
        </a:buClr>
        <a:buFont typeface="Arial" pitchFamily="34" charset="0"/>
        <a:buChar char="•"/>
        <a:defRPr sz="1800" kern="1200" baseline="0">
          <a:solidFill>
            <a:schemeClr val="tx2"/>
          </a:solidFill>
          <a:latin typeface="+mn-lt"/>
          <a:ea typeface="+mn-ea"/>
          <a:cs typeface="+mn-cs"/>
        </a:defRPr>
      </a:lvl5pPr>
      <a:lvl6pPr marL="164592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6pPr>
      <a:lvl7pPr marL="1901952"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7pPr>
      <a:lvl8pPr marL="219456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8pPr>
      <a:lvl9pPr marL="246888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slide" Target="slide26.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slide" Target="slide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slide" Target="slide39.xml"/><Relationship Id="rId5" Type="http://schemas.openxmlformats.org/officeDocument/2006/relationships/image" Target="../media/image21.png"/><Relationship Id="rId4" Type="http://schemas.openxmlformats.org/officeDocument/2006/relationships/image" Target="../media/image20.png"/></Relationships>
</file>

<file path=ppt/slides/_rels/slide26.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slide" Target="slide40.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slide" Target="slide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7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 Id="rId9" Type="http://schemas.openxmlformats.org/officeDocument/2006/relationships/image" Target="../media/image30.png"/></Relationships>
</file>

<file path=ppt/slides/_rels/slide7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2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1" y="0"/>
            <a:ext cx="7543799" cy="3048000"/>
          </a:xfrm>
        </p:spPr>
        <p:txBody>
          <a:bodyPr>
            <a:normAutofit/>
          </a:bodyPr>
          <a:lstStyle/>
          <a:p>
            <a:r>
              <a:rPr lang="fa-IR" sz="8800" b="1" dirty="0" smtClean="0"/>
              <a:t>پایگاه داده ها</a:t>
            </a:r>
            <a:r>
              <a:rPr lang="en-US" sz="8800" b="1" dirty="0" smtClean="0"/>
              <a:t> </a:t>
            </a:r>
            <a:r>
              <a:rPr lang="fa-IR" sz="7200" dirty="0" smtClean="0"/>
              <a:t/>
            </a:r>
            <a:br>
              <a:rPr lang="fa-IR" sz="7200" dirty="0" smtClean="0"/>
            </a:br>
            <a:r>
              <a:rPr lang="fa-IR" sz="6000" dirty="0" smtClean="0"/>
              <a:t>فصل سوم</a:t>
            </a:r>
            <a:r>
              <a:rPr lang="fa-IR" sz="4000" dirty="0"/>
              <a:t>: </a:t>
            </a:r>
            <a:r>
              <a:rPr lang="fa-IR" sz="3200" b="1" dirty="0"/>
              <a:t>ساختار داده ای – مدل رابطه </a:t>
            </a:r>
            <a:r>
              <a:rPr lang="fa-IR" sz="3200" b="1" dirty="0" smtClean="0"/>
              <a:t>ای</a:t>
            </a:r>
            <a:endParaRPr lang="en-US" sz="4000" dirty="0">
              <a:latin typeface="+mn-lt"/>
            </a:endParaRPr>
          </a:p>
        </p:txBody>
      </p:sp>
      <p:sp>
        <p:nvSpPr>
          <p:cNvPr id="3" name="Subtitle 2"/>
          <p:cNvSpPr>
            <a:spLocks noGrp="1"/>
          </p:cNvSpPr>
          <p:nvPr>
            <p:ph type="subTitle" idx="1"/>
          </p:nvPr>
        </p:nvSpPr>
        <p:spPr>
          <a:xfrm>
            <a:off x="914400" y="4114800"/>
            <a:ext cx="6858000" cy="1981200"/>
          </a:xfrm>
        </p:spPr>
        <p:txBody>
          <a:bodyPr>
            <a:normAutofit/>
          </a:bodyPr>
          <a:lstStyle/>
          <a:p>
            <a:r>
              <a:rPr lang="fa-IR" sz="1800" dirty="0">
                <a:solidFill>
                  <a:schemeClr val="tx1"/>
                </a:solidFill>
              </a:rPr>
              <a:t>دانشگاه صنعتی بیرجند</a:t>
            </a:r>
          </a:p>
          <a:p>
            <a:r>
              <a:rPr lang="fa-IR" sz="1800" dirty="0">
                <a:solidFill>
                  <a:schemeClr val="tx1"/>
                </a:solidFill>
              </a:rPr>
              <a:t>نیمسال </a:t>
            </a:r>
            <a:r>
              <a:rPr lang="fa-IR" sz="1800" dirty="0" smtClean="0">
                <a:solidFill>
                  <a:schemeClr val="tx1"/>
                </a:solidFill>
              </a:rPr>
              <a:t>اول </a:t>
            </a:r>
            <a:r>
              <a:rPr lang="fa-IR" sz="1800" dirty="0">
                <a:solidFill>
                  <a:schemeClr val="tx1"/>
                </a:solidFill>
              </a:rPr>
              <a:t>تحصیلی </a:t>
            </a:r>
            <a:r>
              <a:rPr lang="fa-IR" sz="1800" dirty="0" smtClean="0">
                <a:solidFill>
                  <a:schemeClr val="tx1"/>
                </a:solidFill>
              </a:rPr>
              <a:t>94-93</a:t>
            </a:r>
            <a:endParaRPr lang="fa-IR" sz="1800" dirty="0">
              <a:solidFill>
                <a:schemeClr val="tx1"/>
              </a:solidFill>
            </a:endParaRPr>
          </a:p>
          <a:p>
            <a:r>
              <a:rPr lang="fa-IR" sz="1800" dirty="0">
                <a:solidFill>
                  <a:schemeClr val="tx1"/>
                </a:solidFill>
              </a:rPr>
              <a:t>وحیده </a:t>
            </a:r>
            <a:r>
              <a:rPr lang="fa-IR" sz="1800" dirty="0" smtClean="0">
                <a:solidFill>
                  <a:schemeClr val="tx1"/>
                </a:solidFill>
              </a:rPr>
              <a:t>بابائیان</a:t>
            </a:r>
          </a:p>
          <a:p>
            <a:r>
              <a:rPr lang="en-US" sz="1800" dirty="0" smtClean="0">
                <a:solidFill>
                  <a:schemeClr val="tx1"/>
                </a:solidFill>
              </a:rPr>
              <a:t>vahidebabaiyan@yahoo.com</a:t>
            </a:r>
            <a:endParaRPr lang="fa-IR" sz="1800" dirty="0" smtClean="0">
              <a:solidFill>
                <a:schemeClr val="tx1"/>
              </a:solidFill>
            </a:endParaRPr>
          </a:p>
          <a:p>
            <a:endParaRPr lang="en-US" sz="1800" dirty="0">
              <a:solidFill>
                <a:schemeClr val="tx1"/>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1</a:t>
            </a:fld>
            <a:endParaRPr 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762002" cy="8572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0400050"/>
      </p:ext>
    </p:extLst>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457200"/>
            <a:ext cx="8458200" cy="990600"/>
          </a:xfrm>
        </p:spPr>
        <p:txBody>
          <a:bodyPr/>
          <a:lstStyle/>
          <a:p>
            <a:r>
              <a:rPr lang="fa-IR" sz="4000" dirty="0" smtClean="0"/>
              <a:t>بررسی رفتار مدل رابطه ای</a:t>
            </a:r>
            <a:endParaRPr lang="en-US" sz="4000" dirty="0"/>
          </a:p>
        </p:txBody>
      </p:sp>
      <p:sp>
        <p:nvSpPr>
          <p:cNvPr id="3" name="Content Placeholder 2"/>
          <p:cNvSpPr>
            <a:spLocks noGrp="1"/>
          </p:cNvSpPr>
          <p:nvPr>
            <p:ph idx="1"/>
          </p:nvPr>
        </p:nvSpPr>
        <p:spPr>
          <a:xfrm>
            <a:off x="914400" y="1752600"/>
            <a:ext cx="7543800" cy="3162300"/>
          </a:xfrm>
        </p:spPr>
        <p:txBody>
          <a:bodyPr/>
          <a:lstStyle/>
          <a:p>
            <a:pPr marL="0" indent="0">
              <a:buNone/>
            </a:pPr>
            <a:r>
              <a:rPr lang="fa-IR" dirty="0" smtClean="0"/>
              <a:t>در عملیات ذخیره سازی (درج، حذف، به هنگام سازی)</a:t>
            </a:r>
            <a:r>
              <a:rPr lang="en-US" dirty="0" smtClean="0"/>
              <a:t> </a:t>
            </a:r>
            <a:r>
              <a:rPr lang="fa-IR" dirty="0" smtClean="0"/>
              <a:t>به ترتیب بایستی:</a:t>
            </a:r>
          </a:p>
          <a:p>
            <a:pPr lvl="1"/>
            <a:r>
              <a:rPr lang="fa-IR" dirty="0" smtClean="0"/>
              <a:t>سطری را به جدول اضافه کرد.</a:t>
            </a:r>
          </a:p>
          <a:p>
            <a:pPr lvl="1"/>
            <a:r>
              <a:rPr lang="fa-IR" dirty="0" smtClean="0"/>
              <a:t>سطری را از جدول حذف کرد.</a:t>
            </a:r>
          </a:p>
          <a:p>
            <a:pPr lvl="1"/>
            <a:r>
              <a:rPr lang="fa-IR" dirty="0" smtClean="0"/>
              <a:t>سطری را در یک جدول تغییر داد.</a:t>
            </a:r>
          </a:p>
          <a:p>
            <a:pPr lvl="1"/>
            <a:endParaRPr lang="fa-IR" dirty="0" smtClean="0"/>
          </a:p>
          <a:p>
            <a:pPr marL="0" indent="0">
              <a:buNone/>
            </a:pPr>
            <a:endParaRPr lang="fa-IR"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10</a:t>
            </a:fld>
            <a:endParaRPr lang="en-US"/>
          </a:p>
        </p:txBody>
      </p:sp>
      <p:sp>
        <p:nvSpPr>
          <p:cNvPr id="7" name="Rectangle 6"/>
          <p:cNvSpPr/>
          <p:nvPr/>
        </p:nvSpPr>
        <p:spPr>
          <a:xfrm>
            <a:off x="762000" y="3200400"/>
            <a:ext cx="3124200" cy="2677656"/>
          </a:xfrm>
          <a:prstGeom prst="rect">
            <a:avLst/>
          </a:prstGeom>
          <a:ln w="12700">
            <a:solidFill>
              <a:schemeClr val="tx1"/>
            </a:solidFill>
            <a:prstDash val="lgDash"/>
          </a:ln>
        </p:spPr>
        <p:txBody>
          <a:bodyPr wrap="square">
            <a:spAutoFit/>
          </a:bodyPr>
          <a:lstStyle/>
          <a:p>
            <a:pPr algn="r" rtl="1"/>
            <a:r>
              <a:rPr lang="fa-IR" sz="2800" b="1" dirty="0" smtClean="0">
                <a:cs typeface="B Nazanin" pitchFamily="2" charset="-78"/>
              </a:rPr>
              <a:t>مزیت: </a:t>
            </a:r>
            <a:r>
              <a:rPr lang="fa-IR" sz="2800" dirty="0">
                <a:cs typeface="B Nazanin" pitchFamily="2" charset="-78"/>
              </a:rPr>
              <a:t>عمليات درج و </a:t>
            </a:r>
            <a:r>
              <a:rPr lang="fa-IR" sz="2800" dirty="0" smtClean="0">
                <a:cs typeface="B Nazanin" pitchFamily="2" charset="-78"/>
              </a:rPr>
              <a:t>حذف و به هنگام سازی </a:t>
            </a:r>
            <a:r>
              <a:rPr lang="fa-IR" sz="2800" dirty="0">
                <a:cs typeface="B Nazanin" pitchFamily="2" charset="-78"/>
              </a:rPr>
              <a:t>در مدل رابطه اي بسيار آسان </a:t>
            </a:r>
            <a:r>
              <a:rPr lang="fa-IR" sz="2800" dirty="0" smtClean="0">
                <a:cs typeface="B Nazanin" pitchFamily="2" charset="-78"/>
              </a:rPr>
              <a:t>است و هیچ وضعیت نامطلوبی پس از انجام این عملیات رخ نمی دهد.</a:t>
            </a:r>
            <a:endParaRPr lang="en-US" sz="2800" dirty="0">
              <a:cs typeface="B Nazanin" pitchFamily="2" charset="-78"/>
            </a:endParaRPr>
          </a:p>
        </p:txBody>
      </p:sp>
    </p:spTree>
    <p:extLst>
      <p:ext uri="{BB962C8B-B14F-4D97-AF65-F5344CB8AC3E}">
        <p14:creationId xmlns:p14="http://schemas.microsoft.com/office/powerpoint/2010/main" val="3454580575"/>
      </p:ext>
    </p:extLst>
  </p:cSld>
  <p:clrMapOvr>
    <a:masterClrMapping/>
  </p:clrMapOvr>
  <p:transition spd="slow">
    <p:randomBar dir="ver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609600"/>
            <a:ext cx="8610600" cy="6019800"/>
          </a:xfrm>
        </p:spPr>
        <p:txBody>
          <a:bodyPr/>
          <a:lstStyle/>
          <a:p>
            <a:pPr marL="0" indent="0">
              <a:buNone/>
            </a:pPr>
            <a:r>
              <a:rPr lang="fa-IR" b="1" u="sng" dirty="0" smtClean="0"/>
              <a:t>مثال: عملیات </a:t>
            </a:r>
            <a:r>
              <a:rPr lang="fa-IR" b="1" u="sng" dirty="0"/>
              <a:t>ذخیره </a:t>
            </a:r>
            <a:r>
              <a:rPr lang="fa-IR" b="1" u="sng" dirty="0" smtClean="0"/>
              <a:t>سازی (درج)</a:t>
            </a:r>
          </a:p>
          <a:p>
            <a:pPr marL="0" indent="0">
              <a:buNone/>
            </a:pPr>
            <a:r>
              <a:rPr lang="fa-IR" dirty="0" smtClean="0"/>
              <a:t>در جدول تهیه کننده، تهیه کننده جدیدی را با شماره: </a:t>
            </a:r>
            <a:r>
              <a:rPr lang="en-US" dirty="0" smtClean="0"/>
              <a:t>S4</a:t>
            </a:r>
            <a:r>
              <a:rPr lang="fa-IR" dirty="0" smtClean="0"/>
              <a:t> ، نام: آلومین و شهر: اصفهان وارد کنید.</a:t>
            </a:r>
          </a:p>
          <a:p>
            <a:pPr marL="0" indent="0">
              <a:buNone/>
            </a:pPr>
            <a:endParaRPr lang="fa-IR" dirty="0"/>
          </a:p>
          <a:p>
            <a:pPr marL="0" indent="0">
              <a:buNone/>
            </a:pPr>
            <a:endParaRPr lang="fa-IR" dirty="0" smtClean="0"/>
          </a:p>
          <a:p>
            <a:pPr marL="0" indent="0">
              <a:buNone/>
            </a:pPr>
            <a:endParaRPr lang="fa-IR" dirty="0" smtClean="0"/>
          </a:p>
          <a:p>
            <a:pPr marL="0" indent="0">
              <a:buNone/>
            </a:pPr>
            <a:endParaRPr lang="fa-IR" dirty="0" smtClean="0"/>
          </a:p>
          <a:p>
            <a:pPr marL="0" indent="0">
              <a:buNone/>
            </a:pPr>
            <a:r>
              <a:rPr lang="fa-IR" sz="2000" dirty="0"/>
              <a:t>به کمک دستورات </a:t>
            </a:r>
            <a:r>
              <a:rPr lang="en-US" sz="2000" dirty="0"/>
              <a:t>SQL</a:t>
            </a:r>
            <a:r>
              <a:rPr lang="fa-IR" sz="2000" dirty="0"/>
              <a:t> که بعداً فرا خواهید گرفت می توان عملیات فوق را انجام داد:</a:t>
            </a:r>
          </a:p>
          <a:p>
            <a:pPr marL="0" indent="0" algn="ctr" rtl="0">
              <a:buNone/>
            </a:pPr>
            <a:r>
              <a:rPr lang="en-US" sz="2000" b="1" dirty="0" smtClean="0"/>
              <a:t>Insert into S values(‘S4’ , ‘</a:t>
            </a:r>
            <a:r>
              <a:rPr lang="fa-IR" sz="2000" b="1" dirty="0" smtClean="0"/>
              <a:t>آلومین</a:t>
            </a:r>
            <a:r>
              <a:rPr lang="en-US" sz="2000" b="1" dirty="0" smtClean="0"/>
              <a:t>’ </a:t>
            </a:r>
            <a:r>
              <a:rPr lang="fa-IR" sz="2000" b="1" dirty="0" smtClean="0"/>
              <a:t> </a:t>
            </a:r>
            <a:r>
              <a:rPr lang="en-US" sz="2000" b="1" dirty="0" smtClean="0"/>
              <a:t>, ‘</a:t>
            </a:r>
            <a:r>
              <a:rPr lang="fa-IR" sz="2000" b="1" dirty="0" smtClean="0"/>
              <a:t>اصفهان</a:t>
            </a:r>
            <a:r>
              <a:rPr lang="en-US" sz="2000" b="1" dirty="0" smtClean="0"/>
              <a:t>’ )</a:t>
            </a:r>
            <a:endParaRPr lang="fa-IR" sz="2000" b="1" dirty="0" smtClean="0"/>
          </a:p>
          <a:p>
            <a:pPr marL="0" indent="0" algn="l" rtl="0">
              <a:buNone/>
            </a:pPr>
            <a:endParaRPr lang="fa-IR" dirty="0"/>
          </a:p>
          <a:p>
            <a:pPr marL="0" indent="0" algn="l" rtl="0">
              <a:buNone/>
            </a:pPr>
            <a:endParaRPr lang="fa-IR" dirty="0" smtClean="0"/>
          </a:p>
          <a:p>
            <a:pPr marL="0" indent="0" algn="l" rtl="0">
              <a:buNone/>
            </a:pPr>
            <a:endParaRPr lang="fa-IR" dirty="0"/>
          </a:p>
          <a:p>
            <a:pPr marL="0" indent="0" algn="l" rtl="0">
              <a:buNone/>
            </a:pPr>
            <a:endParaRPr lang="fa-IR" dirty="0" smtClean="0"/>
          </a:p>
          <a:p>
            <a:pPr marL="0" indent="0" algn="l" rtl="0">
              <a:buNone/>
            </a:pPr>
            <a:endParaRPr lang="en-US" dirty="0"/>
          </a:p>
        </p:txBody>
      </p:sp>
      <p:sp>
        <p:nvSpPr>
          <p:cNvPr id="4" name="Slide Number Placeholder 3"/>
          <p:cNvSpPr>
            <a:spLocks noGrp="1"/>
          </p:cNvSpPr>
          <p:nvPr>
            <p:ph type="sldNum" sz="quarter" idx="12"/>
          </p:nvPr>
        </p:nvSpPr>
        <p:spPr>
          <a:xfrm>
            <a:off x="8077200" y="6248400"/>
            <a:ext cx="762000" cy="365125"/>
          </a:xfrm>
        </p:spPr>
        <p:txBody>
          <a:bodyPr/>
          <a:lstStyle/>
          <a:p>
            <a:fld id="{B6F15528-21DE-4FAA-801E-634DDDAF4B2B}" type="slidenum">
              <a:rPr lang="en-US" smtClean="0"/>
              <a:pPr/>
              <a:t>11</a:t>
            </a:fld>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4560887"/>
            <a:ext cx="3276600" cy="22574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1676400"/>
            <a:ext cx="3298141" cy="1828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Down Arrow 6"/>
          <p:cNvSpPr/>
          <p:nvPr/>
        </p:nvSpPr>
        <p:spPr>
          <a:xfrm>
            <a:off x="927100" y="3657600"/>
            <a:ext cx="584200" cy="762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0636348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fade">
                                      <p:cBhvr>
                                        <p:cTn id="7" dur="500"/>
                                        <p:tgtEl>
                                          <p:spTgt spid="3">
                                            <p:txEl>
                                              <p:pRg st="6" end="6"/>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7" end="7"/>
                                            </p:txEl>
                                          </p:spTgt>
                                        </p:tgtEl>
                                        <p:attrNameLst>
                                          <p:attrName>style.visibility</p:attrName>
                                        </p:attrNameLst>
                                      </p:cBhvr>
                                      <p:to>
                                        <p:strVal val="visible"/>
                                      </p:to>
                                    </p:set>
                                    <p:animEffect transition="in" filter="fade">
                                      <p:cBhvr>
                                        <p:cTn id="10" dur="500"/>
                                        <p:tgtEl>
                                          <p:spTgt spid="3">
                                            <p:txEl>
                                              <p:pRg st="7" end="7"/>
                                            </p:txEl>
                                          </p:spTgt>
                                        </p:tgtEl>
                                      </p:cBhvr>
                                    </p:animEffect>
                                  </p:childTnLst>
                                </p:cTn>
                              </p:par>
                            </p:childTnLst>
                          </p:cTn>
                        </p:par>
                        <p:par>
                          <p:cTn id="11" fill="hold">
                            <p:stCondLst>
                              <p:cond delay="500"/>
                            </p:stCondLst>
                            <p:childTnLst>
                              <p:par>
                                <p:cTn id="12" presetID="16" presetClass="entr" presetSubtype="21"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barn(inVertical)">
                                      <p:cBhvr>
                                        <p:cTn id="14" dur="500"/>
                                        <p:tgtEl>
                                          <p:spTgt spid="7"/>
                                        </p:tgtEl>
                                      </p:cBhvr>
                                    </p:animEffect>
                                  </p:childTnLst>
                                </p:cTn>
                              </p:par>
                            </p:childTnLst>
                          </p:cTn>
                        </p:par>
                        <p:par>
                          <p:cTn id="15" fill="hold">
                            <p:stCondLst>
                              <p:cond delay="1000"/>
                            </p:stCondLst>
                            <p:childTnLst>
                              <p:par>
                                <p:cTn id="16" presetID="16" presetClass="entr" presetSubtype="21" fill="hold" nodeType="afterEffect">
                                  <p:stCondLst>
                                    <p:cond delay="0"/>
                                  </p:stCondLst>
                                  <p:childTnLst>
                                    <p:set>
                                      <p:cBhvr>
                                        <p:cTn id="17" dur="1" fill="hold">
                                          <p:stCondLst>
                                            <p:cond delay="0"/>
                                          </p:stCondLst>
                                        </p:cTn>
                                        <p:tgtEl>
                                          <p:spTgt spid="2050"/>
                                        </p:tgtEl>
                                        <p:attrNameLst>
                                          <p:attrName>style.visibility</p:attrName>
                                        </p:attrNameLst>
                                      </p:cBhvr>
                                      <p:to>
                                        <p:strVal val="visible"/>
                                      </p:to>
                                    </p:set>
                                    <p:animEffect transition="in" filter="barn(inVertical)">
                                      <p:cBhvr>
                                        <p:cTn id="18"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609600"/>
            <a:ext cx="8610600" cy="6019800"/>
          </a:xfrm>
        </p:spPr>
        <p:txBody>
          <a:bodyPr/>
          <a:lstStyle/>
          <a:p>
            <a:pPr marL="0" indent="0">
              <a:buNone/>
            </a:pPr>
            <a:r>
              <a:rPr lang="fa-IR" b="1" u="sng" dirty="0" smtClean="0"/>
              <a:t>مثال: عملیات </a:t>
            </a:r>
            <a:r>
              <a:rPr lang="fa-IR" b="1" u="sng" dirty="0"/>
              <a:t>ذخیره </a:t>
            </a:r>
            <a:r>
              <a:rPr lang="fa-IR" b="1" u="sng" dirty="0" smtClean="0"/>
              <a:t>سازی (به هنگام کردن)</a:t>
            </a:r>
          </a:p>
          <a:p>
            <a:pPr marL="0" indent="0">
              <a:buNone/>
            </a:pPr>
            <a:r>
              <a:rPr lang="fa-IR" dirty="0" smtClean="0"/>
              <a:t>در جدول تهیه کننده، شهر تهیه کننده </a:t>
            </a:r>
            <a:r>
              <a:rPr lang="en-US" dirty="0" smtClean="0"/>
              <a:t>S1</a:t>
            </a:r>
            <a:r>
              <a:rPr lang="fa-IR" dirty="0" smtClean="0"/>
              <a:t> را از تهران به مشهد تغییر دهید.</a:t>
            </a:r>
          </a:p>
          <a:p>
            <a:pPr marL="0" indent="0">
              <a:buNone/>
            </a:pPr>
            <a:endParaRPr lang="fa-IR" dirty="0" smtClean="0"/>
          </a:p>
          <a:p>
            <a:pPr marL="0" indent="0">
              <a:buNone/>
            </a:pPr>
            <a:endParaRPr lang="fa-IR" dirty="0"/>
          </a:p>
          <a:p>
            <a:pPr marL="0" indent="0">
              <a:buNone/>
            </a:pPr>
            <a:endParaRPr lang="fa-IR" dirty="0" smtClean="0"/>
          </a:p>
          <a:p>
            <a:pPr marL="0" indent="0">
              <a:buNone/>
            </a:pPr>
            <a:endParaRPr lang="fa-IR" dirty="0" smtClean="0"/>
          </a:p>
          <a:p>
            <a:pPr marL="0" indent="0">
              <a:buNone/>
            </a:pPr>
            <a:endParaRPr lang="fa-IR" dirty="0" smtClean="0"/>
          </a:p>
          <a:p>
            <a:pPr marL="0" indent="0" algn="ctr" rtl="0">
              <a:buNone/>
            </a:pPr>
            <a:r>
              <a:rPr lang="en-US" sz="2000" b="1" dirty="0" smtClean="0"/>
              <a:t>Update S          Set        </a:t>
            </a:r>
            <a:r>
              <a:rPr lang="fa-IR" sz="2000" b="1" dirty="0" smtClean="0"/>
              <a:t>شهر</a:t>
            </a:r>
            <a:r>
              <a:rPr lang="en-US" sz="2000" b="1" dirty="0" smtClean="0"/>
              <a:t> =‘</a:t>
            </a:r>
            <a:r>
              <a:rPr lang="fa-IR" sz="2000" b="1" dirty="0" smtClean="0"/>
              <a:t>مشهد</a:t>
            </a:r>
            <a:r>
              <a:rPr lang="en-US" sz="2000" b="1" dirty="0" smtClean="0"/>
              <a:t>’         where S#=‘S1’</a:t>
            </a:r>
            <a:endParaRPr lang="fa-IR" sz="2000" b="1" dirty="0" smtClean="0"/>
          </a:p>
          <a:p>
            <a:pPr marL="0" indent="0" algn="l" rtl="0">
              <a:buNone/>
            </a:pPr>
            <a:endParaRPr lang="fa-IR" dirty="0"/>
          </a:p>
          <a:p>
            <a:pPr marL="0" indent="0" algn="l" rtl="0">
              <a:buNone/>
            </a:pPr>
            <a:endParaRPr lang="fa-IR" dirty="0" smtClean="0"/>
          </a:p>
          <a:p>
            <a:pPr marL="0" indent="0" algn="l" rtl="0">
              <a:buNone/>
            </a:pPr>
            <a:endParaRPr lang="fa-IR" dirty="0"/>
          </a:p>
          <a:p>
            <a:pPr marL="0" indent="0" algn="l" rtl="0">
              <a:buNone/>
            </a:pPr>
            <a:endParaRPr lang="fa-IR" dirty="0" smtClean="0"/>
          </a:p>
          <a:p>
            <a:pPr marL="0" indent="0" algn="l" rtl="0">
              <a:buNone/>
            </a:pPr>
            <a:endParaRPr lang="en-US" dirty="0"/>
          </a:p>
        </p:txBody>
      </p:sp>
      <p:sp>
        <p:nvSpPr>
          <p:cNvPr id="4" name="Slide Number Placeholder 3"/>
          <p:cNvSpPr>
            <a:spLocks noGrp="1"/>
          </p:cNvSpPr>
          <p:nvPr>
            <p:ph type="sldNum" sz="quarter" idx="12"/>
          </p:nvPr>
        </p:nvSpPr>
        <p:spPr>
          <a:xfrm>
            <a:off x="8077200" y="6248400"/>
            <a:ext cx="762000" cy="365125"/>
          </a:xfrm>
        </p:spPr>
        <p:txBody>
          <a:bodyPr/>
          <a:lstStyle/>
          <a:p>
            <a:fld id="{B6F15528-21DE-4FAA-801E-634DDDAF4B2B}" type="slidenum">
              <a:rPr lang="en-US" smtClean="0"/>
              <a:pPr/>
              <a:t>12</a:t>
            </a:fld>
            <a:endParaRPr lang="en-US" dirty="0"/>
          </a:p>
        </p:txBody>
      </p:sp>
      <p:pic>
        <p:nvPicPr>
          <p:cNvPr id="6"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1828800"/>
            <a:ext cx="3298141" cy="1828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5000" y="4724400"/>
            <a:ext cx="3390900" cy="17716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Down Arrow 1"/>
          <p:cNvSpPr/>
          <p:nvPr/>
        </p:nvSpPr>
        <p:spPr>
          <a:xfrm>
            <a:off x="635000" y="3657600"/>
            <a:ext cx="584200" cy="762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urved Left Arrow 4">
            <a:hlinkClick r:id="rId4" action="ppaction://hlinksldjump"/>
          </p:cNvPr>
          <p:cNvSpPr/>
          <p:nvPr/>
        </p:nvSpPr>
        <p:spPr>
          <a:xfrm>
            <a:off x="165100" y="152400"/>
            <a:ext cx="482600" cy="381000"/>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10559075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animEffect transition="in" filter="barn(inVertical)">
                                      <p:cBhvr>
                                        <p:cTn id="7" dur="500"/>
                                        <p:tgtEl>
                                          <p:spTgt spid="3">
                                            <p:txEl>
                                              <p:pRg st="7" end="7"/>
                                            </p:txEl>
                                          </p:spTgt>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horizontal)">
                                      <p:cBhvr>
                                        <p:cTn id="11" dur="500"/>
                                        <p:tgtEl>
                                          <p:spTgt spid="2"/>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3074"/>
                                        </p:tgtEl>
                                        <p:attrNameLst>
                                          <p:attrName>style.visibility</p:attrName>
                                        </p:attrNameLst>
                                      </p:cBhvr>
                                      <p:to>
                                        <p:strVal val="visible"/>
                                      </p:to>
                                    </p:set>
                                    <p:animEffect transition="in" filter="randombar(horizontal)">
                                      <p:cBhvr>
                                        <p:cTn id="15"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457200"/>
            <a:ext cx="8915400" cy="6019800"/>
          </a:xfrm>
        </p:spPr>
        <p:txBody>
          <a:bodyPr/>
          <a:lstStyle/>
          <a:p>
            <a:pPr marL="0" indent="0">
              <a:buNone/>
            </a:pPr>
            <a:r>
              <a:rPr lang="fa-IR" b="1" u="sng" dirty="0" smtClean="0"/>
              <a:t>مثال: عملیات </a:t>
            </a:r>
            <a:r>
              <a:rPr lang="fa-IR" b="1" u="sng" dirty="0"/>
              <a:t>ذخیره </a:t>
            </a:r>
            <a:r>
              <a:rPr lang="fa-IR" b="1" u="sng" dirty="0" smtClean="0"/>
              <a:t>سازی (حذف)</a:t>
            </a:r>
          </a:p>
          <a:p>
            <a:pPr marL="0" indent="0">
              <a:buNone/>
            </a:pPr>
            <a:r>
              <a:rPr lang="fa-IR" dirty="0" smtClean="0"/>
              <a:t>در جدول </a:t>
            </a:r>
            <a:r>
              <a:rPr lang="en-US" dirty="0" smtClean="0"/>
              <a:t>SP</a:t>
            </a:r>
            <a:r>
              <a:rPr lang="fa-IR" dirty="0" smtClean="0"/>
              <a:t> ، این اطلاع را حذف کنید. « </a:t>
            </a:r>
            <a:r>
              <a:rPr lang="en-US" dirty="0" smtClean="0"/>
              <a:t>S3</a:t>
            </a:r>
            <a:r>
              <a:rPr lang="fa-IR" dirty="0" smtClean="0"/>
              <a:t> از قطعه </a:t>
            </a:r>
            <a:r>
              <a:rPr lang="en-US" dirty="0" smtClean="0"/>
              <a:t>P2</a:t>
            </a:r>
            <a:r>
              <a:rPr lang="fa-IR" dirty="0" smtClean="0"/>
              <a:t> تعداد </a:t>
            </a:r>
            <a:r>
              <a:rPr lang="en-US" dirty="0" smtClean="0"/>
              <a:t>200</a:t>
            </a:r>
            <a:r>
              <a:rPr lang="fa-IR" dirty="0" smtClean="0"/>
              <a:t> عدد تهیه کرده است».</a:t>
            </a:r>
          </a:p>
          <a:p>
            <a:pPr marL="0" indent="0">
              <a:buNone/>
            </a:pPr>
            <a:endParaRPr lang="en-US" dirty="0" smtClean="0"/>
          </a:p>
          <a:p>
            <a:pPr marL="0" indent="0">
              <a:buNone/>
            </a:pPr>
            <a:endParaRPr lang="en-US" dirty="0"/>
          </a:p>
          <a:p>
            <a:pPr marL="0" indent="0">
              <a:buNone/>
            </a:pPr>
            <a:endParaRPr lang="fa-IR" dirty="0"/>
          </a:p>
          <a:p>
            <a:pPr marL="0" indent="0">
              <a:buNone/>
            </a:pPr>
            <a:endParaRPr lang="fa-IR" dirty="0" smtClean="0"/>
          </a:p>
          <a:p>
            <a:pPr marL="0" indent="0">
              <a:buNone/>
            </a:pPr>
            <a:endParaRPr lang="fa-IR" dirty="0" smtClean="0"/>
          </a:p>
          <a:p>
            <a:pPr marL="0" indent="0">
              <a:buNone/>
            </a:pPr>
            <a:endParaRPr lang="en-US" dirty="0" smtClean="0"/>
          </a:p>
          <a:p>
            <a:pPr marL="0" indent="0">
              <a:buNone/>
            </a:pPr>
            <a:endParaRPr lang="en-US" dirty="0"/>
          </a:p>
          <a:p>
            <a:pPr marL="0" indent="0" algn="ctr" rtl="0">
              <a:buNone/>
            </a:pPr>
            <a:endParaRPr lang="en-US" sz="2000" b="1" dirty="0" smtClean="0"/>
          </a:p>
          <a:p>
            <a:pPr marL="0" indent="0" algn="ctr" rtl="0">
              <a:buNone/>
            </a:pPr>
            <a:endParaRPr lang="en-US" sz="2000" b="1" dirty="0" smtClean="0"/>
          </a:p>
          <a:p>
            <a:pPr marL="0" indent="0" algn="ctr" rtl="0">
              <a:buNone/>
            </a:pPr>
            <a:r>
              <a:rPr lang="en-US" sz="2000" b="1" dirty="0" smtClean="0"/>
              <a:t>Delete from SP where S#=‘S3’ and P#=‘P2’</a:t>
            </a:r>
            <a:endParaRPr lang="fa-IR" dirty="0" smtClean="0"/>
          </a:p>
          <a:p>
            <a:pPr marL="0" indent="0" algn="l" rtl="0">
              <a:buNone/>
            </a:pPr>
            <a:endParaRPr lang="en-US" dirty="0" smtClean="0"/>
          </a:p>
          <a:p>
            <a:pPr marL="0" indent="0" algn="l" rtl="0">
              <a:buNone/>
            </a:pPr>
            <a:endParaRPr lang="fa-IR" dirty="0"/>
          </a:p>
        </p:txBody>
      </p:sp>
      <p:sp>
        <p:nvSpPr>
          <p:cNvPr id="4" name="Slide Number Placeholder 3"/>
          <p:cNvSpPr>
            <a:spLocks noGrp="1"/>
          </p:cNvSpPr>
          <p:nvPr>
            <p:ph type="sldNum" sz="quarter" idx="12"/>
          </p:nvPr>
        </p:nvSpPr>
        <p:spPr>
          <a:xfrm>
            <a:off x="12700" y="6437314"/>
            <a:ext cx="533399" cy="365125"/>
          </a:xfrm>
        </p:spPr>
        <p:txBody>
          <a:bodyPr/>
          <a:lstStyle/>
          <a:p>
            <a:fld id="{B6F15528-21DE-4FAA-801E-634DDDAF4B2B}" type="slidenum">
              <a:rPr lang="en-US" smtClean="0"/>
              <a:pPr/>
              <a:t>13</a:t>
            </a:fld>
            <a:endParaRPr lang="en-US"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5600" y="1447800"/>
            <a:ext cx="2038350" cy="2828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86600" y="4276725"/>
            <a:ext cx="1866900" cy="2476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Bent Arrow 1"/>
          <p:cNvSpPr/>
          <p:nvPr/>
        </p:nvSpPr>
        <p:spPr>
          <a:xfrm rot="10800000" flipH="1">
            <a:off x="546100" y="4495800"/>
            <a:ext cx="6553200" cy="2124076"/>
          </a:xfrm>
          <a:prstGeom prst="bentArrow">
            <a:avLst>
              <a:gd name="adj1" fmla="val 14333"/>
              <a:gd name="adj2" fmla="val 21618"/>
              <a:gd name="adj3" fmla="val 25000"/>
              <a:gd name="adj4" fmla="val 2521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10559075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1" end="11"/>
                                            </p:txEl>
                                          </p:spTgt>
                                        </p:tgtEl>
                                        <p:attrNameLst>
                                          <p:attrName>style.visibility</p:attrName>
                                        </p:attrNameLst>
                                      </p:cBhvr>
                                      <p:to>
                                        <p:strVal val="visible"/>
                                      </p:to>
                                    </p:set>
                                    <p:animEffect transition="in" filter="fade">
                                      <p:cBhvr>
                                        <p:cTn id="7" dur="1000"/>
                                        <p:tgtEl>
                                          <p:spTgt spid="3">
                                            <p:txEl>
                                              <p:pRg st="11" end="11"/>
                                            </p:txEl>
                                          </p:spTgt>
                                        </p:tgtEl>
                                      </p:cBhvr>
                                    </p:animEffect>
                                    <p:anim calcmode="lin" valueType="num">
                                      <p:cBhvr>
                                        <p:cTn id="8" dur="1000" fill="hold"/>
                                        <p:tgtEl>
                                          <p:spTgt spid="3">
                                            <p:txEl>
                                              <p:pRg st="11" end="1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1" end="11"/>
                                            </p:txEl>
                                          </p:spTgt>
                                        </p:tgtEl>
                                        <p:attrNameLst>
                                          <p:attrName>ppt_y</p:attrName>
                                        </p:attrNameLst>
                                      </p:cBhvr>
                                      <p:tavLst>
                                        <p:tav tm="0">
                                          <p:val>
                                            <p:strVal val="#ppt_y+.1"/>
                                          </p:val>
                                        </p:tav>
                                        <p:tav tm="100000">
                                          <p:val>
                                            <p:strVal val="#ppt_y"/>
                                          </p:val>
                                        </p:tav>
                                      </p:tavLst>
                                    </p:anim>
                                  </p:childTnLst>
                                </p:cTn>
                              </p:par>
                              <p:par>
                                <p:cTn id="10" presetID="14" presetClass="entr" presetSubtype="1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randombar(horizontal)">
                                      <p:cBhvr>
                                        <p:cTn id="12" dur="500"/>
                                        <p:tgtEl>
                                          <p:spTgt spid="2"/>
                                        </p:tgtEl>
                                      </p:cBhvr>
                                    </p:animEffect>
                                  </p:childTnLst>
                                </p:cTn>
                              </p:par>
                            </p:childTnLst>
                          </p:cTn>
                        </p:par>
                        <p:par>
                          <p:cTn id="13" fill="hold">
                            <p:stCondLst>
                              <p:cond delay="1000"/>
                            </p:stCondLst>
                            <p:childTnLst>
                              <p:par>
                                <p:cTn id="14" presetID="14" presetClass="entr" presetSubtype="10" fill="hold" nodeType="afterEffect">
                                  <p:stCondLst>
                                    <p:cond delay="0"/>
                                  </p:stCondLst>
                                  <p:childTnLst>
                                    <p:set>
                                      <p:cBhvr>
                                        <p:cTn id="15" dur="1" fill="hold">
                                          <p:stCondLst>
                                            <p:cond delay="0"/>
                                          </p:stCondLst>
                                        </p:cTn>
                                        <p:tgtEl>
                                          <p:spTgt spid="4099"/>
                                        </p:tgtEl>
                                        <p:attrNameLst>
                                          <p:attrName>style.visibility</p:attrName>
                                        </p:attrNameLst>
                                      </p:cBhvr>
                                      <p:to>
                                        <p:strVal val="visible"/>
                                      </p:to>
                                    </p:set>
                                    <p:animEffect transition="in" filter="randombar(horizontal)">
                                      <p:cBhvr>
                                        <p:cTn id="16" dur="500"/>
                                        <p:tgtEl>
                                          <p:spTgt spid="40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4000" dirty="0" smtClean="0"/>
              <a:t>ويژگي هاي </a:t>
            </a:r>
            <a:r>
              <a:rPr lang="fa-IR" sz="4000" dirty="0"/>
              <a:t>مدل رابطه </a:t>
            </a:r>
            <a:r>
              <a:rPr lang="fa-IR" sz="4000" dirty="0" smtClean="0"/>
              <a:t>اي</a:t>
            </a:r>
            <a:endParaRPr lang="en-US" sz="4000" dirty="0"/>
          </a:p>
        </p:txBody>
      </p:sp>
      <p:sp>
        <p:nvSpPr>
          <p:cNvPr id="3" name="Content Placeholder 2"/>
          <p:cNvSpPr>
            <a:spLocks noGrp="1"/>
          </p:cNvSpPr>
          <p:nvPr>
            <p:ph idx="1"/>
          </p:nvPr>
        </p:nvSpPr>
        <p:spPr/>
        <p:txBody>
          <a:bodyPr/>
          <a:lstStyle/>
          <a:p>
            <a:pPr marL="0" indent="0">
              <a:buNone/>
            </a:pPr>
            <a:r>
              <a:rPr lang="fa-IR" dirty="0" smtClean="0"/>
              <a:t>1ـ </a:t>
            </a:r>
            <a:r>
              <a:rPr lang="fa-IR" dirty="0"/>
              <a:t>ديد كاربر بسيار واضح است و جدول محيطي مسطح و انتزاعی دارد . </a:t>
            </a:r>
            <a:endParaRPr lang="en-US" dirty="0"/>
          </a:p>
          <a:p>
            <a:pPr marL="0" indent="0">
              <a:buNone/>
            </a:pPr>
            <a:r>
              <a:rPr lang="fa-IR" dirty="0"/>
              <a:t>2ـ جداول داراي تئوري رياضي مي باشند . </a:t>
            </a:r>
            <a:endParaRPr lang="en-US" dirty="0"/>
          </a:p>
          <a:p>
            <a:pPr marL="0" indent="0">
              <a:buNone/>
            </a:pPr>
            <a:r>
              <a:rPr lang="fa-IR" dirty="0"/>
              <a:t>3ـ پيمايش جداول يا رابطه ها مستقل از جداول يا رابطه ديگر است . </a:t>
            </a:r>
            <a:endParaRPr lang="en-US" dirty="0"/>
          </a:p>
          <a:p>
            <a:pPr marL="0" indent="0">
              <a:buNone/>
            </a:pPr>
            <a:r>
              <a:rPr lang="fa-IR" dirty="0"/>
              <a:t>4ـ براي پاسخگويي به پرسش ها جستجو به صورت خطي انجام مي شود. </a:t>
            </a:r>
            <a:endParaRPr lang="en-US" dirty="0"/>
          </a:p>
          <a:p>
            <a:pPr marL="0" indent="0">
              <a:buNone/>
            </a:pPr>
            <a:r>
              <a:rPr lang="fa-IR" dirty="0"/>
              <a:t>5ـ در اين مدل داده ها و ارتباط بين آنها با مكانيزم واحدي نشان داده مي شوند (جدول ) </a:t>
            </a:r>
            <a:endParaRPr lang="en-US" dirty="0"/>
          </a:p>
          <a:p>
            <a:pPr marL="0" indent="0">
              <a:buNone/>
            </a:pPr>
            <a:r>
              <a:rPr lang="fa-IR" dirty="0"/>
              <a:t>6ـ براي طراحي بهينه رابطه ها قوانين تئوري نرمال سازي وجود دارد . </a:t>
            </a:r>
            <a:endParaRPr lang="en-US" dirty="0"/>
          </a:p>
          <a:p>
            <a:pPr marL="0" indent="0">
              <a:buNone/>
            </a:pPr>
            <a:r>
              <a:rPr lang="fa-IR" dirty="0"/>
              <a:t>7ـ افزونگي در مدل رابطه اي با توجه به قوانين نرمالسازي قابل حذف است . </a:t>
            </a:r>
            <a:endParaRPr lang="en-US" dirty="0"/>
          </a:p>
          <a:p>
            <a:pPr marL="0" indent="0">
              <a:buNone/>
            </a:pPr>
            <a:r>
              <a:rPr lang="fa-IR" dirty="0"/>
              <a:t>8-عمليات درج و حذف </a:t>
            </a:r>
            <a:r>
              <a:rPr lang="fa-IR" dirty="0" smtClean="0"/>
              <a:t>و بروزرسانی در </a:t>
            </a:r>
            <a:r>
              <a:rPr lang="fa-IR" dirty="0"/>
              <a:t>مدل رابطه اي بسيار آسان است . </a:t>
            </a:r>
            <a:endParaRPr lang="en-US" dirty="0"/>
          </a:p>
          <a:p>
            <a:pPr marL="0" indent="0">
              <a:buNone/>
            </a:pP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14</a:t>
            </a:fld>
            <a:endParaRPr lang="en-US"/>
          </a:p>
        </p:txBody>
      </p:sp>
    </p:spTree>
    <p:extLst>
      <p:ext uri="{BB962C8B-B14F-4D97-AF65-F5344CB8AC3E}">
        <p14:creationId xmlns:p14="http://schemas.microsoft.com/office/powerpoint/2010/main" val="123340526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مدل سلسله </a:t>
            </a:r>
            <a:r>
              <a:rPr lang="fa-IR" dirty="0" smtClean="0"/>
              <a:t>مراتبی</a:t>
            </a:r>
            <a:endParaRPr lang="en-US" dirty="0"/>
          </a:p>
        </p:txBody>
      </p:sp>
      <p:sp>
        <p:nvSpPr>
          <p:cNvPr id="3" name="Content Placeholder 2"/>
          <p:cNvSpPr>
            <a:spLocks noGrp="1"/>
          </p:cNvSpPr>
          <p:nvPr>
            <p:ph idx="1"/>
          </p:nvPr>
        </p:nvSpPr>
        <p:spPr>
          <a:xfrm>
            <a:off x="2667000" y="1676400"/>
            <a:ext cx="6172200" cy="4419600"/>
          </a:xfrm>
        </p:spPr>
        <p:txBody>
          <a:bodyPr>
            <a:normAutofit lnSpcReduction="10000"/>
          </a:bodyPr>
          <a:lstStyle/>
          <a:p>
            <a:pPr algn="just"/>
            <a:r>
              <a:rPr lang="fa-IR" dirty="0"/>
              <a:t>قديمی ترين مدل برای طراحی پايگاه داده مدل سلسله مراتبی </a:t>
            </a:r>
            <a:r>
              <a:rPr lang="en-US" sz="1800" dirty="0" smtClean="0"/>
              <a:t>(hierarchical model)</a:t>
            </a:r>
            <a:r>
              <a:rPr lang="fa-IR" dirty="0" smtClean="0"/>
              <a:t> </a:t>
            </a:r>
            <a:r>
              <a:rPr lang="en-US" dirty="0" smtClean="0"/>
              <a:t> </a:t>
            </a:r>
            <a:r>
              <a:rPr lang="fa-IR" dirty="0" smtClean="0"/>
              <a:t>است</a:t>
            </a:r>
            <a:r>
              <a:rPr lang="en-US" dirty="0" smtClean="0"/>
              <a:t>.</a:t>
            </a:r>
            <a:endParaRPr lang="fa-IR" dirty="0"/>
          </a:p>
          <a:p>
            <a:pPr algn="just"/>
            <a:r>
              <a:rPr lang="fa-IR" dirty="0"/>
              <a:t>در مدل سلسله مراتبی داده ها و ارتباط بین </a:t>
            </a:r>
            <a:r>
              <a:rPr lang="fa-IR" dirty="0" smtClean="0"/>
              <a:t>آن ها </a:t>
            </a:r>
            <a:r>
              <a:rPr lang="fa-IR" dirty="0"/>
              <a:t>به كمك یك درختواره نمایش داده می شوند. </a:t>
            </a:r>
          </a:p>
          <a:p>
            <a:pPr algn="just"/>
            <a:r>
              <a:rPr lang="fa-IR" dirty="0"/>
              <a:t>درختواره گرافی است دارای یك ریشه و تعدادی گره که بین هر دو گره پیوندی وجود دارد. </a:t>
            </a:r>
            <a:endParaRPr lang="fa-IR" dirty="0" smtClean="0"/>
          </a:p>
          <a:p>
            <a:pPr algn="just"/>
            <a:r>
              <a:rPr lang="fa-IR" dirty="0" smtClean="0"/>
              <a:t>پيوند </a:t>
            </a:r>
            <a:r>
              <a:rPr lang="fa-IR" dirty="0"/>
              <a:t>یك مسیر منطقی را از يک گره در سطح بالا به يک گره دیگر در سطح پايين برقرار می كند. مسیری از گره سطح پایین تر به گره سطح بالاتر وجود ندارد. </a:t>
            </a:r>
          </a:p>
          <a:p>
            <a:pPr algn="just"/>
            <a:r>
              <a:rPr lang="fa-IR" dirty="0" smtClean="0"/>
              <a:t>هر </a:t>
            </a:r>
            <a:r>
              <a:rPr lang="fa-IR" dirty="0"/>
              <a:t>گره در هر سطح می تواند تعدادی گره وابسته یا فرزند داشته باشد که بعنوان والد </a:t>
            </a:r>
            <a:r>
              <a:rPr lang="fa-IR" dirty="0" smtClean="0"/>
              <a:t>آن ها </a:t>
            </a:r>
            <a:r>
              <a:rPr lang="fa-IR" dirty="0"/>
              <a:t>محسوب می شود. هر گره فرزند تنها دارای يک گره والد است. </a:t>
            </a:r>
          </a:p>
        </p:txBody>
      </p:sp>
      <p:sp>
        <p:nvSpPr>
          <p:cNvPr id="4" name="Slide Number Placeholder 3"/>
          <p:cNvSpPr>
            <a:spLocks noGrp="1"/>
          </p:cNvSpPr>
          <p:nvPr>
            <p:ph type="sldNum" sz="quarter" idx="12"/>
          </p:nvPr>
        </p:nvSpPr>
        <p:spPr/>
        <p:txBody>
          <a:bodyPr/>
          <a:lstStyle/>
          <a:p>
            <a:fld id="{B6F15528-21DE-4FAA-801E-634DDDAF4B2B}" type="slidenum">
              <a:rPr lang="en-US" smtClean="0"/>
              <a:pPr/>
              <a:t>15</a:t>
            </a:fld>
            <a:endParaRPr lang="en-US"/>
          </a:p>
        </p:txBody>
      </p:sp>
      <p:sp>
        <p:nvSpPr>
          <p:cNvPr id="5" name="Rectangle 7"/>
          <p:cNvSpPr>
            <a:spLocks noChangeArrowheads="1"/>
          </p:cNvSpPr>
          <p:nvPr/>
        </p:nvSpPr>
        <p:spPr bwMode="auto">
          <a:xfrm>
            <a:off x="1120172" y="3248449"/>
            <a:ext cx="1046256" cy="323007"/>
          </a:xfrm>
          <a:prstGeom prst="rect">
            <a:avLst/>
          </a:prstGeom>
          <a:solidFill>
            <a:schemeClr val="bg2">
              <a:lumMod val="75000"/>
            </a:schemeClr>
          </a:solidFill>
          <a:ln w="28575">
            <a:solidFill>
              <a:schemeClr val="tx1"/>
            </a:solidFill>
            <a:miter lim="800000"/>
            <a:headEnd/>
            <a:tailEnd/>
          </a:ln>
          <a:effectLst/>
        </p:spPr>
        <p:txBody>
          <a:bodyPr wrap="none" anchor="ctr"/>
          <a:lstStyle/>
          <a:p>
            <a:pPr algn="ctr"/>
            <a:endParaRPr lang="en-US" sz="2000" dirty="0">
              <a:cs typeface="B Nazanin" pitchFamily="2" charset="-78"/>
            </a:endParaRPr>
          </a:p>
        </p:txBody>
      </p:sp>
      <p:sp>
        <p:nvSpPr>
          <p:cNvPr id="6" name="Rectangle 7"/>
          <p:cNvSpPr>
            <a:spLocks noChangeArrowheads="1"/>
          </p:cNvSpPr>
          <p:nvPr/>
        </p:nvSpPr>
        <p:spPr bwMode="auto">
          <a:xfrm>
            <a:off x="965232" y="3798165"/>
            <a:ext cx="1046256" cy="323007"/>
          </a:xfrm>
          <a:prstGeom prst="rect">
            <a:avLst/>
          </a:prstGeom>
          <a:solidFill>
            <a:schemeClr val="bg2">
              <a:lumMod val="75000"/>
            </a:schemeClr>
          </a:solidFill>
          <a:ln w="28575">
            <a:solidFill>
              <a:schemeClr val="tx1"/>
            </a:solidFill>
            <a:miter lim="800000"/>
            <a:headEnd/>
            <a:tailEnd/>
          </a:ln>
          <a:effectLst/>
        </p:spPr>
        <p:txBody>
          <a:bodyPr wrap="none" anchor="ctr"/>
          <a:lstStyle/>
          <a:p>
            <a:pPr algn="ctr"/>
            <a:endParaRPr lang="en-US" sz="2000" dirty="0">
              <a:cs typeface="B Nazanin" pitchFamily="2" charset="-78"/>
            </a:endParaRPr>
          </a:p>
        </p:txBody>
      </p:sp>
      <p:sp>
        <p:nvSpPr>
          <p:cNvPr id="7" name="Rectangle 7"/>
          <p:cNvSpPr>
            <a:spLocks noChangeArrowheads="1"/>
          </p:cNvSpPr>
          <p:nvPr/>
        </p:nvSpPr>
        <p:spPr bwMode="auto">
          <a:xfrm>
            <a:off x="811658" y="4127339"/>
            <a:ext cx="1046256" cy="323007"/>
          </a:xfrm>
          <a:prstGeom prst="rect">
            <a:avLst/>
          </a:prstGeom>
          <a:solidFill>
            <a:schemeClr val="bg2">
              <a:lumMod val="75000"/>
            </a:schemeClr>
          </a:solidFill>
          <a:ln w="28575">
            <a:solidFill>
              <a:schemeClr val="tx1"/>
            </a:solidFill>
            <a:miter lim="800000"/>
            <a:headEnd/>
            <a:tailEnd/>
          </a:ln>
          <a:effectLst/>
        </p:spPr>
        <p:txBody>
          <a:bodyPr wrap="none" anchor="ctr"/>
          <a:lstStyle/>
          <a:p>
            <a:pPr algn="ctr"/>
            <a:endParaRPr lang="en-US" sz="2000" dirty="0">
              <a:cs typeface="B Nazanin" pitchFamily="2" charset="-78"/>
            </a:endParaRPr>
          </a:p>
        </p:txBody>
      </p:sp>
      <p:cxnSp>
        <p:nvCxnSpPr>
          <p:cNvPr id="8" name="Straight Arrow Connector 7"/>
          <p:cNvCxnSpPr/>
          <p:nvPr/>
        </p:nvCxnSpPr>
        <p:spPr>
          <a:xfrm>
            <a:off x="1831372" y="3630525"/>
            <a:ext cx="0" cy="19812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2787271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مدل سلسله </a:t>
            </a:r>
            <a:r>
              <a:rPr lang="fa-IR" dirty="0" smtClean="0"/>
              <a:t>مراتبی...</a:t>
            </a:r>
            <a:endParaRPr lang="en-US" dirty="0"/>
          </a:p>
        </p:txBody>
      </p:sp>
      <p:sp>
        <p:nvSpPr>
          <p:cNvPr id="3" name="Content Placeholder 2"/>
          <p:cNvSpPr>
            <a:spLocks noGrp="1"/>
          </p:cNvSpPr>
          <p:nvPr>
            <p:ph idx="1"/>
          </p:nvPr>
        </p:nvSpPr>
        <p:spPr>
          <a:xfrm>
            <a:off x="304800" y="1676400"/>
            <a:ext cx="8001000" cy="4419600"/>
          </a:xfrm>
        </p:spPr>
        <p:txBody>
          <a:bodyPr/>
          <a:lstStyle/>
          <a:p>
            <a:r>
              <a:rPr lang="fa-IR" dirty="0" smtClean="0"/>
              <a:t>برای مدلینگ </a:t>
            </a:r>
            <a:r>
              <a:rPr lang="en-US" dirty="0" smtClean="0"/>
              <a:t>1:N</a:t>
            </a:r>
            <a:r>
              <a:rPr lang="fa-IR" dirty="0" smtClean="0"/>
              <a:t> یکسویه مناسب است.</a:t>
            </a:r>
          </a:p>
          <a:p>
            <a:r>
              <a:rPr lang="fa-IR" dirty="0" smtClean="0"/>
              <a:t>هر گره درخت می تواند رکوردی باشد که یک نمونه موجودیت ها را نشان دهد.</a:t>
            </a:r>
          </a:p>
          <a:p>
            <a:r>
              <a:rPr lang="fa-IR" dirty="0" smtClean="0"/>
              <a:t>در یک درخت انواع رکوردها می تواند وجود داشته باشد، از این رو درخت معمولاً ناهمگون </a:t>
            </a:r>
            <a:r>
              <a:rPr lang="en-US" dirty="0" smtClean="0"/>
              <a:t>(Heterogeneous)</a:t>
            </a:r>
            <a:r>
              <a:rPr lang="fa-IR" dirty="0" smtClean="0"/>
              <a:t> است.</a:t>
            </a:r>
          </a:p>
          <a:p>
            <a:r>
              <a:rPr lang="fa-IR" dirty="0" smtClean="0"/>
              <a:t>ممکن است یک درخت شامل رکوردهای از یک نوع باشد، در این صورت درختواره بصورت همگن </a:t>
            </a:r>
            <a:r>
              <a:rPr lang="en-US" dirty="0" smtClean="0"/>
              <a:t>(Homogeneous)</a:t>
            </a:r>
            <a:r>
              <a:rPr lang="fa-IR" dirty="0" smtClean="0"/>
              <a:t> خواهد بود.</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16</a:t>
            </a:fld>
            <a:endParaRPr lang="en-US"/>
          </a:p>
        </p:txBody>
      </p:sp>
    </p:spTree>
    <p:extLst>
      <p:ext uri="{BB962C8B-B14F-4D97-AF65-F5344CB8AC3E}">
        <p14:creationId xmlns:p14="http://schemas.microsoft.com/office/powerpoint/2010/main" val="3884808260"/>
      </p:ext>
    </p:extLst>
  </p:cSld>
  <p:clrMapOvr>
    <a:masterClrMapping/>
  </p:clrMapOvr>
  <p:transition spd="slow">
    <p:pull/>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
            <a:ext cx="7543800" cy="533400"/>
          </a:xfrm>
        </p:spPr>
        <p:txBody>
          <a:bodyPr/>
          <a:lstStyle/>
          <a:p>
            <a:r>
              <a:rPr lang="fa-IR" sz="3600" dirty="0"/>
              <a:t>مدل سلسله </a:t>
            </a:r>
            <a:r>
              <a:rPr lang="fa-IR" sz="3600" dirty="0" smtClean="0"/>
              <a:t>مراتبی - مثال</a:t>
            </a:r>
            <a:endParaRPr lang="en-US" sz="36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17</a:t>
            </a:fld>
            <a:endParaRPr lang="en-US"/>
          </a:p>
        </p:txBody>
      </p:sp>
      <p:sp>
        <p:nvSpPr>
          <p:cNvPr id="6" name="Rectangle 7"/>
          <p:cNvSpPr>
            <a:spLocks noChangeArrowheads="1"/>
          </p:cNvSpPr>
          <p:nvPr/>
        </p:nvSpPr>
        <p:spPr bwMode="auto">
          <a:xfrm>
            <a:off x="457200" y="3156331"/>
            <a:ext cx="1063712" cy="660885"/>
          </a:xfrm>
          <a:prstGeom prst="rect">
            <a:avLst/>
          </a:prstGeom>
          <a:noFill/>
          <a:ln w="9525">
            <a:solidFill>
              <a:schemeClr val="tx1"/>
            </a:solidFill>
            <a:miter lim="800000"/>
            <a:headEnd/>
            <a:tailEnd/>
          </a:ln>
          <a:effectLst/>
        </p:spPr>
        <p:txBody>
          <a:bodyPr wrap="none" anchor="ctr"/>
          <a:lstStyle/>
          <a:p>
            <a:pPr algn="ctr" rtl="1"/>
            <a:r>
              <a:rPr lang="fa-IR" sz="2400" b="1" dirty="0" smtClean="0">
                <a:cs typeface="B Nazanin" pitchFamily="2" charset="-78"/>
              </a:rPr>
              <a:t>قطعه </a:t>
            </a:r>
            <a:r>
              <a:rPr lang="en-US" sz="2400" b="1" dirty="0" smtClean="0">
                <a:cs typeface="B Nazanin" pitchFamily="2" charset="-78"/>
              </a:rPr>
              <a:t>(P)</a:t>
            </a:r>
            <a:endParaRPr lang="en-US" sz="2400" b="1" dirty="0">
              <a:cs typeface="B Nazanin" pitchFamily="2" charset="-78"/>
            </a:endParaRPr>
          </a:p>
        </p:txBody>
      </p:sp>
      <p:sp>
        <p:nvSpPr>
          <p:cNvPr id="7" name="Diamond 6"/>
          <p:cNvSpPr/>
          <p:nvPr/>
        </p:nvSpPr>
        <p:spPr>
          <a:xfrm>
            <a:off x="2133600" y="3079523"/>
            <a:ext cx="1517554" cy="806677"/>
          </a:xfrm>
          <a:prstGeom prst="diamond">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rtl="1"/>
            <a:r>
              <a:rPr lang="fa-IR" sz="2000" dirty="0" smtClean="0">
                <a:solidFill>
                  <a:schemeClr val="tx1"/>
                </a:solidFill>
                <a:cs typeface="B Nazanin" pitchFamily="2" charset="-78"/>
              </a:rPr>
              <a:t>تهیه</a:t>
            </a:r>
            <a:endParaRPr lang="en-US" sz="2000" dirty="0">
              <a:solidFill>
                <a:schemeClr val="tx1"/>
              </a:solidFill>
              <a:cs typeface="B Nazanin" pitchFamily="2" charset="-78"/>
            </a:endParaRPr>
          </a:p>
        </p:txBody>
      </p:sp>
      <p:cxnSp>
        <p:nvCxnSpPr>
          <p:cNvPr id="8" name="Straight Connector 7"/>
          <p:cNvCxnSpPr>
            <a:stCxn id="7" idx="1"/>
            <a:endCxn id="6" idx="3"/>
          </p:cNvCxnSpPr>
          <p:nvPr/>
        </p:nvCxnSpPr>
        <p:spPr>
          <a:xfrm flipH="1">
            <a:off x="1520912" y="3482862"/>
            <a:ext cx="612688" cy="391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a:stCxn id="10" idx="1"/>
            <a:endCxn id="7" idx="3"/>
          </p:cNvCxnSpPr>
          <p:nvPr/>
        </p:nvCxnSpPr>
        <p:spPr>
          <a:xfrm flipH="1" flipV="1">
            <a:off x="3651154" y="3482862"/>
            <a:ext cx="576402" cy="195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Rectangle 7"/>
          <p:cNvSpPr>
            <a:spLocks noChangeArrowheads="1"/>
          </p:cNvSpPr>
          <p:nvPr/>
        </p:nvSpPr>
        <p:spPr bwMode="auto">
          <a:xfrm>
            <a:off x="4227556" y="3154375"/>
            <a:ext cx="1868444" cy="660885"/>
          </a:xfrm>
          <a:prstGeom prst="rect">
            <a:avLst/>
          </a:prstGeom>
          <a:noFill/>
          <a:ln w="9525">
            <a:solidFill>
              <a:schemeClr val="tx1"/>
            </a:solidFill>
            <a:miter lim="800000"/>
            <a:headEnd/>
            <a:tailEnd/>
          </a:ln>
          <a:effectLst/>
        </p:spPr>
        <p:txBody>
          <a:bodyPr wrap="none" anchor="ctr"/>
          <a:lstStyle/>
          <a:p>
            <a:pPr algn="ctr" rtl="1"/>
            <a:r>
              <a:rPr lang="fa-IR" sz="2400" b="1" dirty="0" smtClean="0">
                <a:cs typeface="B Nazanin" pitchFamily="2" charset="-78"/>
              </a:rPr>
              <a:t>تهیه کننده </a:t>
            </a:r>
            <a:r>
              <a:rPr lang="en-US" sz="2400" b="1" dirty="0" smtClean="0">
                <a:cs typeface="B Nazanin" pitchFamily="2" charset="-78"/>
              </a:rPr>
              <a:t>(S)</a:t>
            </a:r>
            <a:endParaRPr lang="en-US" sz="2400" b="1" dirty="0">
              <a:cs typeface="B Nazanin" pitchFamily="2" charset="-78"/>
            </a:endParaRPr>
          </a:p>
        </p:txBody>
      </p:sp>
      <p:sp>
        <p:nvSpPr>
          <p:cNvPr id="11" name="TextBox 10"/>
          <p:cNvSpPr txBox="1"/>
          <p:nvPr/>
        </p:nvSpPr>
        <p:spPr>
          <a:xfrm>
            <a:off x="1767559" y="3079523"/>
            <a:ext cx="356188" cy="461665"/>
          </a:xfrm>
          <a:prstGeom prst="rect">
            <a:avLst/>
          </a:prstGeom>
          <a:noFill/>
        </p:spPr>
        <p:txBody>
          <a:bodyPr wrap="none" rtlCol="0">
            <a:spAutoFit/>
          </a:bodyPr>
          <a:lstStyle/>
          <a:p>
            <a:r>
              <a:rPr lang="en-US" sz="2400" b="1" dirty="0" smtClean="0"/>
              <a:t>n</a:t>
            </a:r>
            <a:endParaRPr lang="en-US" sz="2400" b="1" dirty="0"/>
          </a:p>
        </p:txBody>
      </p:sp>
      <p:sp>
        <p:nvSpPr>
          <p:cNvPr id="12" name="TextBox 11"/>
          <p:cNvSpPr txBox="1"/>
          <p:nvPr/>
        </p:nvSpPr>
        <p:spPr>
          <a:xfrm>
            <a:off x="3709436" y="3156331"/>
            <a:ext cx="441146" cy="461665"/>
          </a:xfrm>
          <a:prstGeom prst="rect">
            <a:avLst/>
          </a:prstGeom>
          <a:noFill/>
        </p:spPr>
        <p:txBody>
          <a:bodyPr wrap="none" rtlCol="0">
            <a:spAutoFit/>
          </a:bodyPr>
          <a:lstStyle/>
          <a:p>
            <a:r>
              <a:rPr lang="en-US" sz="2400" b="1" dirty="0" smtClean="0"/>
              <a:t>m</a:t>
            </a:r>
            <a:endParaRPr lang="en-US" sz="2400" b="1" dirty="0"/>
          </a:p>
        </p:txBody>
      </p:sp>
      <p:sp>
        <p:nvSpPr>
          <p:cNvPr id="19" name="Rectangle 7"/>
          <p:cNvSpPr>
            <a:spLocks noChangeArrowheads="1"/>
          </p:cNvSpPr>
          <p:nvPr/>
        </p:nvSpPr>
        <p:spPr bwMode="auto">
          <a:xfrm>
            <a:off x="769073" y="4726854"/>
            <a:ext cx="1938020" cy="660885"/>
          </a:xfrm>
          <a:prstGeom prst="rect">
            <a:avLst/>
          </a:prstGeom>
          <a:noFill/>
          <a:ln w="9525">
            <a:solidFill>
              <a:schemeClr val="tx1"/>
            </a:solidFill>
            <a:miter lim="800000"/>
            <a:headEnd/>
            <a:tailEnd/>
          </a:ln>
          <a:effectLst/>
        </p:spPr>
        <p:txBody>
          <a:bodyPr wrap="none" anchor="ctr"/>
          <a:lstStyle/>
          <a:p>
            <a:pPr algn="ctr" rtl="1"/>
            <a:r>
              <a:rPr lang="fa-IR" sz="2400" b="1" dirty="0" smtClean="0">
                <a:cs typeface="B Nazanin" pitchFamily="2" charset="-78"/>
              </a:rPr>
              <a:t>قطعه </a:t>
            </a:r>
            <a:r>
              <a:rPr lang="en-US" sz="2400" b="1" dirty="0" smtClean="0">
                <a:cs typeface="B Nazanin" pitchFamily="2" charset="-78"/>
              </a:rPr>
              <a:t>(P)</a:t>
            </a:r>
            <a:endParaRPr lang="en-US" sz="2400" b="1" dirty="0">
              <a:cs typeface="B Nazanin" pitchFamily="2" charset="-78"/>
            </a:endParaRPr>
          </a:p>
        </p:txBody>
      </p:sp>
      <p:sp>
        <p:nvSpPr>
          <p:cNvPr id="20" name="Rectangle 7"/>
          <p:cNvSpPr>
            <a:spLocks noChangeArrowheads="1"/>
          </p:cNvSpPr>
          <p:nvPr/>
        </p:nvSpPr>
        <p:spPr bwMode="auto">
          <a:xfrm>
            <a:off x="4005580" y="4726853"/>
            <a:ext cx="1938020" cy="660885"/>
          </a:xfrm>
          <a:prstGeom prst="rect">
            <a:avLst/>
          </a:prstGeom>
          <a:noFill/>
          <a:ln w="9525">
            <a:solidFill>
              <a:schemeClr val="tx1"/>
            </a:solidFill>
            <a:miter lim="800000"/>
            <a:headEnd/>
            <a:tailEnd/>
          </a:ln>
          <a:effectLst/>
        </p:spPr>
        <p:txBody>
          <a:bodyPr wrap="none" anchor="ctr"/>
          <a:lstStyle/>
          <a:p>
            <a:pPr algn="ctr" rtl="1"/>
            <a:r>
              <a:rPr lang="fa-IR" sz="2400" b="1" dirty="0" smtClean="0">
                <a:cs typeface="B Nazanin" pitchFamily="2" charset="-78"/>
              </a:rPr>
              <a:t>تهیه کننده </a:t>
            </a:r>
            <a:r>
              <a:rPr lang="en-US" sz="2400" b="1" dirty="0" smtClean="0">
                <a:cs typeface="B Nazanin" pitchFamily="2" charset="-78"/>
              </a:rPr>
              <a:t>(S)</a:t>
            </a:r>
            <a:endParaRPr lang="en-US" sz="2400" b="1" dirty="0">
              <a:cs typeface="B Nazanin" pitchFamily="2" charset="-78"/>
            </a:endParaRPr>
          </a:p>
        </p:txBody>
      </p:sp>
      <p:sp>
        <p:nvSpPr>
          <p:cNvPr id="22" name="Freeform 21"/>
          <p:cNvSpPr/>
          <p:nvPr/>
        </p:nvSpPr>
        <p:spPr>
          <a:xfrm rot="10977522">
            <a:off x="2288500" y="5427191"/>
            <a:ext cx="2032000" cy="434252"/>
          </a:xfrm>
          <a:custGeom>
            <a:avLst/>
            <a:gdLst>
              <a:gd name="connsiteX0" fmla="*/ 0 w 2032000"/>
              <a:gd name="connsiteY0" fmla="*/ 434252 h 434252"/>
              <a:gd name="connsiteX1" fmla="*/ 355600 w 2032000"/>
              <a:gd name="connsiteY1" fmla="*/ 205652 h 434252"/>
              <a:gd name="connsiteX2" fmla="*/ 901700 w 2032000"/>
              <a:gd name="connsiteY2" fmla="*/ 15152 h 434252"/>
              <a:gd name="connsiteX3" fmla="*/ 1346200 w 2032000"/>
              <a:gd name="connsiteY3" fmla="*/ 27852 h 434252"/>
              <a:gd name="connsiteX4" fmla="*/ 1765300 w 2032000"/>
              <a:gd name="connsiteY4" fmla="*/ 154852 h 434252"/>
              <a:gd name="connsiteX5" fmla="*/ 2032000 w 2032000"/>
              <a:gd name="connsiteY5" fmla="*/ 345352 h 434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32000" h="434252">
                <a:moveTo>
                  <a:pt x="0" y="434252"/>
                </a:moveTo>
                <a:cubicBezTo>
                  <a:pt x="102658" y="354877"/>
                  <a:pt x="205317" y="275502"/>
                  <a:pt x="355600" y="205652"/>
                </a:cubicBezTo>
                <a:cubicBezTo>
                  <a:pt x="505883" y="135802"/>
                  <a:pt x="736600" y="44785"/>
                  <a:pt x="901700" y="15152"/>
                </a:cubicBezTo>
                <a:cubicBezTo>
                  <a:pt x="1066800" y="-14481"/>
                  <a:pt x="1202267" y="4569"/>
                  <a:pt x="1346200" y="27852"/>
                </a:cubicBezTo>
                <a:cubicBezTo>
                  <a:pt x="1490133" y="51135"/>
                  <a:pt x="1651000" y="101935"/>
                  <a:pt x="1765300" y="154852"/>
                </a:cubicBezTo>
                <a:cubicBezTo>
                  <a:pt x="1879600" y="207769"/>
                  <a:pt x="1955800" y="276560"/>
                  <a:pt x="2032000" y="345352"/>
                </a:cubicBezTo>
              </a:path>
            </a:pathLst>
          </a:custGeom>
          <a:noFill/>
          <a:ln>
            <a:solidFill>
              <a:schemeClr val="tx1"/>
            </a:solidFill>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Freeform 22"/>
          <p:cNvSpPr/>
          <p:nvPr/>
        </p:nvSpPr>
        <p:spPr>
          <a:xfrm>
            <a:off x="2147256" y="4267200"/>
            <a:ext cx="2032000" cy="434252"/>
          </a:xfrm>
          <a:custGeom>
            <a:avLst/>
            <a:gdLst>
              <a:gd name="connsiteX0" fmla="*/ 0 w 2032000"/>
              <a:gd name="connsiteY0" fmla="*/ 434252 h 434252"/>
              <a:gd name="connsiteX1" fmla="*/ 355600 w 2032000"/>
              <a:gd name="connsiteY1" fmla="*/ 205652 h 434252"/>
              <a:gd name="connsiteX2" fmla="*/ 901700 w 2032000"/>
              <a:gd name="connsiteY2" fmla="*/ 15152 h 434252"/>
              <a:gd name="connsiteX3" fmla="*/ 1346200 w 2032000"/>
              <a:gd name="connsiteY3" fmla="*/ 27852 h 434252"/>
              <a:gd name="connsiteX4" fmla="*/ 1765300 w 2032000"/>
              <a:gd name="connsiteY4" fmla="*/ 154852 h 434252"/>
              <a:gd name="connsiteX5" fmla="*/ 2032000 w 2032000"/>
              <a:gd name="connsiteY5" fmla="*/ 345352 h 434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32000" h="434252">
                <a:moveTo>
                  <a:pt x="0" y="434252"/>
                </a:moveTo>
                <a:cubicBezTo>
                  <a:pt x="102658" y="354877"/>
                  <a:pt x="205317" y="275502"/>
                  <a:pt x="355600" y="205652"/>
                </a:cubicBezTo>
                <a:cubicBezTo>
                  <a:pt x="505883" y="135802"/>
                  <a:pt x="736600" y="44785"/>
                  <a:pt x="901700" y="15152"/>
                </a:cubicBezTo>
                <a:cubicBezTo>
                  <a:pt x="1066800" y="-14481"/>
                  <a:pt x="1202267" y="4569"/>
                  <a:pt x="1346200" y="27852"/>
                </a:cubicBezTo>
                <a:cubicBezTo>
                  <a:pt x="1490133" y="51135"/>
                  <a:pt x="1651000" y="101935"/>
                  <a:pt x="1765300" y="154852"/>
                </a:cubicBezTo>
                <a:cubicBezTo>
                  <a:pt x="1879600" y="207769"/>
                  <a:pt x="1955800" y="276560"/>
                  <a:pt x="2032000" y="345352"/>
                </a:cubicBezTo>
              </a:path>
            </a:pathLst>
          </a:custGeom>
          <a:noFill/>
          <a:ln>
            <a:solidFill>
              <a:schemeClr val="tx1"/>
            </a:solidFill>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itle 1"/>
          <p:cNvSpPr txBox="1">
            <a:spLocks/>
          </p:cNvSpPr>
          <p:nvPr/>
        </p:nvSpPr>
        <p:spPr>
          <a:xfrm>
            <a:off x="815516" y="1219200"/>
            <a:ext cx="7543800" cy="1143000"/>
          </a:xfrm>
          <a:prstGeom prst="rect">
            <a:avLst/>
          </a:prstGeom>
        </p:spPr>
        <p:txBody>
          <a:bodyPr vert="horz" lIns="91440" tIns="45720" rIns="91440" bIns="45720" rtlCol="0" anchor="b" anchorCtr="0">
            <a:noAutofit/>
          </a:bodyPr>
          <a:lstStyle>
            <a:lvl1pPr algn="r" defTabSz="914400" rtl="1" eaLnBrk="1" latinLnBrk="0" hangingPunct="1">
              <a:spcBef>
                <a:spcPct val="0"/>
              </a:spcBef>
              <a:buNone/>
              <a:defRPr sz="4800" b="1" kern="1200">
                <a:solidFill>
                  <a:schemeClr val="tx1">
                    <a:lumMod val="85000"/>
                    <a:lumOff val="15000"/>
                  </a:schemeClr>
                </a:solidFill>
                <a:latin typeface="+mn-lt"/>
                <a:ea typeface="+mj-ea"/>
                <a:cs typeface="B Nazanin" pitchFamily="2" charset="-78"/>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fa-IR" sz="2800" b="0" dirty="0" smtClean="0"/>
              <a:t>نحوه مدل کردن ارتباطات </a:t>
            </a:r>
            <a:r>
              <a:rPr lang="en-US" sz="2800" b="0" dirty="0" smtClean="0"/>
              <a:t>n:m</a:t>
            </a:r>
            <a:r>
              <a:rPr lang="fa-IR" sz="2800" b="0" dirty="0" smtClean="0"/>
              <a:t> یا ارتباطات </a:t>
            </a:r>
            <a:r>
              <a:rPr lang="en-US" sz="2800" b="0" dirty="0" smtClean="0"/>
              <a:t>1:n</a:t>
            </a:r>
            <a:r>
              <a:rPr lang="fa-IR" sz="2800" b="0" dirty="0" smtClean="0"/>
              <a:t> دوطرفه با درخت:</a:t>
            </a:r>
          </a:p>
          <a:p>
            <a:r>
              <a:rPr lang="fa-IR" sz="2000" b="0" dirty="0" smtClean="0"/>
              <a:t> به ناچار بایستی در دو سلسله مراتب مجزا نشان دهیم.</a:t>
            </a:r>
            <a:endParaRPr lang="en-US" sz="2000" b="0" dirty="0"/>
          </a:p>
        </p:txBody>
      </p:sp>
      <p:sp>
        <p:nvSpPr>
          <p:cNvPr id="35" name="TextBox 34"/>
          <p:cNvSpPr txBox="1"/>
          <p:nvPr/>
        </p:nvSpPr>
        <p:spPr>
          <a:xfrm>
            <a:off x="3083927" y="5413484"/>
            <a:ext cx="612668" cy="461665"/>
          </a:xfrm>
          <a:prstGeom prst="rect">
            <a:avLst/>
          </a:prstGeom>
          <a:noFill/>
        </p:spPr>
        <p:txBody>
          <a:bodyPr wrap="none" rtlCol="0">
            <a:spAutoFit/>
          </a:bodyPr>
          <a:lstStyle/>
          <a:p>
            <a:r>
              <a:rPr lang="en-US" sz="2400" b="1" dirty="0" smtClean="0"/>
              <a:t>1:n</a:t>
            </a:r>
            <a:endParaRPr lang="en-US" sz="2400" b="1" dirty="0"/>
          </a:p>
        </p:txBody>
      </p:sp>
      <p:sp>
        <p:nvSpPr>
          <p:cNvPr id="36" name="TextBox 35"/>
          <p:cNvSpPr txBox="1"/>
          <p:nvPr/>
        </p:nvSpPr>
        <p:spPr>
          <a:xfrm>
            <a:off x="2998166" y="4267200"/>
            <a:ext cx="612668" cy="461665"/>
          </a:xfrm>
          <a:prstGeom prst="rect">
            <a:avLst/>
          </a:prstGeom>
          <a:noFill/>
        </p:spPr>
        <p:txBody>
          <a:bodyPr wrap="none" rtlCol="0">
            <a:spAutoFit/>
          </a:bodyPr>
          <a:lstStyle/>
          <a:p>
            <a:r>
              <a:rPr lang="en-US" sz="2400" b="1" dirty="0" smtClean="0"/>
              <a:t>1:n</a:t>
            </a:r>
            <a:endParaRPr lang="en-US" sz="2400" b="1" dirty="0"/>
          </a:p>
        </p:txBody>
      </p:sp>
      <p:sp>
        <p:nvSpPr>
          <p:cNvPr id="38" name="Rectangle 7"/>
          <p:cNvSpPr>
            <a:spLocks noChangeArrowheads="1"/>
          </p:cNvSpPr>
          <p:nvPr/>
        </p:nvSpPr>
        <p:spPr bwMode="auto">
          <a:xfrm>
            <a:off x="8321216" y="3144370"/>
            <a:ext cx="531856" cy="660885"/>
          </a:xfrm>
          <a:prstGeom prst="rect">
            <a:avLst/>
          </a:prstGeom>
          <a:noFill/>
          <a:ln w="9525">
            <a:solidFill>
              <a:schemeClr val="tx1"/>
            </a:solidFill>
            <a:miter lim="800000"/>
            <a:headEnd/>
            <a:tailEnd/>
          </a:ln>
          <a:effectLst/>
        </p:spPr>
        <p:txBody>
          <a:bodyPr wrap="none" anchor="ctr"/>
          <a:lstStyle/>
          <a:p>
            <a:pPr algn="ctr" rtl="1"/>
            <a:r>
              <a:rPr lang="en-US" sz="2400" b="1" dirty="0">
                <a:cs typeface="B Nazanin" pitchFamily="2" charset="-78"/>
              </a:rPr>
              <a:t>P</a:t>
            </a:r>
          </a:p>
        </p:txBody>
      </p:sp>
      <p:sp>
        <p:nvSpPr>
          <p:cNvPr id="39" name="Rectangle 7"/>
          <p:cNvSpPr>
            <a:spLocks noChangeArrowheads="1"/>
          </p:cNvSpPr>
          <p:nvPr/>
        </p:nvSpPr>
        <p:spPr bwMode="auto">
          <a:xfrm>
            <a:off x="8321216" y="4485553"/>
            <a:ext cx="531856" cy="660885"/>
          </a:xfrm>
          <a:prstGeom prst="rect">
            <a:avLst/>
          </a:prstGeom>
          <a:noFill/>
          <a:ln w="9525">
            <a:solidFill>
              <a:schemeClr val="tx1"/>
            </a:solidFill>
            <a:miter lim="800000"/>
            <a:headEnd/>
            <a:tailEnd/>
          </a:ln>
          <a:effectLst/>
        </p:spPr>
        <p:txBody>
          <a:bodyPr wrap="none" anchor="ctr"/>
          <a:lstStyle/>
          <a:p>
            <a:pPr algn="ctr" rtl="1"/>
            <a:r>
              <a:rPr lang="en-US" sz="2400" b="1" dirty="0" smtClean="0">
                <a:cs typeface="B Nazanin" pitchFamily="2" charset="-78"/>
              </a:rPr>
              <a:t>S</a:t>
            </a:r>
            <a:endParaRPr lang="en-US" sz="2400" b="1" dirty="0">
              <a:cs typeface="B Nazanin" pitchFamily="2" charset="-78"/>
            </a:endParaRPr>
          </a:p>
        </p:txBody>
      </p:sp>
      <p:sp>
        <p:nvSpPr>
          <p:cNvPr id="40" name="Rectangle 7"/>
          <p:cNvSpPr>
            <a:spLocks noChangeArrowheads="1"/>
          </p:cNvSpPr>
          <p:nvPr/>
        </p:nvSpPr>
        <p:spPr bwMode="auto">
          <a:xfrm>
            <a:off x="7164344" y="4468106"/>
            <a:ext cx="531856" cy="660885"/>
          </a:xfrm>
          <a:prstGeom prst="rect">
            <a:avLst/>
          </a:prstGeom>
          <a:noFill/>
          <a:ln w="9525">
            <a:solidFill>
              <a:schemeClr val="tx1"/>
            </a:solidFill>
            <a:miter lim="800000"/>
            <a:headEnd/>
            <a:tailEnd/>
          </a:ln>
          <a:effectLst/>
        </p:spPr>
        <p:txBody>
          <a:bodyPr wrap="none" anchor="ctr"/>
          <a:lstStyle/>
          <a:p>
            <a:pPr algn="ctr" rtl="1"/>
            <a:r>
              <a:rPr lang="en-US" sz="2400" b="1" dirty="0">
                <a:cs typeface="B Nazanin" pitchFamily="2" charset="-78"/>
              </a:rPr>
              <a:t>P</a:t>
            </a:r>
          </a:p>
        </p:txBody>
      </p:sp>
      <p:sp>
        <p:nvSpPr>
          <p:cNvPr id="41" name="Rectangle 7"/>
          <p:cNvSpPr>
            <a:spLocks noChangeArrowheads="1"/>
          </p:cNvSpPr>
          <p:nvPr/>
        </p:nvSpPr>
        <p:spPr bwMode="auto">
          <a:xfrm>
            <a:off x="7188200" y="3124200"/>
            <a:ext cx="531856" cy="660885"/>
          </a:xfrm>
          <a:prstGeom prst="rect">
            <a:avLst/>
          </a:prstGeom>
          <a:noFill/>
          <a:ln w="9525">
            <a:solidFill>
              <a:schemeClr val="tx1"/>
            </a:solidFill>
            <a:miter lim="800000"/>
            <a:headEnd/>
            <a:tailEnd/>
          </a:ln>
          <a:effectLst/>
        </p:spPr>
        <p:txBody>
          <a:bodyPr wrap="none" anchor="ctr"/>
          <a:lstStyle/>
          <a:p>
            <a:pPr algn="ctr" rtl="1"/>
            <a:r>
              <a:rPr lang="en-US" sz="2400" b="1" dirty="0" smtClean="0">
                <a:cs typeface="B Nazanin" pitchFamily="2" charset="-78"/>
              </a:rPr>
              <a:t>S</a:t>
            </a:r>
            <a:endParaRPr lang="en-US" sz="2400" b="1" dirty="0">
              <a:cs typeface="B Nazanin" pitchFamily="2" charset="-78"/>
            </a:endParaRPr>
          </a:p>
        </p:txBody>
      </p:sp>
      <p:cxnSp>
        <p:nvCxnSpPr>
          <p:cNvPr id="43" name="Straight Connector 42"/>
          <p:cNvCxnSpPr>
            <a:stCxn id="38" idx="2"/>
          </p:cNvCxnSpPr>
          <p:nvPr/>
        </p:nvCxnSpPr>
        <p:spPr>
          <a:xfrm>
            <a:off x="8587144" y="3805255"/>
            <a:ext cx="0" cy="69501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7456072" y="3803243"/>
            <a:ext cx="0" cy="69501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6841460" y="3919915"/>
            <a:ext cx="612668" cy="461665"/>
          </a:xfrm>
          <a:prstGeom prst="rect">
            <a:avLst/>
          </a:prstGeom>
          <a:noFill/>
        </p:spPr>
        <p:txBody>
          <a:bodyPr wrap="none" rtlCol="0">
            <a:spAutoFit/>
          </a:bodyPr>
          <a:lstStyle/>
          <a:p>
            <a:r>
              <a:rPr lang="en-US" sz="2400" b="1" dirty="0" smtClean="0"/>
              <a:t>1:n</a:t>
            </a:r>
            <a:endParaRPr lang="en-US" sz="2400" b="1" dirty="0"/>
          </a:p>
        </p:txBody>
      </p:sp>
      <p:sp>
        <p:nvSpPr>
          <p:cNvPr id="46" name="TextBox 45"/>
          <p:cNvSpPr txBox="1"/>
          <p:nvPr/>
        </p:nvSpPr>
        <p:spPr>
          <a:xfrm>
            <a:off x="7934070" y="3919914"/>
            <a:ext cx="612668" cy="461665"/>
          </a:xfrm>
          <a:prstGeom prst="rect">
            <a:avLst/>
          </a:prstGeom>
          <a:noFill/>
        </p:spPr>
        <p:txBody>
          <a:bodyPr wrap="none" rtlCol="0">
            <a:spAutoFit/>
          </a:bodyPr>
          <a:lstStyle/>
          <a:p>
            <a:r>
              <a:rPr lang="en-US" sz="2400" b="1" dirty="0" smtClean="0"/>
              <a:t>1:n</a:t>
            </a:r>
            <a:endParaRPr lang="en-US" sz="2400" b="1" dirty="0"/>
          </a:p>
        </p:txBody>
      </p:sp>
      <p:sp>
        <p:nvSpPr>
          <p:cNvPr id="47" name="Right Brace 46"/>
          <p:cNvSpPr/>
          <p:nvPr/>
        </p:nvSpPr>
        <p:spPr>
          <a:xfrm>
            <a:off x="5943600" y="2743200"/>
            <a:ext cx="897860" cy="3131949"/>
          </a:xfrm>
          <a:prstGeom prst="rightBrace">
            <a:avLst>
              <a:gd name="adj1" fmla="val 19649"/>
              <a:gd name="adj2" fmla="val 46756"/>
            </a:avLst>
          </a:prstGeom>
          <a:ln w="571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Rectangle 48"/>
          <p:cNvSpPr/>
          <p:nvPr/>
        </p:nvSpPr>
        <p:spPr>
          <a:xfrm>
            <a:off x="85090" y="6211669"/>
            <a:ext cx="7369038" cy="369332"/>
          </a:xfrm>
          <a:prstGeom prst="rect">
            <a:avLst/>
          </a:prstGeom>
        </p:spPr>
        <p:txBody>
          <a:bodyPr wrap="square">
            <a:spAutoFit/>
          </a:bodyPr>
          <a:lstStyle/>
          <a:p>
            <a:pPr algn="r" rtl="1"/>
            <a:r>
              <a:rPr lang="fa-IR" b="1" dirty="0">
                <a:cs typeface="B Nazanin" pitchFamily="2" charset="-78"/>
              </a:rPr>
              <a:t>ساختار سلسله مراتبی برای مدل کردن ارتباطات یک به چند مناسب است.</a:t>
            </a:r>
          </a:p>
        </p:txBody>
      </p:sp>
    </p:spTree>
    <p:extLst>
      <p:ext uri="{BB962C8B-B14F-4D97-AF65-F5344CB8AC3E}">
        <p14:creationId xmlns:p14="http://schemas.microsoft.com/office/powerpoint/2010/main" val="30930198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439482"/>
            <a:ext cx="8686800" cy="1981201"/>
          </a:xfrm>
        </p:spPr>
        <p:txBody>
          <a:bodyPr>
            <a:normAutofit lnSpcReduction="10000"/>
          </a:bodyPr>
          <a:lstStyle/>
          <a:p>
            <a:pPr marL="0" indent="0">
              <a:buNone/>
            </a:pPr>
            <a:r>
              <a:rPr lang="fa-IR" b="1" u="sng" dirty="0" smtClean="0"/>
              <a:t>مثال:</a:t>
            </a:r>
          </a:p>
          <a:p>
            <a:pPr marL="0" indent="0">
              <a:lnSpc>
                <a:spcPct val="210000"/>
              </a:lnSpc>
              <a:buNone/>
            </a:pPr>
            <a:r>
              <a:rPr lang="fa-IR" dirty="0" smtClean="0"/>
              <a:t> مثلاً اطلاعات موجود در جداول </a:t>
            </a:r>
            <a:r>
              <a:rPr lang="en-US" dirty="0" smtClean="0"/>
              <a:t>S, P , SP</a:t>
            </a:r>
            <a:r>
              <a:rPr lang="fa-IR" dirty="0" smtClean="0"/>
              <a:t> در مدل رابطه ای را می توان در مدل سلسله مراتبی          ،  به شکل زیر نشان داد.</a:t>
            </a:r>
            <a:endParaRPr lang="fa-IR" dirty="0"/>
          </a:p>
        </p:txBody>
      </p:sp>
      <p:sp>
        <p:nvSpPr>
          <p:cNvPr id="4" name="Slide Number Placeholder 3"/>
          <p:cNvSpPr>
            <a:spLocks noGrp="1"/>
          </p:cNvSpPr>
          <p:nvPr>
            <p:ph type="sldNum" sz="quarter" idx="12"/>
          </p:nvPr>
        </p:nvSpPr>
        <p:spPr>
          <a:xfrm>
            <a:off x="8366760" y="6432731"/>
            <a:ext cx="762000" cy="365125"/>
          </a:xfrm>
        </p:spPr>
        <p:txBody>
          <a:bodyPr/>
          <a:lstStyle/>
          <a:p>
            <a:fld id="{B6F15528-21DE-4FAA-801E-634DDDAF4B2B}" type="slidenum">
              <a:rPr lang="en-US" smtClean="0"/>
              <a:pPr/>
              <a:t>18</a:t>
            </a:fld>
            <a:endParaRPr lang="en-US" dirty="0"/>
          </a:p>
        </p:txBody>
      </p:sp>
      <p:sp>
        <p:nvSpPr>
          <p:cNvPr id="7" name="Rectangle 7"/>
          <p:cNvSpPr>
            <a:spLocks noChangeArrowheads="1"/>
          </p:cNvSpPr>
          <p:nvPr/>
        </p:nvSpPr>
        <p:spPr bwMode="auto">
          <a:xfrm>
            <a:off x="7596544" y="1668233"/>
            <a:ext cx="404456" cy="330442"/>
          </a:xfrm>
          <a:prstGeom prst="rect">
            <a:avLst/>
          </a:prstGeom>
          <a:noFill/>
          <a:ln w="9525">
            <a:solidFill>
              <a:schemeClr val="tx1"/>
            </a:solidFill>
            <a:miter lim="800000"/>
            <a:headEnd/>
            <a:tailEnd/>
          </a:ln>
          <a:effectLst/>
        </p:spPr>
        <p:txBody>
          <a:bodyPr wrap="none" anchor="ctr"/>
          <a:lstStyle/>
          <a:p>
            <a:pPr algn="ctr" rtl="1"/>
            <a:r>
              <a:rPr lang="en-US" sz="2400" b="1" dirty="0">
                <a:cs typeface="B Nazanin" pitchFamily="2" charset="-78"/>
              </a:rPr>
              <a:t>P</a:t>
            </a:r>
          </a:p>
        </p:txBody>
      </p:sp>
      <p:sp>
        <p:nvSpPr>
          <p:cNvPr id="8" name="Rectangle 7"/>
          <p:cNvSpPr>
            <a:spLocks noChangeArrowheads="1"/>
          </p:cNvSpPr>
          <p:nvPr/>
        </p:nvSpPr>
        <p:spPr bwMode="auto">
          <a:xfrm>
            <a:off x="7581900" y="2412758"/>
            <a:ext cx="404456" cy="330442"/>
          </a:xfrm>
          <a:prstGeom prst="rect">
            <a:avLst/>
          </a:prstGeom>
          <a:noFill/>
          <a:ln w="9525">
            <a:solidFill>
              <a:schemeClr val="tx1"/>
            </a:solidFill>
            <a:miter lim="800000"/>
            <a:headEnd/>
            <a:tailEnd/>
          </a:ln>
          <a:effectLst/>
        </p:spPr>
        <p:txBody>
          <a:bodyPr wrap="none" anchor="ctr"/>
          <a:lstStyle/>
          <a:p>
            <a:pPr algn="ctr" rtl="1"/>
            <a:r>
              <a:rPr lang="en-US" sz="2400" b="1" dirty="0" smtClean="0">
                <a:cs typeface="B Nazanin" pitchFamily="2" charset="-78"/>
              </a:rPr>
              <a:t>S</a:t>
            </a:r>
            <a:endParaRPr lang="en-US" sz="2400" b="1" dirty="0">
              <a:cs typeface="B Nazanin" pitchFamily="2" charset="-78"/>
            </a:endParaRPr>
          </a:p>
        </p:txBody>
      </p:sp>
      <p:cxnSp>
        <p:nvCxnSpPr>
          <p:cNvPr id="9" name="Straight Connector 8"/>
          <p:cNvCxnSpPr>
            <a:stCxn id="7" idx="2"/>
            <a:endCxn id="8" idx="0"/>
          </p:cNvCxnSpPr>
          <p:nvPr/>
        </p:nvCxnSpPr>
        <p:spPr>
          <a:xfrm flipH="1">
            <a:off x="7784128" y="1998675"/>
            <a:ext cx="14644" cy="41408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6800" y="2562225"/>
            <a:ext cx="2724150" cy="361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6" name="Down Arrow 15"/>
          <p:cNvSpPr/>
          <p:nvPr/>
        </p:nvSpPr>
        <p:spPr>
          <a:xfrm>
            <a:off x="2428875" y="2924175"/>
            <a:ext cx="161925" cy="27622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12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3225800"/>
            <a:ext cx="3476625" cy="771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5"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 y="4800600"/>
            <a:ext cx="4095750" cy="1762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1" name="Down Arrow 20"/>
          <p:cNvSpPr/>
          <p:nvPr/>
        </p:nvSpPr>
        <p:spPr>
          <a:xfrm>
            <a:off x="2474912" y="5181600"/>
            <a:ext cx="161925" cy="27622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126"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53947" y="3225800"/>
            <a:ext cx="3057525" cy="990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3" name="Down Arrow 22"/>
          <p:cNvSpPr/>
          <p:nvPr/>
        </p:nvSpPr>
        <p:spPr>
          <a:xfrm>
            <a:off x="6103321" y="3582987"/>
            <a:ext cx="161925" cy="27622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127"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14549" y="4810125"/>
            <a:ext cx="2724150" cy="371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7" name="TextBox 16"/>
          <p:cNvSpPr txBox="1"/>
          <p:nvPr/>
        </p:nvSpPr>
        <p:spPr>
          <a:xfrm>
            <a:off x="4132217" y="5226784"/>
            <a:ext cx="4343400" cy="1631216"/>
          </a:xfrm>
          <a:prstGeom prst="rect">
            <a:avLst/>
          </a:prstGeom>
          <a:solidFill>
            <a:schemeClr val="bg1"/>
          </a:solidFill>
        </p:spPr>
        <p:txBody>
          <a:bodyPr wrap="square" rtlCol="0">
            <a:spAutoFit/>
          </a:bodyPr>
          <a:lstStyle/>
          <a:p>
            <a:pPr algn="r" rtl="1"/>
            <a:r>
              <a:rPr lang="fa-IR" sz="2000" dirty="0" smtClean="0">
                <a:cs typeface="B Nazanin" pitchFamily="2" charset="-78"/>
              </a:rPr>
              <a:t>در شکل فوق </a:t>
            </a:r>
            <a:r>
              <a:rPr lang="en-US" sz="2000" dirty="0" smtClean="0">
                <a:cs typeface="B Nazanin" pitchFamily="2" charset="-78"/>
              </a:rPr>
              <a:t>P4</a:t>
            </a:r>
            <a:r>
              <a:rPr lang="fa-IR" sz="2000" dirty="0" smtClean="0">
                <a:cs typeface="B Nazanin" pitchFamily="2" charset="-78"/>
              </a:rPr>
              <a:t> هنوز توسط تهیه کننده ای تولید نشده است. لذا فرزندی ندارد. با این حال </a:t>
            </a:r>
            <a:r>
              <a:rPr lang="en-US" sz="2000" dirty="0" smtClean="0">
                <a:cs typeface="B Nazanin" pitchFamily="2" charset="-78"/>
              </a:rPr>
              <a:t>P4</a:t>
            </a:r>
            <a:r>
              <a:rPr lang="fa-IR" sz="2000" dirty="0" smtClean="0">
                <a:cs typeface="B Nazanin" pitchFamily="2" charset="-78"/>
              </a:rPr>
              <a:t> یک سلسله مراتب است که فقط ریشه دارد و  اصطلاحاً سلسله مراتب «فقط ریشه» یا </a:t>
            </a:r>
            <a:r>
              <a:rPr lang="en-US" sz="2000" dirty="0" smtClean="0">
                <a:cs typeface="B Nazanin" pitchFamily="2" charset="-78"/>
              </a:rPr>
              <a:t>Root Only</a:t>
            </a:r>
            <a:r>
              <a:rPr lang="fa-IR" sz="2000" dirty="0" smtClean="0">
                <a:cs typeface="B Nazanin" pitchFamily="2" charset="-78"/>
              </a:rPr>
              <a:t> نامیده می شود.</a:t>
            </a:r>
            <a:endParaRPr lang="en-US" sz="2000" dirty="0">
              <a:cs typeface="B Nazanin" pitchFamily="2" charset="-78"/>
            </a:endParaRPr>
          </a:p>
        </p:txBody>
      </p:sp>
    </p:spTree>
    <p:extLst>
      <p:ext uri="{BB962C8B-B14F-4D97-AF65-F5344CB8AC3E}">
        <p14:creationId xmlns:p14="http://schemas.microsoft.com/office/powerpoint/2010/main" val="370457901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4400" dirty="0" smtClean="0"/>
              <a:t>بررسی رفتار مدل سلسله مراتبی</a:t>
            </a:r>
            <a:endParaRPr lang="en-US" sz="4400" dirty="0"/>
          </a:p>
        </p:txBody>
      </p:sp>
      <p:sp>
        <p:nvSpPr>
          <p:cNvPr id="3" name="Content Placeholder 2"/>
          <p:cNvSpPr>
            <a:spLocks noGrp="1"/>
          </p:cNvSpPr>
          <p:nvPr>
            <p:ph idx="1"/>
          </p:nvPr>
        </p:nvSpPr>
        <p:spPr>
          <a:xfrm>
            <a:off x="457200" y="1676400"/>
            <a:ext cx="7848600" cy="4419600"/>
          </a:xfrm>
        </p:spPr>
        <p:txBody>
          <a:bodyPr>
            <a:normAutofit/>
          </a:bodyPr>
          <a:lstStyle/>
          <a:p>
            <a:r>
              <a:rPr lang="fa-IR" dirty="0"/>
              <a:t>نقطه ورود به ساختار هميشه ريشه است و مسير منطقی هميشه از بالا به پايين است</a:t>
            </a:r>
            <a:r>
              <a:rPr lang="fa-IR" dirty="0" smtClean="0"/>
              <a:t>.</a:t>
            </a:r>
          </a:p>
          <a:p>
            <a:r>
              <a:rPr lang="fa-IR" dirty="0" smtClean="0"/>
              <a:t>دو </a:t>
            </a:r>
            <a:r>
              <a:rPr lang="fa-IR" dirty="0"/>
              <a:t>عملگر جداگانه برای يافتن داده ای در ريشه </a:t>
            </a:r>
            <a:r>
              <a:rPr lang="fa-IR" dirty="0" smtClean="0"/>
              <a:t>(عملگر ریشه یاب) و </a:t>
            </a:r>
            <a:r>
              <a:rPr lang="fa-IR" dirty="0"/>
              <a:t>پرس و جو در فرزندان </a:t>
            </a:r>
            <a:r>
              <a:rPr lang="fa-IR" dirty="0" smtClean="0"/>
              <a:t>(عملگر وابسته یاب) مورد </a:t>
            </a:r>
            <a:r>
              <a:rPr lang="fa-IR" dirty="0"/>
              <a:t>نياز است</a:t>
            </a:r>
            <a:r>
              <a:rPr lang="fa-IR" dirty="0" smtClean="0"/>
              <a:t>.</a:t>
            </a:r>
          </a:p>
          <a:p>
            <a:r>
              <a:rPr lang="fa-IR" dirty="0" smtClean="0"/>
              <a:t>یعنی در عملیات پیمایش، سیستم باید روی یک نمونه پدر توقف کرده و وابسته یا وابستگان حائز شرط مورد نظر را بیابد.</a:t>
            </a:r>
          </a:p>
          <a:p>
            <a:r>
              <a:rPr lang="fa-IR" dirty="0"/>
              <a:t>اتصالی بین رکوردهای هم نوع وجود ندارد. بین رکوردهای هم سطح نمی توان حرکت کرد مگر اینکه والدشان یکی باشد.</a:t>
            </a:r>
          </a:p>
          <a:p>
            <a:endParaRPr lang="fa-IR" dirty="0"/>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19</a:t>
            </a:fld>
            <a:endParaRPr lang="en-US"/>
          </a:p>
        </p:txBody>
      </p:sp>
      <p:sp>
        <p:nvSpPr>
          <p:cNvPr id="5" name="Rectangle 7"/>
          <p:cNvSpPr>
            <a:spLocks noChangeArrowheads="1"/>
          </p:cNvSpPr>
          <p:nvPr/>
        </p:nvSpPr>
        <p:spPr bwMode="auto">
          <a:xfrm>
            <a:off x="2139886" y="4683710"/>
            <a:ext cx="1046256" cy="323007"/>
          </a:xfrm>
          <a:prstGeom prst="rect">
            <a:avLst/>
          </a:prstGeom>
          <a:solidFill>
            <a:schemeClr val="bg2">
              <a:lumMod val="75000"/>
            </a:schemeClr>
          </a:solidFill>
          <a:ln w="28575">
            <a:solidFill>
              <a:schemeClr val="tx1"/>
            </a:solidFill>
            <a:miter lim="800000"/>
            <a:headEnd/>
            <a:tailEnd/>
          </a:ln>
          <a:effectLst/>
        </p:spPr>
        <p:txBody>
          <a:bodyPr wrap="none" anchor="ctr"/>
          <a:lstStyle/>
          <a:p>
            <a:pPr algn="ctr"/>
            <a:endParaRPr lang="en-US" sz="2000" dirty="0">
              <a:cs typeface="B Nazanin" pitchFamily="2" charset="-78"/>
            </a:endParaRPr>
          </a:p>
        </p:txBody>
      </p:sp>
      <p:sp>
        <p:nvSpPr>
          <p:cNvPr id="6" name="Rectangle 7"/>
          <p:cNvSpPr>
            <a:spLocks noChangeArrowheads="1"/>
          </p:cNvSpPr>
          <p:nvPr/>
        </p:nvSpPr>
        <p:spPr bwMode="auto">
          <a:xfrm>
            <a:off x="1984946" y="5233426"/>
            <a:ext cx="1046256" cy="323007"/>
          </a:xfrm>
          <a:prstGeom prst="rect">
            <a:avLst/>
          </a:prstGeom>
          <a:solidFill>
            <a:schemeClr val="bg2">
              <a:lumMod val="75000"/>
            </a:schemeClr>
          </a:solidFill>
          <a:ln w="28575">
            <a:solidFill>
              <a:schemeClr val="tx1"/>
            </a:solidFill>
            <a:miter lim="800000"/>
            <a:headEnd/>
            <a:tailEnd/>
          </a:ln>
          <a:effectLst/>
        </p:spPr>
        <p:txBody>
          <a:bodyPr wrap="none" anchor="ctr"/>
          <a:lstStyle/>
          <a:p>
            <a:pPr algn="ctr"/>
            <a:endParaRPr lang="en-US" sz="2000" dirty="0">
              <a:cs typeface="B Nazanin" pitchFamily="2" charset="-78"/>
            </a:endParaRPr>
          </a:p>
        </p:txBody>
      </p:sp>
      <p:sp>
        <p:nvSpPr>
          <p:cNvPr id="7" name="Rectangle 7"/>
          <p:cNvSpPr>
            <a:spLocks noChangeArrowheads="1"/>
          </p:cNvSpPr>
          <p:nvPr/>
        </p:nvSpPr>
        <p:spPr bwMode="auto">
          <a:xfrm>
            <a:off x="1831372" y="5562600"/>
            <a:ext cx="1046256" cy="323007"/>
          </a:xfrm>
          <a:prstGeom prst="rect">
            <a:avLst/>
          </a:prstGeom>
          <a:solidFill>
            <a:schemeClr val="bg2">
              <a:lumMod val="75000"/>
            </a:schemeClr>
          </a:solidFill>
          <a:ln w="28575">
            <a:solidFill>
              <a:schemeClr val="tx1"/>
            </a:solidFill>
            <a:miter lim="800000"/>
            <a:headEnd/>
            <a:tailEnd/>
          </a:ln>
          <a:effectLst/>
        </p:spPr>
        <p:txBody>
          <a:bodyPr wrap="none" anchor="ctr"/>
          <a:lstStyle/>
          <a:p>
            <a:pPr algn="ctr"/>
            <a:endParaRPr lang="en-US" sz="2000" dirty="0">
              <a:cs typeface="B Nazanin" pitchFamily="2" charset="-78"/>
            </a:endParaRPr>
          </a:p>
        </p:txBody>
      </p:sp>
      <p:cxnSp>
        <p:nvCxnSpPr>
          <p:cNvPr id="8" name="Straight Arrow Connector 7"/>
          <p:cNvCxnSpPr/>
          <p:nvPr/>
        </p:nvCxnSpPr>
        <p:spPr>
          <a:xfrm>
            <a:off x="2851086" y="5065786"/>
            <a:ext cx="0" cy="19812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0889666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فهرست مطالب</a:t>
            </a:r>
            <a:endParaRPr lang="en-US" dirty="0"/>
          </a:p>
        </p:txBody>
      </p:sp>
      <p:sp>
        <p:nvSpPr>
          <p:cNvPr id="3" name="Content Placeholder 2"/>
          <p:cNvSpPr>
            <a:spLocks noGrp="1"/>
          </p:cNvSpPr>
          <p:nvPr>
            <p:ph idx="1"/>
          </p:nvPr>
        </p:nvSpPr>
        <p:spPr/>
        <p:txBody>
          <a:bodyPr/>
          <a:lstStyle/>
          <a:p>
            <a:r>
              <a:rPr lang="fa-IR" dirty="0">
                <a:solidFill>
                  <a:schemeClr val="tx2">
                    <a:lumMod val="90000"/>
                    <a:lumOff val="10000"/>
                  </a:schemeClr>
                </a:solidFill>
              </a:rPr>
              <a:t>فصل اول: </a:t>
            </a:r>
            <a:r>
              <a:rPr lang="fa-IR" dirty="0" smtClean="0">
                <a:solidFill>
                  <a:schemeClr val="tx2">
                    <a:lumMod val="90000"/>
                    <a:lumOff val="10000"/>
                  </a:schemeClr>
                </a:solidFill>
              </a:rPr>
              <a:t>تعاریف اولیه و نمودار </a:t>
            </a:r>
            <a:r>
              <a:rPr lang="en-US" dirty="0" smtClean="0">
                <a:solidFill>
                  <a:schemeClr val="tx2">
                    <a:lumMod val="90000"/>
                    <a:lumOff val="10000"/>
                  </a:schemeClr>
                </a:solidFill>
              </a:rPr>
              <a:t>EER</a:t>
            </a:r>
            <a:endParaRPr lang="fa-IR" dirty="0">
              <a:solidFill>
                <a:schemeClr val="tx2">
                  <a:lumMod val="90000"/>
                  <a:lumOff val="10000"/>
                </a:schemeClr>
              </a:solidFill>
            </a:endParaRPr>
          </a:p>
          <a:p>
            <a:r>
              <a:rPr lang="fa-IR" dirty="0">
                <a:solidFill>
                  <a:schemeClr val="tx2">
                    <a:lumMod val="90000"/>
                    <a:lumOff val="10000"/>
                  </a:schemeClr>
                </a:solidFill>
              </a:rPr>
              <a:t>فصل دوم: </a:t>
            </a:r>
            <a:r>
              <a:rPr lang="en-US" dirty="0">
                <a:solidFill>
                  <a:schemeClr val="tx2">
                    <a:lumMod val="90000"/>
                    <a:lumOff val="10000"/>
                  </a:schemeClr>
                </a:solidFill>
              </a:rPr>
              <a:t>DBMS</a:t>
            </a:r>
            <a:endParaRPr lang="fa-IR" dirty="0">
              <a:solidFill>
                <a:schemeClr val="tx2">
                  <a:lumMod val="90000"/>
                  <a:lumOff val="10000"/>
                </a:schemeClr>
              </a:solidFill>
            </a:endParaRPr>
          </a:p>
          <a:p>
            <a:r>
              <a:rPr lang="fa-IR" b="1" dirty="0"/>
              <a:t>فصل سوم: ساختار داده ای – مدل رابطه ای</a:t>
            </a:r>
          </a:p>
          <a:p>
            <a:r>
              <a:rPr lang="fa-IR" dirty="0">
                <a:solidFill>
                  <a:schemeClr val="tx2">
                    <a:lumMod val="90000"/>
                    <a:lumOff val="10000"/>
                  </a:schemeClr>
                </a:solidFill>
              </a:rPr>
              <a:t>فصل چهارم: </a:t>
            </a:r>
            <a:r>
              <a:rPr lang="fa-IR" dirty="0" smtClean="0">
                <a:solidFill>
                  <a:schemeClr val="tx2">
                    <a:lumMod val="90000"/>
                    <a:lumOff val="10000"/>
                  </a:schemeClr>
                </a:solidFill>
              </a:rPr>
              <a:t>جبر رابطه ای</a:t>
            </a:r>
          </a:p>
          <a:p>
            <a:r>
              <a:rPr lang="fa-IR" dirty="0" smtClean="0">
                <a:solidFill>
                  <a:schemeClr val="tx2">
                    <a:lumMod val="90000"/>
                    <a:lumOff val="10000"/>
                  </a:schemeClr>
                </a:solidFill>
              </a:rPr>
              <a:t>فصل </a:t>
            </a:r>
            <a:r>
              <a:rPr lang="fa-IR" dirty="0">
                <a:solidFill>
                  <a:schemeClr val="tx2">
                    <a:lumMod val="90000"/>
                    <a:lumOff val="10000"/>
                  </a:schemeClr>
                </a:solidFill>
              </a:rPr>
              <a:t>پنجم: </a:t>
            </a:r>
            <a:r>
              <a:rPr lang="fa-IR" dirty="0" smtClean="0">
                <a:solidFill>
                  <a:schemeClr val="tx2">
                    <a:lumMod val="90000"/>
                    <a:lumOff val="10000"/>
                  </a:schemeClr>
                </a:solidFill>
              </a:rPr>
              <a:t>حساب رابطه ای</a:t>
            </a:r>
            <a:endParaRPr lang="fa-IR" dirty="0">
              <a:solidFill>
                <a:schemeClr val="tx2">
                  <a:lumMod val="90000"/>
                  <a:lumOff val="10000"/>
                </a:schemeClr>
              </a:solidFill>
            </a:endParaRPr>
          </a:p>
          <a:p>
            <a:r>
              <a:rPr lang="fa-IR" dirty="0">
                <a:solidFill>
                  <a:schemeClr val="tx2">
                    <a:lumMod val="90000"/>
                    <a:lumOff val="10000"/>
                  </a:schemeClr>
                </a:solidFill>
              </a:rPr>
              <a:t>فصل ششم: </a:t>
            </a:r>
            <a:r>
              <a:rPr lang="en-US" dirty="0" smtClean="0">
                <a:solidFill>
                  <a:schemeClr val="tx2">
                    <a:lumMod val="90000"/>
                    <a:lumOff val="10000"/>
                  </a:schemeClr>
                </a:solidFill>
              </a:rPr>
              <a:t>SQL</a:t>
            </a:r>
            <a:endParaRPr lang="fa-IR" dirty="0" smtClean="0">
              <a:solidFill>
                <a:schemeClr val="tx2">
                  <a:lumMod val="90000"/>
                  <a:lumOff val="10000"/>
                </a:schemeClr>
              </a:solidFill>
            </a:endParaRPr>
          </a:p>
          <a:p>
            <a:r>
              <a:rPr lang="fa-IR" dirty="0" smtClean="0">
                <a:solidFill>
                  <a:schemeClr val="tx2">
                    <a:lumMod val="90000"/>
                    <a:lumOff val="10000"/>
                  </a:schemeClr>
                </a:solidFill>
              </a:rPr>
              <a:t>فصل هفتم: وابستگی تابعی</a:t>
            </a:r>
          </a:p>
          <a:p>
            <a:r>
              <a:rPr lang="fa-IR" dirty="0" smtClean="0">
                <a:solidFill>
                  <a:schemeClr val="tx2">
                    <a:lumMod val="90000"/>
                    <a:lumOff val="10000"/>
                  </a:schemeClr>
                </a:solidFill>
              </a:rPr>
              <a:t>فصل هشتم: نرمال سازی</a:t>
            </a:r>
            <a:endParaRPr lang="fa-IR" dirty="0">
              <a:solidFill>
                <a:schemeClr val="tx2">
                  <a:lumMod val="90000"/>
                  <a:lumOff val="10000"/>
                </a:schemeClr>
              </a:solidFill>
            </a:endParaRPr>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2</a:t>
            </a:fld>
            <a:endParaRPr lang="en-US"/>
          </a:p>
        </p:txBody>
      </p:sp>
    </p:spTree>
    <p:extLst>
      <p:ext uri="{BB962C8B-B14F-4D97-AF65-F5344CB8AC3E}">
        <p14:creationId xmlns:p14="http://schemas.microsoft.com/office/powerpoint/2010/main" val="1589018468"/>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3048000"/>
            <a:ext cx="8229600" cy="36587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762000" y="457200"/>
            <a:ext cx="7543800" cy="609600"/>
          </a:xfrm>
        </p:spPr>
        <p:txBody>
          <a:bodyPr/>
          <a:lstStyle/>
          <a:p>
            <a:r>
              <a:rPr lang="fa-IR" sz="3200" dirty="0"/>
              <a:t>بررسی رفتار مدل سلسله </a:t>
            </a:r>
            <a:r>
              <a:rPr lang="fa-IR" sz="3200" dirty="0" smtClean="0"/>
              <a:t>مراتبی - مثال</a:t>
            </a:r>
            <a:endParaRPr lang="en-US" sz="3200" dirty="0"/>
          </a:p>
        </p:txBody>
      </p:sp>
      <p:sp>
        <p:nvSpPr>
          <p:cNvPr id="3" name="Content Placeholder 2"/>
          <p:cNvSpPr>
            <a:spLocks noGrp="1"/>
          </p:cNvSpPr>
          <p:nvPr>
            <p:ph idx="1"/>
          </p:nvPr>
        </p:nvSpPr>
        <p:spPr>
          <a:xfrm>
            <a:off x="762000" y="1676400"/>
            <a:ext cx="7543800" cy="1447800"/>
          </a:xfrm>
        </p:spPr>
        <p:txBody>
          <a:bodyPr/>
          <a:lstStyle/>
          <a:p>
            <a:pPr marL="0" indent="0">
              <a:buNone/>
            </a:pPr>
            <a:r>
              <a:rPr lang="fa-IR" b="1" u="sng" dirty="0" smtClean="0">
                <a:solidFill>
                  <a:schemeClr val="bg2">
                    <a:lumMod val="50000"/>
                  </a:schemeClr>
                </a:solidFill>
              </a:rPr>
              <a:t>شماره تهیه کنندگان </a:t>
            </a:r>
            <a:r>
              <a:rPr lang="en-US" b="1" u="sng" dirty="0" smtClean="0">
                <a:solidFill>
                  <a:schemeClr val="bg2">
                    <a:lumMod val="50000"/>
                  </a:schemeClr>
                </a:solidFill>
              </a:rPr>
              <a:t>P2</a:t>
            </a:r>
            <a:r>
              <a:rPr lang="fa-IR" b="1" u="sng" dirty="0" smtClean="0">
                <a:solidFill>
                  <a:schemeClr val="bg2">
                    <a:lumMod val="50000"/>
                  </a:schemeClr>
                </a:solidFill>
              </a:rPr>
              <a:t> را بیابید:</a:t>
            </a:r>
          </a:p>
          <a:p>
            <a:r>
              <a:rPr lang="fa-IR" dirty="0" smtClean="0"/>
              <a:t>ابتدا باید ریشه </a:t>
            </a:r>
            <a:r>
              <a:rPr lang="en-US" dirty="0" smtClean="0"/>
              <a:t>P2</a:t>
            </a:r>
            <a:r>
              <a:rPr lang="fa-IR" dirty="0" smtClean="0"/>
              <a:t> را یافته و سپس به سادگی فرزندان </a:t>
            </a:r>
            <a:r>
              <a:rPr lang="en-US" dirty="0" smtClean="0"/>
              <a:t>P2</a:t>
            </a:r>
            <a:r>
              <a:rPr lang="fa-IR" dirty="0" smtClean="0"/>
              <a:t> راپویش کنیم.</a:t>
            </a:r>
            <a:endParaRPr lang="en-US" dirty="0"/>
          </a:p>
        </p:txBody>
      </p:sp>
      <p:sp>
        <p:nvSpPr>
          <p:cNvPr id="4" name="Slide Number Placeholder 3"/>
          <p:cNvSpPr>
            <a:spLocks noGrp="1"/>
          </p:cNvSpPr>
          <p:nvPr>
            <p:ph type="sldNum" sz="quarter" idx="12"/>
          </p:nvPr>
        </p:nvSpPr>
        <p:spPr>
          <a:xfrm>
            <a:off x="8229600" y="6324600"/>
            <a:ext cx="762000" cy="365125"/>
          </a:xfrm>
        </p:spPr>
        <p:txBody>
          <a:bodyPr/>
          <a:lstStyle/>
          <a:p>
            <a:fld id="{B6F15528-21DE-4FAA-801E-634DDDAF4B2B}" type="slidenum">
              <a:rPr lang="en-US" smtClean="0"/>
              <a:pPr/>
              <a:t>20</a:t>
            </a:fld>
            <a:endParaRPr lang="en-US" dirty="0"/>
          </a:p>
        </p:txBody>
      </p:sp>
      <p:sp>
        <p:nvSpPr>
          <p:cNvPr id="7" name="Rounded Rectangle 6"/>
          <p:cNvSpPr/>
          <p:nvPr/>
        </p:nvSpPr>
        <p:spPr>
          <a:xfrm>
            <a:off x="190500" y="4850826"/>
            <a:ext cx="4533900" cy="1980626"/>
          </a:xfrm>
          <a:prstGeom prst="roundRect">
            <a:avLst/>
          </a:prstGeom>
          <a:noFill/>
          <a:ln w="19050">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p:cNvSpPr/>
          <p:nvPr/>
        </p:nvSpPr>
        <p:spPr>
          <a:xfrm>
            <a:off x="1257300" y="5656989"/>
            <a:ext cx="533400" cy="368300"/>
          </a:xfrm>
          <a:prstGeom prst="roundRect">
            <a:avLst/>
          </a:prstGeom>
          <a:noFill/>
          <a:ln w="76200">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p:cNvSpPr/>
          <p:nvPr/>
        </p:nvSpPr>
        <p:spPr>
          <a:xfrm>
            <a:off x="762000" y="6025288"/>
            <a:ext cx="571500" cy="318649"/>
          </a:xfrm>
          <a:prstGeom prst="roundRect">
            <a:avLst/>
          </a:prstGeom>
          <a:noFill/>
          <a:ln w="76200">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p:cNvSpPr/>
          <p:nvPr/>
        </p:nvSpPr>
        <p:spPr>
          <a:xfrm>
            <a:off x="438150" y="6343938"/>
            <a:ext cx="552450" cy="368300"/>
          </a:xfrm>
          <a:prstGeom prst="roundRect">
            <a:avLst/>
          </a:prstGeom>
          <a:noFill/>
          <a:ln w="76200">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3449057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0-#ppt_w/2"/>
                                          </p:val>
                                        </p:tav>
                                        <p:tav tm="100000">
                                          <p:val>
                                            <p:strVal val="#ppt_x"/>
                                          </p:val>
                                        </p:tav>
                                      </p:tavLst>
                                    </p:anim>
                                    <p:anim calcmode="lin" valueType="num">
                                      <p:cBhvr additive="base">
                                        <p:cTn id="13" dur="50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0-#ppt_w/2"/>
                                          </p:val>
                                        </p:tav>
                                        <p:tav tm="100000">
                                          <p:val>
                                            <p:strVal val="#ppt_x"/>
                                          </p:val>
                                        </p:tav>
                                      </p:tavLst>
                                    </p:anim>
                                    <p:anim calcmode="lin" valueType="num">
                                      <p:cBhvr additive="base">
                                        <p:cTn id="17" dur="500" fill="hold"/>
                                        <p:tgtEl>
                                          <p:spTgt spid="9"/>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0-#ppt_w/2"/>
                                          </p:val>
                                        </p:tav>
                                        <p:tav tm="100000">
                                          <p:val>
                                            <p:strVal val="#ppt_x"/>
                                          </p:val>
                                        </p:tav>
                                      </p:tavLst>
                                    </p:anim>
                                    <p:anim calcmode="lin" valueType="num">
                                      <p:cBhvr additive="base">
                                        <p:cTn id="21"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3048000"/>
            <a:ext cx="8229600" cy="36587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762000" y="457200"/>
            <a:ext cx="7543800" cy="609600"/>
          </a:xfrm>
        </p:spPr>
        <p:txBody>
          <a:bodyPr/>
          <a:lstStyle/>
          <a:p>
            <a:r>
              <a:rPr lang="fa-IR" sz="3200" dirty="0"/>
              <a:t>بررسی رفتار مدل سلسله </a:t>
            </a:r>
            <a:r>
              <a:rPr lang="fa-IR" sz="3200" dirty="0" smtClean="0"/>
              <a:t>مراتبی - مثال</a:t>
            </a:r>
            <a:endParaRPr lang="en-US" sz="3200" dirty="0"/>
          </a:p>
        </p:txBody>
      </p:sp>
      <p:sp>
        <p:nvSpPr>
          <p:cNvPr id="3" name="Content Placeholder 2"/>
          <p:cNvSpPr>
            <a:spLocks noGrp="1"/>
          </p:cNvSpPr>
          <p:nvPr>
            <p:ph idx="1"/>
          </p:nvPr>
        </p:nvSpPr>
        <p:spPr>
          <a:xfrm>
            <a:off x="190500" y="1371600"/>
            <a:ext cx="8496300" cy="1447800"/>
          </a:xfrm>
        </p:spPr>
        <p:txBody>
          <a:bodyPr>
            <a:normAutofit fontScale="92500" lnSpcReduction="10000"/>
          </a:bodyPr>
          <a:lstStyle/>
          <a:p>
            <a:pPr marL="0" indent="0">
              <a:buNone/>
            </a:pPr>
            <a:r>
              <a:rPr lang="fa-IR" b="1" u="sng" dirty="0" smtClean="0">
                <a:solidFill>
                  <a:schemeClr val="bg2">
                    <a:lumMod val="50000"/>
                  </a:schemeClr>
                </a:solidFill>
              </a:rPr>
              <a:t>تهیه کننده </a:t>
            </a:r>
            <a:r>
              <a:rPr lang="en-US" b="1" u="sng" dirty="0" smtClean="0">
                <a:solidFill>
                  <a:schemeClr val="bg2">
                    <a:lumMod val="50000"/>
                  </a:schemeClr>
                </a:solidFill>
              </a:rPr>
              <a:t>S2</a:t>
            </a:r>
            <a:r>
              <a:rPr lang="fa-IR" b="1" u="sng" dirty="0" smtClean="0">
                <a:solidFill>
                  <a:schemeClr val="bg2">
                    <a:lumMod val="50000"/>
                  </a:schemeClr>
                </a:solidFill>
              </a:rPr>
              <a:t> چه قطعاتی را تهیه کرده است؟</a:t>
            </a:r>
          </a:p>
          <a:p>
            <a:r>
              <a:rPr lang="fa-IR" dirty="0" smtClean="0"/>
              <a:t>در اینجا آرگومان جستجو مربوط به ریشه نیست. بلکه مربوط به فرزند است.</a:t>
            </a:r>
          </a:p>
          <a:p>
            <a:r>
              <a:rPr lang="fa-IR" dirty="0" smtClean="0"/>
              <a:t>بایستی به ناچار تمام نمونه ریشه ها را پیمایش کرد و </a:t>
            </a:r>
            <a:r>
              <a:rPr lang="en-US" dirty="0" smtClean="0"/>
              <a:t>S2</a:t>
            </a:r>
            <a:r>
              <a:rPr lang="fa-IR" dirty="0" smtClean="0"/>
              <a:t> را پیدا کرده و گره پدر متناظر با آن را به عنوان جواب بازیابی کرد.</a:t>
            </a:r>
            <a:endParaRPr lang="en-US" dirty="0"/>
          </a:p>
        </p:txBody>
      </p:sp>
      <p:sp>
        <p:nvSpPr>
          <p:cNvPr id="4" name="Slide Number Placeholder 3"/>
          <p:cNvSpPr>
            <a:spLocks noGrp="1"/>
          </p:cNvSpPr>
          <p:nvPr>
            <p:ph type="sldNum" sz="quarter" idx="12"/>
          </p:nvPr>
        </p:nvSpPr>
        <p:spPr>
          <a:xfrm>
            <a:off x="8229600" y="6324600"/>
            <a:ext cx="762000" cy="365125"/>
          </a:xfrm>
        </p:spPr>
        <p:txBody>
          <a:bodyPr/>
          <a:lstStyle/>
          <a:p>
            <a:fld id="{B6F15528-21DE-4FAA-801E-634DDDAF4B2B}" type="slidenum">
              <a:rPr lang="en-US" smtClean="0"/>
              <a:pPr/>
              <a:t>21</a:t>
            </a:fld>
            <a:endParaRPr lang="en-US" dirty="0"/>
          </a:p>
        </p:txBody>
      </p:sp>
      <p:sp>
        <p:nvSpPr>
          <p:cNvPr id="7" name="Rounded Rectangle 6"/>
          <p:cNvSpPr/>
          <p:nvPr/>
        </p:nvSpPr>
        <p:spPr>
          <a:xfrm>
            <a:off x="1333500" y="3048000"/>
            <a:ext cx="2933700" cy="368300"/>
          </a:xfrm>
          <a:prstGeom prst="roundRect">
            <a:avLst/>
          </a:prstGeom>
          <a:noFill/>
          <a:ln w="76200">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Connector 5"/>
          <p:cNvCxnSpPr/>
          <p:nvPr/>
        </p:nvCxnSpPr>
        <p:spPr>
          <a:xfrm>
            <a:off x="1047750" y="4000500"/>
            <a:ext cx="3219450" cy="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609600" y="4343400"/>
            <a:ext cx="3219450" cy="0"/>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17" name="Oval 16"/>
          <p:cNvSpPr/>
          <p:nvPr/>
        </p:nvSpPr>
        <p:spPr>
          <a:xfrm>
            <a:off x="609600" y="4000500"/>
            <a:ext cx="533400" cy="2667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ounded Rectangle 18"/>
          <p:cNvSpPr/>
          <p:nvPr/>
        </p:nvSpPr>
        <p:spPr>
          <a:xfrm>
            <a:off x="1333500" y="3048000"/>
            <a:ext cx="533400" cy="368300"/>
          </a:xfrm>
          <a:prstGeom prst="roundRect">
            <a:avLst/>
          </a:prstGeom>
          <a:noFill/>
          <a:ln w="76200">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ounded Rectangle 19"/>
          <p:cNvSpPr/>
          <p:nvPr/>
        </p:nvSpPr>
        <p:spPr>
          <a:xfrm>
            <a:off x="1447800" y="5105400"/>
            <a:ext cx="2933700" cy="368300"/>
          </a:xfrm>
          <a:prstGeom prst="roundRect">
            <a:avLst/>
          </a:prstGeom>
          <a:noFill/>
          <a:ln w="76200">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1" name="Straight Connector 20"/>
          <p:cNvCxnSpPr/>
          <p:nvPr/>
        </p:nvCxnSpPr>
        <p:spPr>
          <a:xfrm>
            <a:off x="1276350" y="6019800"/>
            <a:ext cx="3219450" cy="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854075" y="6350000"/>
            <a:ext cx="3219450" cy="0"/>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23" name="Oval 22"/>
          <p:cNvSpPr/>
          <p:nvPr/>
        </p:nvSpPr>
        <p:spPr>
          <a:xfrm>
            <a:off x="800100" y="6019800"/>
            <a:ext cx="533400" cy="2667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ounded Rectangle 23"/>
          <p:cNvSpPr/>
          <p:nvPr/>
        </p:nvSpPr>
        <p:spPr>
          <a:xfrm>
            <a:off x="1447800" y="5105400"/>
            <a:ext cx="533400" cy="368300"/>
          </a:xfrm>
          <a:prstGeom prst="roundRect">
            <a:avLst/>
          </a:prstGeom>
          <a:noFill/>
          <a:ln w="76200">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ounded Rectangle 26"/>
          <p:cNvSpPr/>
          <p:nvPr/>
        </p:nvSpPr>
        <p:spPr>
          <a:xfrm>
            <a:off x="5505450" y="3670300"/>
            <a:ext cx="2933700" cy="330200"/>
          </a:xfrm>
          <a:prstGeom prst="roundRect">
            <a:avLst/>
          </a:prstGeom>
          <a:noFill/>
          <a:ln w="76200">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8" name="Straight Connector 27"/>
          <p:cNvCxnSpPr/>
          <p:nvPr/>
        </p:nvCxnSpPr>
        <p:spPr>
          <a:xfrm>
            <a:off x="5334000" y="4533900"/>
            <a:ext cx="3219450" cy="0"/>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29" name="Rounded Rectangle 28"/>
          <p:cNvSpPr/>
          <p:nvPr/>
        </p:nvSpPr>
        <p:spPr>
          <a:xfrm>
            <a:off x="5476875" y="5105400"/>
            <a:ext cx="2933700" cy="330200"/>
          </a:xfrm>
          <a:prstGeom prst="roundRect">
            <a:avLst/>
          </a:prstGeom>
          <a:noFill/>
          <a:ln w="76200">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97103367"/>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barn(inVertical)">
                                      <p:cBhvr>
                                        <p:cTn id="17" dur="500"/>
                                        <p:tgtEl>
                                          <p:spTgt spid="16"/>
                                        </p:tgtEl>
                                      </p:cBhvr>
                                    </p:animEffect>
                                  </p:childTnLst>
                                </p:cTn>
                              </p:par>
                              <p:par>
                                <p:cTn id="18" presetID="22" presetClass="exit" presetSubtype="4" fill="hold" nodeType="withEffect">
                                  <p:stCondLst>
                                    <p:cond delay="0"/>
                                  </p:stCondLst>
                                  <p:childTnLst>
                                    <p:animEffect transition="out" filter="wipe(down)">
                                      <p:cBhvr>
                                        <p:cTn id="19" dur="500"/>
                                        <p:tgtEl>
                                          <p:spTgt spid="6"/>
                                        </p:tgtEl>
                                      </p:cBhvr>
                                    </p:animEffect>
                                    <p:set>
                                      <p:cBhvr>
                                        <p:cTn id="20" dur="1" fill="hold">
                                          <p:stCondLst>
                                            <p:cond delay="499"/>
                                          </p:stCondLst>
                                        </p:cTn>
                                        <p:tgtEl>
                                          <p:spTgt spid="6"/>
                                        </p:tgtEl>
                                        <p:attrNameLst>
                                          <p:attrName>style.visibility</p:attrName>
                                        </p:attrNameLst>
                                      </p:cBhvr>
                                      <p:to>
                                        <p:strVal val="hidden"/>
                                      </p:to>
                                    </p:set>
                                  </p:childTnLst>
                                </p:cTn>
                              </p:par>
                            </p:childTnLst>
                          </p:cTn>
                        </p:par>
                        <p:par>
                          <p:cTn id="21" fill="hold">
                            <p:stCondLst>
                              <p:cond delay="500"/>
                            </p:stCondLst>
                            <p:childTnLst>
                              <p:par>
                                <p:cTn id="22" presetID="16" presetClass="entr" presetSubtype="21"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barn(inVertical)">
                                      <p:cBhvr>
                                        <p:cTn id="24" dur="500"/>
                                        <p:tgtEl>
                                          <p:spTgt spid="17"/>
                                        </p:tgtEl>
                                      </p:cBhvr>
                                    </p:animEffect>
                                  </p:childTnLst>
                                </p:cTn>
                              </p:par>
                            </p:childTnLst>
                          </p:cTn>
                        </p:par>
                        <p:par>
                          <p:cTn id="25" fill="hold">
                            <p:stCondLst>
                              <p:cond delay="1000"/>
                            </p:stCondLst>
                            <p:childTnLst>
                              <p:par>
                                <p:cTn id="26" presetID="14" presetClass="exit" presetSubtype="10" fill="hold" grpId="1" nodeType="afterEffect">
                                  <p:stCondLst>
                                    <p:cond delay="0"/>
                                  </p:stCondLst>
                                  <p:childTnLst>
                                    <p:animEffect transition="out" filter="randombar(horizontal)">
                                      <p:cBhvr>
                                        <p:cTn id="27" dur="500"/>
                                        <p:tgtEl>
                                          <p:spTgt spid="7"/>
                                        </p:tgtEl>
                                      </p:cBhvr>
                                    </p:animEffect>
                                    <p:set>
                                      <p:cBhvr>
                                        <p:cTn id="28" dur="1" fill="hold">
                                          <p:stCondLst>
                                            <p:cond delay="499"/>
                                          </p:stCondLst>
                                        </p:cTn>
                                        <p:tgtEl>
                                          <p:spTgt spid="7"/>
                                        </p:tgtEl>
                                        <p:attrNameLst>
                                          <p:attrName>style.visibility</p:attrName>
                                        </p:attrNameLst>
                                      </p:cBhvr>
                                      <p:to>
                                        <p:strVal val="hidden"/>
                                      </p:to>
                                    </p:set>
                                  </p:childTnLst>
                                </p:cTn>
                              </p:par>
                              <p:par>
                                <p:cTn id="29" presetID="10" presetClass="exit" presetSubtype="0" fill="hold" nodeType="withEffect">
                                  <p:stCondLst>
                                    <p:cond delay="0"/>
                                  </p:stCondLst>
                                  <p:childTnLst>
                                    <p:animEffect transition="out" filter="fade">
                                      <p:cBhvr>
                                        <p:cTn id="30" dur="500"/>
                                        <p:tgtEl>
                                          <p:spTgt spid="16"/>
                                        </p:tgtEl>
                                      </p:cBhvr>
                                    </p:animEffect>
                                    <p:set>
                                      <p:cBhvr>
                                        <p:cTn id="31" dur="1" fill="hold">
                                          <p:stCondLst>
                                            <p:cond delay="499"/>
                                          </p:stCondLst>
                                        </p:cTn>
                                        <p:tgtEl>
                                          <p:spTgt spid="16"/>
                                        </p:tgtEl>
                                        <p:attrNameLst>
                                          <p:attrName>style.visibility</p:attrName>
                                        </p:attrNameLst>
                                      </p:cBhvr>
                                      <p:to>
                                        <p:strVal val="hidden"/>
                                      </p:to>
                                    </p:set>
                                  </p:childTnLst>
                                </p:cTn>
                              </p:par>
                              <p:par>
                                <p:cTn id="32" presetID="14" presetClass="entr" presetSubtype="10"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randombar(horizontal)">
                                      <p:cBhvr>
                                        <p:cTn id="34" dur="500"/>
                                        <p:tgtEl>
                                          <p:spTgt spid="19"/>
                                        </p:tgtEl>
                                      </p:cBhvr>
                                    </p:animEffect>
                                  </p:childTnLst>
                                </p:cTn>
                              </p:par>
                            </p:childTnLst>
                          </p:cTn>
                        </p:par>
                      </p:childTnLst>
                    </p:cTn>
                  </p:par>
                  <p:par>
                    <p:cTn id="35" fill="hold">
                      <p:stCondLst>
                        <p:cond delay="indefinite"/>
                      </p:stCondLst>
                      <p:childTnLst>
                        <p:par>
                          <p:cTn id="36" fill="hold">
                            <p:stCondLst>
                              <p:cond delay="0"/>
                            </p:stCondLst>
                            <p:childTnLst>
                              <p:par>
                                <p:cTn id="37" presetID="6" presetClass="entr" presetSubtype="16" fill="hold" grpId="0" nodeType="click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circle(in)">
                                      <p:cBhvr>
                                        <p:cTn id="39" dur="2000"/>
                                        <p:tgtEl>
                                          <p:spTgt spid="20"/>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nodeType="click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wipe(down)">
                                      <p:cBhvr>
                                        <p:cTn id="44" dur="500"/>
                                        <p:tgtEl>
                                          <p:spTgt spid="21"/>
                                        </p:tgtEl>
                                      </p:cBhvr>
                                    </p:animEffect>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nodeType="click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barn(inVertical)">
                                      <p:cBhvr>
                                        <p:cTn id="49" dur="500"/>
                                        <p:tgtEl>
                                          <p:spTgt spid="22"/>
                                        </p:tgtEl>
                                      </p:cBhvr>
                                    </p:animEffect>
                                  </p:childTnLst>
                                </p:cTn>
                              </p:par>
                              <p:par>
                                <p:cTn id="50" presetID="22" presetClass="exit" presetSubtype="4" fill="hold" nodeType="withEffect">
                                  <p:stCondLst>
                                    <p:cond delay="0"/>
                                  </p:stCondLst>
                                  <p:childTnLst>
                                    <p:animEffect transition="out" filter="wipe(down)">
                                      <p:cBhvr>
                                        <p:cTn id="51" dur="500"/>
                                        <p:tgtEl>
                                          <p:spTgt spid="21"/>
                                        </p:tgtEl>
                                      </p:cBhvr>
                                    </p:animEffect>
                                    <p:set>
                                      <p:cBhvr>
                                        <p:cTn id="52" dur="1" fill="hold">
                                          <p:stCondLst>
                                            <p:cond delay="499"/>
                                          </p:stCondLst>
                                        </p:cTn>
                                        <p:tgtEl>
                                          <p:spTgt spid="21"/>
                                        </p:tgtEl>
                                        <p:attrNameLst>
                                          <p:attrName>style.visibility</p:attrName>
                                        </p:attrNameLst>
                                      </p:cBhvr>
                                      <p:to>
                                        <p:strVal val="hidden"/>
                                      </p:to>
                                    </p:set>
                                  </p:childTnLst>
                                </p:cTn>
                              </p:par>
                            </p:childTnLst>
                          </p:cTn>
                        </p:par>
                        <p:par>
                          <p:cTn id="53" fill="hold">
                            <p:stCondLst>
                              <p:cond delay="500"/>
                            </p:stCondLst>
                            <p:childTnLst>
                              <p:par>
                                <p:cTn id="54" presetID="16" presetClass="entr" presetSubtype="21" fill="hold" grpId="0" nodeType="after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barn(inVertical)">
                                      <p:cBhvr>
                                        <p:cTn id="56" dur="500"/>
                                        <p:tgtEl>
                                          <p:spTgt spid="23"/>
                                        </p:tgtEl>
                                      </p:cBhvr>
                                    </p:animEffect>
                                  </p:childTnLst>
                                </p:cTn>
                              </p:par>
                            </p:childTnLst>
                          </p:cTn>
                        </p:par>
                        <p:par>
                          <p:cTn id="57" fill="hold">
                            <p:stCondLst>
                              <p:cond delay="1000"/>
                            </p:stCondLst>
                            <p:childTnLst>
                              <p:par>
                                <p:cTn id="58" presetID="14" presetClass="exit" presetSubtype="10" fill="hold" grpId="1" nodeType="afterEffect">
                                  <p:stCondLst>
                                    <p:cond delay="0"/>
                                  </p:stCondLst>
                                  <p:childTnLst>
                                    <p:animEffect transition="out" filter="randombar(horizontal)">
                                      <p:cBhvr>
                                        <p:cTn id="59" dur="500"/>
                                        <p:tgtEl>
                                          <p:spTgt spid="20"/>
                                        </p:tgtEl>
                                      </p:cBhvr>
                                    </p:animEffect>
                                    <p:set>
                                      <p:cBhvr>
                                        <p:cTn id="60" dur="1" fill="hold">
                                          <p:stCondLst>
                                            <p:cond delay="499"/>
                                          </p:stCondLst>
                                        </p:cTn>
                                        <p:tgtEl>
                                          <p:spTgt spid="20"/>
                                        </p:tgtEl>
                                        <p:attrNameLst>
                                          <p:attrName>style.visibility</p:attrName>
                                        </p:attrNameLst>
                                      </p:cBhvr>
                                      <p:to>
                                        <p:strVal val="hidden"/>
                                      </p:to>
                                    </p:set>
                                  </p:childTnLst>
                                </p:cTn>
                              </p:par>
                              <p:par>
                                <p:cTn id="61" presetID="10" presetClass="exit" presetSubtype="0" fill="hold" nodeType="withEffect">
                                  <p:stCondLst>
                                    <p:cond delay="0"/>
                                  </p:stCondLst>
                                  <p:childTnLst>
                                    <p:animEffect transition="out" filter="fade">
                                      <p:cBhvr>
                                        <p:cTn id="62" dur="500"/>
                                        <p:tgtEl>
                                          <p:spTgt spid="22"/>
                                        </p:tgtEl>
                                      </p:cBhvr>
                                    </p:animEffect>
                                    <p:set>
                                      <p:cBhvr>
                                        <p:cTn id="63" dur="1" fill="hold">
                                          <p:stCondLst>
                                            <p:cond delay="499"/>
                                          </p:stCondLst>
                                        </p:cTn>
                                        <p:tgtEl>
                                          <p:spTgt spid="22"/>
                                        </p:tgtEl>
                                        <p:attrNameLst>
                                          <p:attrName>style.visibility</p:attrName>
                                        </p:attrNameLst>
                                      </p:cBhvr>
                                      <p:to>
                                        <p:strVal val="hidden"/>
                                      </p:to>
                                    </p:set>
                                  </p:childTnLst>
                                </p:cTn>
                              </p:par>
                              <p:par>
                                <p:cTn id="64" presetID="14" presetClass="entr" presetSubtype="10" fill="hold" grpId="0" nodeType="withEffect">
                                  <p:stCondLst>
                                    <p:cond delay="0"/>
                                  </p:stCondLst>
                                  <p:childTnLst>
                                    <p:set>
                                      <p:cBhvr>
                                        <p:cTn id="65" dur="1" fill="hold">
                                          <p:stCondLst>
                                            <p:cond delay="0"/>
                                          </p:stCondLst>
                                        </p:cTn>
                                        <p:tgtEl>
                                          <p:spTgt spid="24"/>
                                        </p:tgtEl>
                                        <p:attrNameLst>
                                          <p:attrName>style.visibility</p:attrName>
                                        </p:attrNameLst>
                                      </p:cBhvr>
                                      <p:to>
                                        <p:strVal val="visible"/>
                                      </p:to>
                                    </p:set>
                                    <p:animEffect transition="in" filter="randombar(horizontal)">
                                      <p:cBhvr>
                                        <p:cTn id="66" dur="500"/>
                                        <p:tgtEl>
                                          <p:spTgt spid="24"/>
                                        </p:tgtEl>
                                      </p:cBhvr>
                                    </p:animEffect>
                                  </p:childTnLst>
                                </p:cTn>
                              </p:par>
                            </p:childTnLst>
                          </p:cTn>
                        </p:par>
                      </p:childTnLst>
                    </p:cTn>
                  </p:par>
                  <p:par>
                    <p:cTn id="67" fill="hold">
                      <p:stCondLst>
                        <p:cond delay="indefinite"/>
                      </p:stCondLst>
                      <p:childTnLst>
                        <p:par>
                          <p:cTn id="68" fill="hold">
                            <p:stCondLst>
                              <p:cond delay="0"/>
                            </p:stCondLst>
                            <p:childTnLst>
                              <p:par>
                                <p:cTn id="69" presetID="6" presetClass="entr" presetSubtype="16" fill="hold" grpId="0" nodeType="clickEffect">
                                  <p:stCondLst>
                                    <p:cond delay="0"/>
                                  </p:stCondLst>
                                  <p:childTnLst>
                                    <p:set>
                                      <p:cBhvr>
                                        <p:cTn id="70" dur="1" fill="hold">
                                          <p:stCondLst>
                                            <p:cond delay="0"/>
                                          </p:stCondLst>
                                        </p:cTn>
                                        <p:tgtEl>
                                          <p:spTgt spid="27"/>
                                        </p:tgtEl>
                                        <p:attrNameLst>
                                          <p:attrName>style.visibility</p:attrName>
                                        </p:attrNameLst>
                                      </p:cBhvr>
                                      <p:to>
                                        <p:strVal val="visible"/>
                                      </p:to>
                                    </p:set>
                                    <p:animEffect transition="in" filter="circle(in)">
                                      <p:cBhvr>
                                        <p:cTn id="71" dur="2000"/>
                                        <p:tgtEl>
                                          <p:spTgt spid="27"/>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4" fill="hold" nodeType="clickEffect">
                                  <p:stCondLst>
                                    <p:cond delay="0"/>
                                  </p:stCondLst>
                                  <p:childTnLst>
                                    <p:set>
                                      <p:cBhvr>
                                        <p:cTn id="75" dur="1" fill="hold">
                                          <p:stCondLst>
                                            <p:cond delay="0"/>
                                          </p:stCondLst>
                                        </p:cTn>
                                        <p:tgtEl>
                                          <p:spTgt spid="28"/>
                                        </p:tgtEl>
                                        <p:attrNameLst>
                                          <p:attrName>style.visibility</p:attrName>
                                        </p:attrNameLst>
                                      </p:cBhvr>
                                      <p:to>
                                        <p:strVal val="visible"/>
                                      </p:to>
                                    </p:set>
                                    <p:animEffect transition="in" filter="wipe(down)">
                                      <p:cBhvr>
                                        <p:cTn id="76" dur="500"/>
                                        <p:tgtEl>
                                          <p:spTgt spid="28"/>
                                        </p:tgtEl>
                                      </p:cBhvr>
                                    </p:animEffect>
                                  </p:childTnLst>
                                </p:cTn>
                              </p:par>
                              <p:par>
                                <p:cTn id="77" presetID="22" presetClass="exit" presetSubtype="4" fill="hold" nodeType="withEffect">
                                  <p:stCondLst>
                                    <p:cond delay="0"/>
                                  </p:stCondLst>
                                  <p:childTnLst>
                                    <p:animEffect transition="out" filter="wipe(down)">
                                      <p:cBhvr>
                                        <p:cTn id="78" dur="500"/>
                                        <p:tgtEl>
                                          <p:spTgt spid="28"/>
                                        </p:tgtEl>
                                      </p:cBhvr>
                                    </p:animEffect>
                                    <p:set>
                                      <p:cBhvr>
                                        <p:cTn id="79" dur="1" fill="hold">
                                          <p:stCondLst>
                                            <p:cond delay="499"/>
                                          </p:stCondLst>
                                        </p:cTn>
                                        <p:tgtEl>
                                          <p:spTgt spid="28"/>
                                        </p:tgtEl>
                                        <p:attrNameLst>
                                          <p:attrName>style.visibility</p:attrName>
                                        </p:attrNameLst>
                                      </p:cBhvr>
                                      <p:to>
                                        <p:strVal val="hidden"/>
                                      </p:to>
                                    </p:set>
                                  </p:childTnLst>
                                </p:cTn>
                              </p:par>
                            </p:childTnLst>
                          </p:cTn>
                        </p:par>
                        <p:par>
                          <p:cTn id="80" fill="hold">
                            <p:stCondLst>
                              <p:cond delay="500"/>
                            </p:stCondLst>
                            <p:childTnLst>
                              <p:par>
                                <p:cTn id="81" presetID="14" presetClass="exit" presetSubtype="10" fill="hold" grpId="1" nodeType="afterEffect">
                                  <p:stCondLst>
                                    <p:cond delay="0"/>
                                  </p:stCondLst>
                                  <p:childTnLst>
                                    <p:animEffect transition="out" filter="randombar(horizontal)">
                                      <p:cBhvr>
                                        <p:cTn id="82" dur="500"/>
                                        <p:tgtEl>
                                          <p:spTgt spid="27"/>
                                        </p:tgtEl>
                                      </p:cBhvr>
                                    </p:animEffect>
                                    <p:set>
                                      <p:cBhvr>
                                        <p:cTn id="83" dur="1" fill="hold">
                                          <p:stCondLst>
                                            <p:cond delay="499"/>
                                          </p:stCondLst>
                                        </p:cTn>
                                        <p:tgtEl>
                                          <p:spTgt spid="27"/>
                                        </p:tgtEl>
                                        <p:attrNameLst>
                                          <p:attrName>style.visibility</p:attrName>
                                        </p:attrNameLst>
                                      </p:cBhvr>
                                      <p:to>
                                        <p:strVal val="hidden"/>
                                      </p:to>
                                    </p:set>
                                  </p:childTnLst>
                                </p:cTn>
                              </p:par>
                            </p:childTnLst>
                          </p:cTn>
                        </p:par>
                      </p:childTnLst>
                    </p:cTn>
                  </p:par>
                  <p:par>
                    <p:cTn id="84" fill="hold">
                      <p:stCondLst>
                        <p:cond delay="indefinite"/>
                      </p:stCondLst>
                      <p:childTnLst>
                        <p:par>
                          <p:cTn id="85" fill="hold">
                            <p:stCondLst>
                              <p:cond delay="0"/>
                            </p:stCondLst>
                            <p:childTnLst>
                              <p:par>
                                <p:cTn id="86" presetID="6" presetClass="entr" presetSubtype="16" fill="hold" grpId="0" nodeType="clickEffect">
                                  <p:stCondLst>
                                    <p:cond delay="0"/>
                                  </p:stCondLst>
                                  <p:childTnLst>
                                    <p:set>
                                      <p:cBhvr>
                                        <p:cTn id="87" dur="1" fill="hold">
                                          <p:stCondLst>
                                            <p:cond delay="0"/>
                                          </p:stCondLst>
                                        </p:cTn>
                                        <p:tgtEl>
                                          <p:spTgt spid="29"/>
                                        </p:tgtEl>
                                        <p:attrNameLst>
                                          <p:attrName>style.visibility</p:attrName>
                                        </p:attrNameLst>
                                      </p:cBhvr>
                                      <p:to>
                                        <p:strVal val="visible"/>
                                      </p:to>
                                    </p:set>
                                    <p:animEffect transition="in" filter="circle(in)">
                                      <p:cBhvr>
                                        <p:cTn id="88" dur="2000"/>
                                        <p:tgtEl>
                                          <p:spTgt spid="29"/>
                                        </p:tgtEl>
                                      </p:cBhvr>
                                    </p:animEffect>
                                  </p:childTnLst>
                                </p:cTn>
                              </p:par>
                            </p:childTnLst>
                          </p:cTn>
                        </p:par>
                        <p:par>
                          <p:cTn id="89" fill="hold">
                            <p:stCondLst>
                              <p:cond delay="2000"/>
                            </p:stCondLst>
                            <p:childTnLst>
                              <p:par>
                                <p:cTn id="90" presetID="14" presetClass="exit" presetSubtype="10" fill="hold" grpId="1" nodeType="afterEffect">
                                  <p:stCondLst>
                                    <p:cond delay="0"/>
                                  </p:stCondLst>
                                  <p:childTnLst>
                                    <p:animEffect transition="out" filter="randombar(horizontal)">
                                      <p:cBhvr>
                                        <p:cTn id="91" dur="500"/>
                                        <p:tgtEl>
                                          <p:spTgt spid="29"/>
                                        </p:tgtEl>
                                      </p:cBhvr>
                                    </p:animEffect>
                                    <p:set>
                                      <p:cBhvr>
                                        <p:cTn id="92" dur="1" fill="hold">
                                          <p:stCondLst>
                                            <p:cond delay="499"/>
                                          </p:stCondLst>
                                        </p:cTn>
                                        <p:tgtEl>
                                          <p:spTgt spid="2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17" grpId="0" animBg="1"/>
      <p:bldP spid="19" grpId="0" animBg="1"/>
      <p:bldP spid="20" grpId="0" animBg="1"/>
      <p:bldP spid="20" grpId="1" animBg="1"/>
      <p:bldP spid="23" grpId="0" animBg="1"/>
      <p:bldP spid="24" grpId="0" animBg="1"/>
      <p:bldP spid="27" grpId="0" animBg="1"/>
      <p:bldP spid="27" grpId="1" animBg="1"/>
      <p:bldP spid="29" grpId="0" animBg="1"/>
      <p:bldP spid="29"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180974" y="6096000"/>
            <a:ext cx="8353425" cy="2286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180975" y="381000"/>
            <a:ext cx="8782050" cy="381000"/>
          </a:xfrm>
        </p:spPr>
        <p:txBody>
          <a:bodyPr>
            <a:normAutofit fontScale="77500" lnSpcReduction="20000"/>
          </a:bodyPr>
          <a:lstStyle/>
          <a:p>
            <a:pPr marL="0" indent="0">
              <a:buNone/>
            </a:pPr>
            <a:r>
              <a:rPr lang="fa-IR" sz="2800" b="1" dirty="0"/>
              <a:t>رويه های پاسخ به پرس و جوهای قرينه متقارن </a:t>
            </a:r>
            <a:r>
              <a:rPr lang="fa-IR" sz="2800" b="1" dirty="0" smtClean="0"/>
              <a:t>نيستند.</a:t>
            </a:r>
          </a:p>
        </p:txBody>
      </p:sp>
      <p:sp>
        <p:nvSpPr>
          <p:cNvPr id="4" name="Slide Number Placeholder 3"/>
          <p:cNvSpPr>
            <a:spLocks noGrp="1"/>
          </p:cNvSpPr>
          <p:nvPr>
            <p:ph type="sldNum" sz="quarter" idx="12"/>
          </p:nvPr>
        </p:nvSpPr>
        <p:spPr>
          <a:xfrm>
            <a:off x="0" y="-1815"/>
            <a:ext cx="762000" cy="365125"/>
          </a:xfrm>
        </p:spPr>
        <p:txBody>
          <a:bodyPr/>
          <a:lstStyle/>
          <a:p>
            <a:fld id="{B6F15528-21DE-4FAA-801E-634DDDAF4B2B}" type="slidenum">
              <a:rPr lang="en-US" smtClean="0"/>
              <a:pPr/>
              <a:t>22</a:t>
            </a:fld>
            <a:endParaRPr lang="en-US" dirty="0"/>
          </a:p>
        </p:txBody>
      </p:sp>
      <p:pic>
        <p:nvPicPr>
          <p:cNvPr id="7174"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95600" y="3940746"/>
            <a:ext cx="6145149" cy="2901710"/>
          </a:xfrm>
          <a:prstGeom prst="rect">
            <a:avLst/>
          </a:prstGeom>
          <a:noFill/>
          <a:ln w="9525">
            <a:solidFill>
              <a:schemeClr val="tx1"/>
            </a:solidFill>
            <a:prstDash val="lgDash"/>
            <a:miter lim="800000"/>
            <a:headEnd/>
            <a:tailEnd/>
          </a:ln>
          <a:extLst>
            <a:ext uri="{909E8E84-426E-40DD-AFC4-6F175D3DCCD1}">
              <a14:hiddenFill xmlns:a14="http://schemas.microsoft.com/office/drawing/2010/main">
                <a:solidFill>
                  <a:schemeClr val="accent1"/>
                </a:solidFill>
              </a14:hiddenFill>
            </a:ext>
          </a:extLst>
        </p:spPr>
      </p:pic>
      <p:pic>
        <p:nvPicPr>
          <p:cNvPr id="7175" name="Picture 7">
            <a:hlinkClick r:id="rId4" action="ppaction://hlinksldjump"/>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95600" y="1524000"/>
            <a:ext cx="6145149" cy="2286000"/>
          </a:xfrm>
          <a:prstGeom prst="rect">
            <a:avLst/>
          </a:prstGeom>
          <a:noFill/>
          <a:ln w="9525">
            <a:solidFill>
              <a:schemeClr val="tx1">
                <a:lumMod val="50000"/>
                <a:lumOff val="50000"/>
              </a:schemeClr>
            </a:solidFill>
            <a:prstDash val="lgDash"/>
            <a:miter lim="800000"/>
            <a:headEnd/>
            <a:tailEnd/>
          </a:ln>
          <a:extLst>
            <a:ext uri="{909E8E84-426E-40DD-AFC4-6F175D3DCCD1}">
              <a14:hiddenFill xmlns:a14="http://schemas.microsoft.com/office/drawing/2010/main">
                <a:solidFill>
                  <a:schemeClr val="accent1"/>
                </a:solidFill>
              </a14:hiddenFill>
            </a:ext>
          </a:extLst>
        </p:spPr>
      </p:pic>
      <p:sp>
        <p:nvSpPr>
          <p:cNvPr id="8" name="TextBox 7"/>
          <p:cNvSpPr txBox="1"/>
          <p:nvPr/>
        </p:nvSpPr>
        <p:spPr>
          <a:xfrm>
            <a:off x="133589" y="3019381"/>
            <a:ext cx="2537911" cy="461665"/>
          </a:xfrm>
          <a:prstGeom prst="rect">
            <a:avLst/>
          </a:prstGeom>
          <a:noFill/>
        </p:spPr>
        <p:txBody>
          <a:bodyPr wrap="square" rtlCol="0">
            <a:spAutoFit/>
          </a:bodyPr>
          <a:lstStyle/>
          <a:p>
            <a:pPr algn="r" rtl="1"/>
            <a:r>
              <a:rPr lang="fa-IR" sz="2400" b="1" u="sng" dirty="0" smtClean="0">
                <a:cs typeface="B Nazanin" pitchFamily="2" charset="-78"/>
              </a:rPr>
              <a:t>نقطه ضعف:</a:t>
            </a:r>
            <a:r>
              <a:rPr lang="en-US" sz="2400" b="1" u="sng" dirty="0" smtClean="0">
                <a:cs typeface="B Nazanin" pitchFamily="2" charset="-78"/>
              </a:rPr>
              <a:t> </a:t>
            </a:r>
            <a:r>
              <a:rPr lang="fa-IR" sz="2000" dirty="0" smtClean="0">
                <a:cs typeface="B Nazanin" pitchFamily="2" charset="-78"/>
              </a:rPr>
              <a:t> </a:t>
            </a:r>
            <a:r>
              <a:rPr lang="fa-IR" sz="2000" dirty="0">
                <a:cs typeface="B Nazanin" pitchFamily="2" charset="-78"/>
              </a:rPr>
              <a:t>عدم </a:t>
            </a:r>
            <a:r>
              <a:rPr lang="fa-IR" sz="2000" dirty="0" smtClean="0">
                <a:cs typeface="B Nazanin" pitchFamily="2" charset="-78"/>
              </a:rPr>
              <a:t>تقارن </a:t>
            </a:r>
            <a:endParaRPr lang="en-US" sz="2000" dirty="0">
              <a:cs typeface="B Nazanin" pitchFamily="2" charset="-78"/>
            </a:endParaRPr>
          </a:p>
        </p:txBody>
      </p:sp>
      <p:sp>
        <p:nvSpPr>
          <p:cNvPr id="18" name="TextBox 17"/>
          <p:cNvSpPr txBox="1"/>
          <p:nvPr/>
        </p:nvSpPr>
        <p:spPr>
          <a:xfrm>
            <a:off x="304800" y="3498104"/>
            <a:ext cx="1915876" cy="1200329"/>
          </a:xfrm>
          <a:prstGeom prst="rect">
            <a:avLst/>
          </a:prstGeom>
          <a:noFill/>
        </p:spPr>
        <p:txBody>
          <a:bodyPr wrap="square" rtlCol="0">
            <a:spAutoFit/>
          </a:bodyPr>
          <a:lstStyle/>
          <a:p>
            <a:pPr algn="r" rtl="1"/>
            <a:r>
              <a:rPr lang="fa-IR" dirty="0" smtClean="0">
                <a:cs typeface="B Nazanin" pitchFamily="2" charset="-78"/>
              </a:rPr>
              <a:t>البته اگر هر دو سلسله مراتب را کنار هم داشته باشیم مشکل عدم تقارن حل می شود.</a:t>
            </a:r>
            <a:endParaRPr lang="en-US" dirty="0">
              <a:cs typeface="B Nazanin" pitchFamily="2" charset="-78"/>
            </a:endParaRPr>
          </a:p>
        </p:txBody>
      </p:sp>
      <p:sp>
        <p:nvSpPr>
          <p:cNvPr id="19" name="Rectangle 7"/>
          <p:cNvSpPr>
            <a:spLocks noChangeArrowheads="1"/>
          </p:cNvSpPr>
          <p:nvPr/>
        </p:nvSpPr>
        <p:spPr bwMode="auto">
          <a:xfrm>
            <a:off x="319444" y="4868633"/>
            <a:ext cx="353113" cy="330442"/>
          </a:xfrm>
          <a:prstGeom prst="rect">
            <a:avLst/>
          </a:prstGeom>
          <a:noFill/>
          <a:ln w="9525">
            <a:solidFill>
              <a:schemeClr val="tx1"/>
            </a:solidFill>
            <a:miter lim="800000"/>
            <a:headEnd/>
            <a:tailEnd/>
          </a:ln>
          <a:effectLst/>
        </p:spPr>
        <p:txBody>
          <a:bodyPr wrap="none" anchor="ctr"/>
          <a:lstStyle/>
          <a:p>
            <a:pPr algn="ctr" rtl="1"/>
            <a:r>
              <a:rPr lang="en-US" sz="2400" b="1" dirty="0">
                <a:cs typeface="B Nazanin" pitchFamily="2" charset="-78"/>
              </a:rPr>
              <a:t>P</a:t>
            </a:r>
          </a:p>
        </p:txBody>
      </p:sp>
      <p:sp>
        <p:nvSpPr>
          <p:cNvPr id="20" name="Rectangle 19"/>
          <p:cNvSpPr>
            <a:spLocks noChangeArrowheads="1"/>
          </p:cNvSpPr>
          <p:nvPr/>
        </p:nvSpPr>
        <p:spPr bwMode="auto">
          <a:xfrm>
            <a:off x="304800" y="5613158"/>
            <a:ext cx="353113" cy="330442"/>
          </a:xfrm>
          <a:prstGeom prst="rect">
            <a:avLst/>
          </a:prstGeom>
          <a:noFill/>
          <a:ln w="9525">
            <a:solidFill>
              <a:schemeClr val="tx1"/>
            </a:solidFill>
            <a:miter lim="800000"/>
            <a:headEnd/>
            <a:tailEnd/>
          </a:ln>
          <a:effectLst/>
        </p:spPr>
        <p:txBody>
          <a:bodyPr wrap="none" anchor="ctr"/>
          <a:lstStyle/>
          <a:p>
            <a:pPr algn="ctr" rtl="1"/>
            <a:r>
              <a:rPr lang="en-US" sz="2400" b="1" dirty="0" smtClean="0">
                <a:cs typeface="B Nazanin" pitchFamily="2" charset="-78"/>
              </a:rPr>
              <a:t>S</a:t>
            </a:r>
            <a:endParaRPr lang="en-US" sz="2400" b="1" dirty="0">
              <a:cs typeface="B Nazanin" pitchFamily="2" charset="-78"/>
            </a:endParaRPr>
          </a:p>
        </p:txBody>
      </p:sp>
      <p:cxnSp>
        <p:nvCxnSpPr>
          <p:cNvPr id="21" name="Straight Connector 20"/>
          <p:cNvCxnSpPr>
            <a:stCxn id="19" idx="2"/>
            <a:endCxn id="20" idx="0"/>
          </p:cNvCxnSpPr>
          <p:nvPr/>
        </p:nvCxnSpPr>
        <p:spPr>
          <a:xfrm flipH="1">
            <a:off x="481357" y="5199075"/>
            <a:ext cx="14644" cy="41408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Rectangle 7"/>
          <p:cNvSpPr>
            <a:spLocks noChangeArrowheads="1"/>
          </p:cNvSpPr>
          <p:nvPr/>
        </p:nvSpPr>
        <p:spPr bwMode="auto">
          <a:xfrm>
            <a:off x="1123265" y="4854118"/>
            <a:ext cx="353113" cy="330442"/>
          </a:xfrm>
          <a:prstGeom prst="rect">
            <a:avLst/>
          </a:prstGeom>
          <a:noFill/>
          <a:ln w="9525">
            <a:solidFill>
              <a:schemeClr val="tx1"/>
            </a:solidFill>
            <a:miter lim="800000"/>
            <a:headEnd/>
            <a:tailEnd/>
          </a:ln>
          <a:effectLst/>
        </p:spPr>
        <p:txBody>
          <a:bodyPr wrap="none" anchor="ctr"/>
          <a:lstStyle/>
          <a:p>
            <a:pPr algn="ctr" rtl="1"/>
            <a:r>
              <a:rPr lang="en-US" sz="2400" b="1" dirty="0" smtClean="0">
                <a:cs typeface="B Nazanin" pitchFamily="2" charset="-78"/>
              </a:rPr>
              <a:t>S</a:t>
            </a:r>
            <a:endParaRPr lang="en-US" sz="2400" b="1" dirty="0">
              <a:cs typeface="B Nazanin" pitchFamily="2" charset="-78"/>
            </a:endParaRPr>
          </a:p>
        </p:txBody>
      </p:sp>
      <p:sp>
        <p:nvSpPr>
          <p:cNvPr id="23" name="Rectangle 22"/>
          <p:cNvSpPr>
            <a:spLocks noChangeArrowheads="1"/>
          </p:cNvSpPr>
          <p:nvPr/>
        </p:nvSpPr>
        <p:spPr bwMode="auto">
          <a:xfrm>
            <a:off x="1108621" y="5598643"/>
            <a:ext cx="353113" cy="330442"/>
          </a:xfrm>
          <a:prstGeom prst="rect">
            <a:avLst/>
          </a:prstGeom>
          <a:noFill/>
          <a:ln w="9525">
            <a:solidFill>
              <a:schemeClr val="tx1"/>
            </a:solidFill>
            <a:miter lim="800000"/>
            <a:headEnd/>
            <a:tailEnd/>
          </a:ln>
          <a:effectLst/>
        </p:spPr>
        <p:txBody>
          <a:bodyPr wrap="none" anchor="ctr"/>
          <a:lstStyle/>
          <a:p>
            <a:pPr algn="ctr" rtl="1"/>
            <a:r>
              <a:rPr lang="en-US" sz="2400" b="1" dirty="0">
                <a:cs typeface="B Nazanin" pitchFamily="2" charset="-78"/>
              </a:rPr>
              <a:t>P</a:t>
            </a:r>
          </a:p>
        </p:txBody>
      </p:sp>
      <p:cxnSp>
        <p:nvCxnSpPr>
          <p:cNvPr id="24" name="Straight Connector 23"/>
          <p:cNvCxnSpPr>
            <a:stCxn id="22" idx="2"/>
            <a:endCxn id="23" idx="0"/>
          </p:cNvCxnSpPr>
          <p:nvPr/>
        </p:nvCxnSpPr>
        <p:spPr>
          <a:xfrm flipH="1">
            <a:off x="1285178" y="5184560"/>
            <a:ext cx="14644" cy="41408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762000" y="838200"/>
            <a:ext cx="8106089" cy="369332"/>
          </a:xfrm>
          <a:prstGeom prst="rect">
            <a:avLst/>
          </a:prstGeom>
        </p:spPr>
        <p:txBody>
          <a:bodyPr wrap="square">
            <a:spAutoFit/>
          </a:bodyPr>
          <a:lstStyle/>
          <a:p>
            <a:pPr algn="ctr"/>
            <a:r>
              <a:rPr lang="fa-IR" dirty="0">
                <a:cs typeface="B Nazanin" pitchFamily="2" charset="-78"/>
              </a:rPr>
              <a:t>برای مثال رويه جستجو برای دو پرس و جو زیر:</a:t>
            </a:r>
            <a:endParaRPr lang="en-US" dirty="0">
              <a:cs typeface="B Nazanin" pitchFamily="2" charset="-78"/>
            </a:endParaRPr>
          </a:p>
        </p:txBody>
      </p:sp>
    </p:spTree>
    <p:extLst>
      <p:ext uri="{BB962C8B-B14F-4D97-AF65-F5344CB8AC3E}">
        <p14:creationId xmlns:p14="http://schemas.microsoft.com/office/powerpoint/2010/main" val="208220365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457200"/>
            <a:ext cx="8458200" cy="990600"/>
          </a:xfrm>
        </p:spPr>
        <p:txBody>
          <a:bodyPr/>
          <a:lstStyle/>
          <a:p>
            <a:r>
              <a:rPr lang="fa-IR" sz="4000" dirty="0" smtClean="0"/>
              <a:t>بررسی رفتار مدل سلسله مراتبی</a:t>
            </a:r>
            <a:endParaRPr lang="en-US" sz="4000" dirty="0"/>
          </a:p>
        </p:txBody>
      </p:sp>
      <p:sp>
        <p:nvSpPr>
          <p:cNvPr id="3" name="Content Placeholder 2"/>
          <p:cNvSpPr>
            <a:spLocks noGrp="1"/>
          </p:cNvSpPr>
          <p:nvPr>
            <p:ph idx="1"/>
          </p:nvPr>
        </p:nvSpPr>
        <p:spPr>
          <a:xfrm>
            <a:off x="914400" y="1752600"/>
            <a:ext cx="7543800" cy="3162300"/>
          </a:xfrm>
        </p:spPr>
        <p:txBody>
          <a:bodyPr/>
          <a:lstStyle/>
          <a:p>
            <a:pPr marL="0" indent="0">
              <a:buNone/>
            </a:pPr>
            <a:r>
              <a:rPr lang="fa-IR" dirty="0" smtClean="0"/>
              <a:t>در عملیات ذخیره سازی (درج، حذف، به هنگام سازی)</a:t>
            </a:r>
            <a:r>
              <a:rPr lang="en-US" dirty="0" smtClean="0"/>
              <a:t> </a:t>
            </a:r>
            <a:r>
              <a:rPr lang="fa-IR" dirty="0" smtClean="0"/>
              <a:t>دارای آنومالی است.</a:t>
            </a:r>
          </a:p>
          <a:p>
            <a:pPr marL="0" indent="0">
              <a:buNone/>
            </a:pPr>
            <a:r>
              <a:rPr lang="fa-IR" dirty="0" smtClean="0"/>
              <a:t>آنومالی:</a:t>
            </a:r>
          </a:p>
          <a:p>
            <a:pPr lvl="1"/>
            <a:r>
              <a:rPr lang="fa-IR" dirty="0" smtClean="0"/>
              <a:t> وجود دشواری در انجام یک عمل خاص</a:t>
            </a:r>
          </a:p>
          <a:p>
            <a:pPr lvl="1"/>
            <a:r>
              <a:rPr lang="fa-IR" dirty="0" smtClean="0"/>
              <a:t>عدم امکان انجام عمل</a:t>
            </a:r>
          </a:p>
          <a:p>
            <a:pPr lvl="1"/>
            <a:r>
              <a:rPr lang="fa-IR" dirty="0" smtClean="0"/>
              <a:t>بروز عوارض نامطلوب در پی انجام یک عمل خاص</a:t>
            </a:r>
          </a:p>
          <a:p>
            <a:pPr lvl="1"/>
            <a:endParaRPr lang="fa-IR" dirty="0" smtClean="0"/>
          </a:p>
          <a:p>
            <a:pPr marL="0" indent="0">
              <a:buNone/>
            </a:pPr>
            <a:endParaRPr lang="fa-IR"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23</a:t>
            </a:fld>
            <a:endParaRPr lang="en-US"/>
          </a:p>
        </p:txBody>
      </p:sp>
      <p:sp>
        <p:nvSpPr>
          <p:cNvPr id="7" name="Rectangle 6"/>
          <p:cNvSpPr/>
          <p:nvPr/>
        </p:nvSpPr>
        <p:spPr>
          <a:xfrm>
            <a:off x="3352800" y="4724400"/>
            <a:ext cx="2743200" cy="523220"/>
          </a:xfrm>
          <a:prstGeom prst="rect">
            <a:avLst/>
          </a:prstGeom>
          <a:ln w="12700">
            <a:solidFill>
              <a:schemeClr val="tx1"/>
            </a:solidFill>
            <a:prstDash val="lgDash"/>
          </a:ln>
        </p:spPr>
        <p:txBody>
          <a:bodyPr wrap="square">
            <a:spAutoFit/>
          </a:bodyPr>
          <a:lstStyle/>
          <a:p>
            <a:pPr algn="ctr" rtl="1"/>
            <a:r>
              <a:rPr lang="fa-IR" sz="2800" b="1" dirty="0" smtClean="0">
                <a:cs typeface="B Nazanin" pitchFamily="2" charset="-78"/>
              </a:rPr>
              <a:t>عیب </a:t>
            </a:r>
            <a:r>
              <a:rPr lang="en-US" sz="2800" b="1" dirty="0">
                <a:cs typeface="B Nazanin" pitchFamily="2" charset="-78"/>
              </a:rPr>
              <a:t>:</a:t>
            </a:r>
            <a:r>
              <a:rPr lang="fa-IR" sz="2800" b="1" dirty="0" smtClean="0">
                <a:cs typeface="B Nazanin" pitchFamily="2" charset="-78"/>
              </a:rPr>
              <a:t>  آنومالی</a:t>
            </a:r>
            <a:endParaRPr lang="en-US" sz="2800" dirty="0">
              <a:cs typeface="B Nazanin" pitchFamily="2" charset="-78"/>
            </a:endParaRPr>
          </a:p>
        </p:txBody>
      </p:sp>
    </p:spTree>
    <p:extLst>
      <p:ext uri="{BB962C8B-B14F-4D97-AF65-F5344CB8AC3E}">
        <p14:creationId xmlns:p14="http://schemas.microsoft.com/office/powerpoint/2010/main" val="1873364327"/>
      </p:ext>
    </p:extLst>
  </p:cSld>
  <p:clrMapOvr>
    <a:masterClrMapping/>
  </p:clrMapOvr>
  <p:transition spd="slow">
    <p:cove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ounded Rectangle 18"/>
          <p:cNvSpPr/>
          <p:nvPr/>
        </p:nvSpPr>
        <p:spPr>
          <a:xfrm>
            <a:off x="180974" y="6096000"/>
            <a:ext cx="8353425" cy="2286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762000" y="457200"/>
            <a:ext cx="7543800" cy="533400"/>
          </a:xfrm>
        </p:spPr>
        <p:txBody>
          <a:bodyPr/>
          <a:lstStyle/>
          <a:p>
            <a:r>
              <a:rPr lang="fa-IR" sz="3200" dirty="0" smtClean="0"/>
              <a:t>آنومالی در مدل سلسله مراتبی - مثال</a:t>
            </a:r>
            <a:endParaRPr lang="en-US" sz="32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24</a:t>
            </a:fld>
            <a:endParaRPr lang="en-US"/>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525674"/>
            <a:ext cx="5816600" cy="33177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Content Placeholder 2"/>
          <p:cNvSpPr>
            <a:spLocks noGrp="1"/>
          </p:cNvSpPr>
          <p:nvPr>
            <p:ph idx="1"/>
          </p:nvPr>
        </p:nvSpPr>
        <p:spPr>
          <a:xfrm>
            <a:off x="457200" y="1295400"/>
            <a:ext cx="8153400" cy="2514600"/>
          </a:xfrm>
        </p:spPr>
        <p:txBody>
          <a:bodyPr>
            <a:normAutofit fontScale="92500" lnSpcReduction="10000"/>
          </a:bodyPr>
          <a:lstStyle/>
          <a:p>
            <a:pPr marL="0" indent="0">
              <a:buNone/>
            </a:pPr>
            <a:r>
              <a:rPr lang="fa-IR" b="1" u="sng" dirty="0" smtClean="0"/>
              <a:t>عملیات </a:t>
            </a:r>
            <a:r>
              <a:rPr lang="fa-IR" b="1" u="sng" dirty="0"/>
              <a:t>ذخیره سازی (درج</a:t>
            </a:r>
            <a:r>
              <a:rPr lang="fa-IR" b="1" u="sng" dirty="0" smtClean="0"/>
              <a:t>)</a:t>
            </a:r>
          </a:p>
          <a:p>
            <a:pPr marL="0" indent="0">
              <a:buNone/>
            </a:pPr>
            <a:r>
              <a:rPr lang="fa-IR" b="1" dirty="0" smtClean="0">
                <a:solidFill>
                  <a:schemeClr val="bg2">
                    <a:lumMod val="50000"/>
                  </a:schemeClr>
                </a:solidFill>
              </a:rPr>
              <a:t>تهیه </a:t>
            </a:r>
            <a:r>
              <a:rPr lang="fa-IR" b="1" dirty="0">
                <a:solidFill>
                  <a:schemeClr val="bg2">
                    <a:lumMod val="50000"/>
                  </a:schemeClr>
                </a:solidFill>
              </a:rPr>
              <a:t>کننده </a:t>
            </a:r>
            <a:r>
              <a:rPr lang="fa-IR" b="1" dirty="0" smtClean="0">
                <a:solidFill>
                  <a:schemeClr val="bg2">
                    <a:lumMod val="50000"/>
                  </a:schemeClr>
                </a:solidFill>
              </a:rPr>
              <a:t>جدید </a:t>
            </a:r>
            <a:r>
              <a:rPr lang="en-US" b="1" dirty="0" smtClean="0">
                <a:solidFill>
                  <a:schemeClr val="bg2">
                    <a:lumMod val="50000"/>
                  </a:schemeClr>
                </a:solidFill>
              </a:rPr>
              <a:t>S4</a:t>
            </a:r>
            <a:r>
              <a:rPr lang="fa-IR" b="1" dirty="0" smtClean="0">
                <a:solidFill>
                  <a:schemeClr val="bg2">
                    <a:lumMod val="50000"/>
                  </a:schemeClr>
                </a:solidFill>
              </a:rPr>
              <a:t> را در بانک درج کنید.</a:t>
            </a:r>
          </a:p>
          <a:p>
            <a:pPr marL="0" indent="0">
              <a:buNone/>
            </a:pPr>
            <a:r>
              <a:rPr lang="fa-IR" dirty="0" smtClean="0"/>
              <a:t>انجام این عمل امکان پذیر نیست. تا زمانی که ندانیم </a:t>
            </a:r>
            <a:r>
              <a:rPr lang="en-US" dirty="0" smtClean="0"/>
              <a:t>S4</a:t>
            </a:r>
            <a:r>
              <a:rPr lang="fa-IR" dirty="0" smtClean="0"/>
              <a:t> چه قطعه ای تهیه کرده است، این درج امکان پذیر نیست.</a:t>
            </a:r>
          </a:p>
          <a:p>
            <a:pPr marL="0" indent="0">
              <a:buNone/>
            </a:pPr>
            <a:r>
              <a:rPr lang="fa-IR" dirty="0" smtClean="0"/>
              <a:t>در واقع پدر این فرزند نامشخص است.</a:t>
            </a:r>
          </a:p>
          <a:p>
            <a:pPr marL="0" indent="0">
              <a:buNone/>
            </a:pPr>
            <a:r>
              <a:rPr lang="fa-IR" dirty="0" smtClean="0"/>
              <a:t>به ناچار برای درج این رکورد، از یک نمونه قطعه خالی یا مجازی </a:t>
            </a:r>
            <a:r>
              <a:rPr lang="en-US" dirty="0" smtClean="0"/>
              <a:t>(Dummy)</a:t>
            </a:r>
            <a:r>
              <a:rPr lang="fa-IR" dirty="0" smtClean="0"/>
              <a:t> استفاده می شود تا بتوان </a:t>
            </a:r>
            <a:r>
              <a:rPr lang="en-US" dirty="0" smtClean="0"/>
              <a:t>S4</a:t>
            </a:r>
            <a:r>
              <a:rPr lang="fa-IR" dirty="0" smtClean="0"/>
              <a:t> را به عنوان فرزند در ذیل آن درج کرد.</a:t>
            </a:r>
            <a:endParaRPr lang="en-US" dirty="0"/>
          </a:p>
        </p:txBody>
      </p:sp>
      <p:sp>
        <p:nvSpPr>
          <p:cNvPr id="6" name="Rectangle 7"/>
          <p:cNvSpPr>
            <a:spLocks noChangeArrowheads="1"/>
          </p:cNvSpPr>
          <p:nvPr/>
        </p:nvSpPr>
        <p:spPr bwMode="auto">
          <a:xfrm>
            <a:off x="6781800" y="4191000"/>
            <a:ext cx="1066800" cy="678778"/>
          </a:xfrm>
          <a:prstGeom prst="rect">
            <a:avLst/>
          </a:prstGeom>
          <a:noFill/>
          <a:ln w="9525">
            <a:solidFill>
              <a:schemeClr val="tx1"/>
            </a:solidFill>
            <a:miter lim="800000"/>
            <a:headEnd/>
            <a:tailEnd/>
          </a:ln>
          <a:effectLst/>
        </p:spPr>
        <p:txBody>
          <a:bodyPr wrap="none" anchor="ctr"/>
          <a:lstStyle/>
          <a:p>
            <a:pPr algn="ctr" rtl="1"/>
            <a:r>
              <a:rPr lang="en-US" sz="2400" b="1" dirty="0" smtClean="0">
                <a:cs typeface="B Nazanin" pitchFamily="2" charset="-78"/>
              </a:rPr>
              <a:t>P?</a:t>
            </a:r>
            <a:endParaRPr lang="en-US" sz="2400" b="1" dirty="0">
              <a:cs typeface="B Nazanin" pitchFamily="2" charset="-78"/>
            </a:endParaRPr>
          </a:p>
        </p:txBody>
      </p:sp>
      <p:sp>
        <p:nvSpPr>
          <p:cNvPr id="7" name="Rectangle 6"/>
          <p:cNvSpPr>
            <a:spLocks noChangeArrowheads="1"/>
          </p:cNvSpPr>
          <p:nvPr/>
        </p:nvSpPr>
        <p:spPr bwMode="auto">
          <a:xfrm>
            <a:off x="6740039" y="5283860"/>
            <a:ext cx="1150322" cy="659739"/>
          </a:xfrm>
          <a:prstGeom prst="rect">
            <a:avLst/>
          </a:prstGeom>
          <a:noFill/>
          <a:ln w="9525">
            <a:solidFill>
              <a:schemeClr val="tx1"/>
            </a:solidFill>
            <a:miter lim="800000"/>
            <a:headEnd/>
            <a:tailEnd/>
          </a:ln>
          <a:effectLst/>
        </p:spPr>
        <p:txBody>
          <a:bodyPr wrap="none" anchor="ctr"/>
          <a:lstStyle/>
          <a:p>
            <a:pPr algn="ctr" rtl="1"/>
            <a:r>
              <a:rPr lang="en-US" sz="2400" b="1" dirty="0" smtClean="0">
                <a:cs typeface="B Nazanin" pitchFamily="2" charset="-78"/>
              </a:rPr>
              <a:t>S4</a:t>
            </a:r>
            <a:endParaRPr lang="en-US" sz="2400" b="1" dirty="0">
              <a:cs typeface="B Nazanin" pitchFamily="2" charset="-78"/>
            </a:endParaRPr>
          </a:p>
        </p:txBody>
      </p:sp>
      <p:cxnSp>
        <p:nvCxnSpPr>
          <p:cNvPr id="8" name="Straight Connector 7"/>
          <p:cNvCxnSpPr>
            <a:stCxn id="6" idx="2"/>
            <a:endCxn id="7" idx="0"/>
          </p:cNvCxnSpPr>
          <p:nvPr/>
        </p:nvCxnSpPr>
        <p:spPr>
          <a:xfrm>
            <a:off x="7315200" y="4869778"/>
            <a:ext cx="0" cy="41408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Rectangle 16">
            <a:hlinkClick r:id="rId3" action="ppaction://hlinksldjump"/>
          </p:cNvPr>
          <p:cNvSpPr/>
          <p:nvPr/>
        </p:nvSpPr>
        <p:spPr>
          <a:xfrm rot="19420743">
            <a:off x="20500" y="434063"/>
            <a:ext cx="1571718" cy="584775"/>
          </a:xfrm>
          <a:prstGeom prst="rect">
            <a:avLst/>
          </a:prstGeom>
          <a:solidFill>
            <a:schemeClr val="accent1"/>
          </a:solidFill>
          <a:ln>
            <a:solidFill>
              <a:schemeClr val="tx1">
                <a:lumMod val="65000"/>
                <a:lumOff val="35000"/>
              </a:schemeClr>
            </a:solidFill>
          </a:ln>
        </p:spPr>
        <p:txBody>
          <a:bodyPr wrap="square">
            <a:spAutoFit/>
          </a:bodyPr>
          <a:lstStyle/>
          <a:p>
            <a:pPr algn="ctr"/>
            <a:r>
              <a:rPr lang="fa-IR" sz="3200" b="1" dirty="0">
                <a:cs typeface="B Nazanin" pitchFamily="2" charset="-78"/>
              </a:rPr>
              <a:t>عیب</a:t>
            </a:r>
            <a:endParaRPr lang="en-US" sz="3200" dirty="0"/>
          </a:p>
        </p:txBody>
      </p:sp>
    </p:spTree>
    <p:extLst>
      <p:ext uri="{BB962C8B-B14F-4D97-AF65-F5344CB8AC3E}">
        <p14:creationId xmlns:p14="http://schemas.microsoft.com/office/powerpoint/2010/main" val="3832984974"/>
      </p:ext>
    </p:extLst>
  </p:cSld>
  <p:clrMapOvr>
    <a:masterClrMapping/>
  </p:clrMapOvr>
  <p:transition spd="slow">
    <p:push di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ounded Rectangle 13"/>
          <p:cNvSpPr/>
          <p:nvPr/>
        </p:nvSpPr>
        <p:spPr>
          <a:xfrm>
            <a:off x="180974" y="6096000"/>
            <a:ext cx="8353425" cy="2286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400" y="726450"/>
            <a:ext cx="4067175" cy="4476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762000" y="457200"/>
            <a:ext cx="7543800" cy="533400"/>
          </a:xfrm>
        </p:spPr>
        <p:txBody>
          <a:bodyPr/>
          <a:lstStyle/>
          <a:p>
            <a:r>
              <a:rPr lang="fa-IR" sz="3200" dirty="0" smtClean="0"/>
              <a:t>آنومالی در مدل سلسله مراتبی - مثال</a:t>
            </a:r>
            <a:endParaRPr lang="en-US" sz="32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25</a:t>
            </a:fld>
            <a:endParaRPr lang="en-US"/>
          </a:p>
        </p:txBody>
      </p:sp>
      <p:sp>
        <p:nvSpPr>
          <p:cNvPr id="3" name="Content Placeholder 2"/>
          <p:cNvSpPr>
            <a:spLocks noGrp="1"/>
          </p:cNvSpPr>
          <p:nvPr>
            <p:ph idx="1"/>
          </p:nvPr>
        </p:nvSpPr>
        <p:spPr>
          <a:xfrm>
            <a:off x="4092575" y="1295400"/>
            <a:ext cx="4746626" cy="5105400"/>
          </a:xfrm>
        </p:spPr>
        <p:txBody>
          <a:bodyPr>
            <a:normAutofit/>
          </a:bodyPr>
          <a:lstStyle/>
          <a:p>
            <a:pPr marL="0" indent="0" algn="just">
              <a:buNone/>
            </a:pPr>
            <a:r>
              <a:rPr lang="fa-IR" sz="2000" b="1" u="sng" dirty="0" smtClean="0"/>
              <a:t>عملیات </a:t>
            </a:r>
            <a:r>
              <a:rPr lang="fa-IR" sz="2000" b="1" u="sng" dirty="0"/>
              <a:t>ذخیره سازی</a:t>
            </a:r>
            <a:r>
              <a:rPr lang="fa-IR" sz="2000" b="1" u="sng" dirty="0" smtClean="0"/>
              <a:t> (حذف)</a:t>
            </a:r>
          </a:p>
          <a:p>
            <a:pPr marL="0" indent="0" algn="just">
              <a:buNone/>
            </a:pPr>
            <a:r>
              <a:rPr lang="fa-IR" sz="2000" b="1" dirty="0" smtClean="0">
                <a:solidFill>
                  <a:schemeClr val="bg2">
                    <a:lumMod val="50000"/>
                  </a:schemeClr>
                </a:solidFill>
              </a:rPr>
              <a:t>اطلاع مربوط به «تهیه کننده </a:t>
            </a:r>
            <a:r>
              <a:rPr lang="en-US" sz="2000" b="1" dirty="0" smtClean="0">
                <a:solidFill>
                  <a:schemeClr val="bg2">
                    <a:lumMod val="50000"/>
                  </a:schemeClr>
                </a:solidFill>
              </a:rPr>
              <a:t>S3</a:t>
            </a:r>
            <a:r>
              <a:rPr lang="fa-IR" sz="2000" b="1" dirty="0" smtClean="0">
                <a:solidFill>
                  <a:schemeClr val="bg2">
                    <a:lumMod val="50000"/>
                  </a:schemeClr>
                </a:solidFill>
              </a:rPr>
              <a:t> از قطعه </a:t>
            </a:r>
            <a:r>
              <a:rPr lang="en-US" sz="2000" b="1" dirty="0" smtClean="0">
                <a:solidFill>
                  <a:schemeClr val="bg2">
                    <a:lumMod val="50000"/>
                  </a:schemeClr>
                </a:solidFill>
              </a:rPr>
              <a:t>P2</a:t>
            </a:r>
            <a:r>
              <a:rPr lang="fa-IR" sz="2000" b="1" dirty="0" smtClean="0">
                <a:solidFill>
                  <a:schemeClr val="bg2">
                    <a:lumMod val="50000"/>
                  </a:schemeClr>
                </a:solidFill>
              </a:rPr>
              <a:t> به تعداد </a:t>
            </a:r>
            <a:r>
              <a:rPr lang="en-US" sz="2000" b="1" dirty="0" smtClean="0">
                <a:solidFill>
                  <a:schemeClr val="bg2">
                    <a:lumMod val="50000"/>
                  </a:schemeClr>
                </a:solidFill>
              </a:rPr>
              <a:t>200</a:t>
            </a:r>
            <a:r>
              <a:rPr lang="fa-IR" sz="2000" b="1" dirty="0" smtClean="0">
                <a:solidFill>
                  <a:schemeClr val="bg2">
                    <a:lumMod val="50000"/>
                  </a:schemeClr>
                </a:solidFill>
              </a:rPr>
              <a:t> عدد تهیه کرده است.» را حذف کنید.</a:t>
            </a:r>
          </a:p>
          <a:p>
            <a:pPr marL="0" indent="0" algn="just">
              <a:buNone/>
            </a:pPr>
            <a:r>
              <a:rPr lang="fa-IR" sz="2000" dirty="0" smtClean="0"/>
              <a:t>انجام این عمل منطقاً امکان پذیر نیست. </a:t>
            </a:r>
          </a:p>
          <a:p>
            <a:pPr marL="0" indent="0" algn="just">
              <a:buNone/>
            </a:pPr>
            <a:r>
              <a:rPr lang="fa-IR" sz="2000" dirty="0" smtClean="0"/>
              <a:t>کافیست نمونه </a:t>
            </a:r>
            <a:r>
              <a:rPr lang="en-US" sz="2000" dirty="0" smtClean="0"/>
              <a:t>S3</a:t>
            </a:r>
            <a:r>
              <a:rPr lang="fa-IR" sz="2000" dirty="0" smtClean="0"/>
              <a:t> از زیر </a:t>
            </a:r>
            <a:r>
              <a:rPr lang="en-US" sz="2000" dirty="0" smtClean="0"/>
              <a:t>P2</a:t>
            </a:r>
            <a:r>
              <a:rPr lang="fa-IR" sz="2000" dirty="0" smtClean="0"/>
              <a:t> حذف شود ولی با حذف این مورد، اطلاعات دیگری به صورت ناخواسته حذف می گردد (نام و شهر </a:t>
            </a:r>
            <a:r>
              <a:rPr lang="en-US" sz="2000" dirty="0" smtClean="0"/>
              <a:t>S3</a:t>
            </a:r>
            <a:r>
              <a:rPr lang="fa-IR" sz="2000" dirty="0" smtClean="0"/>
              <a:t>). این حذف عوارض نامطلوب دارد. و مدل در حذف دارای آنومالی است. </a:t>
            </a:r>
          </a:p>
          <a:p>
            <a:pPr marL="0" indent="0" algn="just">
              <a:buNone/>
            </a:pPr>
            <a:r>
              <a:rPr lang="fa-IR" sz="2000" dirty="0" smtClean="0"/>
              <a:t>البته این آنومالی عمومیت ندارد. مثلاً اطلاعات </a:t>
            </a:r>
            <a:r>
              <a:rPr lang="en-US" sz="2000" dirty="0" smtClean="0"/>
              <a:t>S1</a:t>
            </a:r>
            <a:r>
              <a:rPr lang="fa-IR" sz="2000" dirty="0" smtClean="0"/>
              <a:t> در جاهای مختلفی ذخیره شده است (زیر </a:t>
            </a:r>
            <a:r>
              <a:rPr lang="en-US" sz="2000" dirty="0" smtClean="0"/>
              <a:t>P1</a:t>
            </a:r>
            <a:r>
              <a:rPr lang="fa-IR" sz="2000" dirty="0" smtClean="0"/>
              <a:t> و </a:t>
            </a:r>
            <a:r>
              <a:rPr lang="en-US" sz="2000" dirty="0" smtClean="0"/>
              <a:t>P2</a:t>
            </a:r>
            <a:r>
              <a:rPr lang="fa-IR" sz="2000" dirty="0" smtClean="0"/>
              <a:t>).</a:t>
            </a:r>
          </a:p>
          <a:p>
            <a:pPr marL="0" indent="0" algn="just">
              <a:buNone/>
            </a:pPr>
            <a:r>
              <a:rPr lang="fa-IR" sz="2000" dirty="0" smtClean="0"/>
              <a:t>آنومالی دیگر در حذف ریشه است. مثل </a:t>
            </a:r>
            <a:r>
              <a:rPr lang="fa-IR" sz="2000" b="1" dirty="0" smtClean="0">
                <a:solidFill>
                  <a:schemeClr val="bg2">
                    <a:lumMod val="50000"/>
                  </a:schemeClr>
                </a:solidFill>
              </a:rPr>
              <a:t>حذف </a:t>
            </a:r>
            <a:r>
              <a:rPr lang="en-US" sz="2000" b="1" dirty="0" smtClean="0">
                <a:solidFill>
                  <a:schemeClr val="bg2">
                    <a:lumMod val="50000"/>
                  </a:schemeClr>
                </a:solidFill>
              </a:rPr>
              <a:t>P2</a:t>
            </a:r>
            <a:r>
              <a:rPr lang="fa-IR" sz="2000" b="1" dirty="0" smtClean="0">
                <a:solidFill>
                  <a:schemeClr val="bg2">
                    <a:lumMod val="50000"/>
                  </a:schemeClr>
                </a:solidFill>
              </a:rPr>
              <a:t> </a:t>
            </a:r>
            <a:r>
              <a:rPr lang="fa-IR" sz="2000" dirty="0" smtClean="0"/>
              <a:t>که منجر به حذف همگی فرزندانش می شود و بعضی از فرزندان مثل </a:t>
            </a:r>
            <a:r>
              <a:rPr lang="en-US" sz="2000" dirty="0" smtClean="0"/>
              <a:t>S3</a:t>
            </a:r>
            <a:r>
              <a:rPr lang="fa-IR" sz="2000" dirty="0" smtClean="0"/>
              <a:t> فقط در این قسمت وجود داشته است.</a:t>
            </a:r>
          </a:p>
        </p:txBody>
      </p:sp>
      <p:sp>
        <p:nvSpPr>
          <p:cNvPr id="17" name="Rectangle 16"/>
          <p:cNvSpPr/>
          <p:nvPr/>
        </p:nvSpPr>
        <p:spPr>
          <a:xfrm rot="19420743">
            <a:off x="20500" y="434063"/>
            <a:ext cx="1571718" cy="584775"/>
          </a:xfrm>
          <a:prstGeom prst="rect">
            <a:avLst/>
          </a:prstGeom>
          <a:solidFill>
            <a:schemeClr val="accent1"/>
          </a:solidFill>
          <a:ln>
            <a:solidFill>
              <a:schemeClr val="tx1">
                <a:lumMod val="65000"/>
                <a:lumOff val="35000"/>
              </a:schemeClr>
            </a:solidFill>
          </a:ln>
        </p:spPr>
        <p:txBody>
          <a:bodyPr wrap="square">
            <a:spAutoFit/>
          </a:bodyPr>
          <a:lstStyle/>
          <a:p>
            <a:pPr algn="ctr"/>
            <a:r>
              <a:rPr lang="fa-IR" sz="3200" b="1" dirty="0">
                <a:cs typeface="B Nazanin" pitchFamily="2" charset="-78"/>
              </a:rPr>
              <a:t>عیب</a:t>
            </a:r>
            <a:endParaRPr lang="en-US" sz="3200" dirty="0"/>
          </a:p>
        </p:txBody>
      </p:sp>
      <p:pic>
        <p:nvPicPr>
          <p:cNvPr id="922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 y="5302250"/>
            <a:ext cx="3228975" cy="1352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2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57600" y="6096000"/>
            <a:ext cx="2867025" cy="514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9" name="Straight Connector 8"/>
          <p:cNvCxnSpPr/>
          <p:nvPr/>
        </p:nvCxnSpPr>
        <p:spPr>
          <a:xfrm>
            <a:off x="152400" y="4572000"/>
            <a:ext cx="653959" cy="41910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V="1">
            <a:off x="50800" y="4572000"/>
            <a:ext cx="635000" cy="41910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5" name="Curved Left Arrow 4">
            <a:hlinkClick r:id="rId6" action="ppaction://hlinksldjump"/>
          </p:cNvPr>
          <p:cNvSpPr/>
          <p:nvPr/>
        </p:nvSpPr>
        <p:spPr>
          <a:xfrm>
            <a:off x="152400" y="25400"/>
            <a:ext cx="326979" cy="431800"/>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3568928454"/>
      </p:ext>
    </p:extLst>
  </p:cSld>
  <p:clrMapOvr>
    <a:masterClrMapping/>
  </p:clrMapOvr>
  <p:transition spd="slow">
    <p:cove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ounded Rectangle 13"/>
          <p:cNvSpPr/>
          <p:nvPr/>
        </p:nvSpPr>
        <p:spPr>
          <a:xfrm>
            <a:off x="180974" y="6096000"/>
            <a:ext cx="8353425" cy="2286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400" y="726450"/>
            <a:ext cx="4067175" cy="4476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762000" y="457200"/>
            <a:ext cx="7543800" cy="533400"/>
          </a:xfrm>
        </p:spPr>
        <p:txBody>
          <a:bodyPr/>
          <a:lstStyle/>
          <a:p>
            <a:r>
              <a:rPr lang="fa-IR" sz="3200" dirty="0" smtClean="0"/>
              <a:t>آنومالی در مدل سلسله مراتبی - مثال</a:t>
            </a:r>
            <a:endParaRPr lang="en-US" sz="32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26</a:t>
            </a:fld>
            <a:endParaRPr lang="en-US"/>
          </a:p>
        </p:txBody>
      </p:sp>
      <p:sp>
        <p:nvSpPr>
          <p:cNvPr id="3" name="Content Placeholder 2"/>
          <p:cNvSpPr>
            <a:spLocks noGrp="1"/>
          </p:cNvSpPr>
          <p:nvPr>
            <p:ph idx="1"/>
          </p:nvPr>
        </p:nvSpPr>
        <p:spPr>
          <a:xfrm>
            <a:off x="4092575" y="1295400"/>
            <a:ext cx="4746626" cy="5105400"/>
          </a:xfrm>
        </p:spPr>
        <p:txBody>
          <a:bodyPr>
            <a:normAutofit/>
          </a:bodyPr>
          <a:lstStyle/>
          <a:p>
            <a:pPr marL="0" indent="0" algn="just">
              <a:buNone/>
            </a:pPr>
            <a:r>
              <a:rPr lang="fa-IR" sz="2000" b="1" u="sng" dirty="0" smtClean="0"/>
              <a:t>عملیات </a:t>
            </a:r>
            <a:r>
              <a:rPr lang="fa-IR" sz="2000" b="1" u="sng" dirty="0"/>
              <a:t>ذخیره سازی</a:t>
            </a:r>
            <a:r>
              <a:rPr lang="fa-IR" sz="2000" b="1" u="sng" dirty="0" smtClean="0"/>
              <a:t> (به هنگام سازی)</a:t>
            </a:r>
          </a:p>
          <a:p>
            <a:pPr marL="0" indent="0" algn="just">
              <a:buNone/>
            </a:pPr>
            <a:r>
              <a:rPr lang="fa-IR" sz="2000" b="1" dirty="0" smtClean="0">
                <a:solidFill>
                  <a:schemeClr val="bg2">
                    <a:lumMod val="50000"/>
                  </a:schemeClr>
                </a:solidFill>
              </a:rPr>
              <a:t>شهر تهیه کننده </a:t>
            </a:r>
            <a:r>
              <a:rPr lang="en-US" sz="2000" b="1" dirty="0" smtClean="0">
                <a:solidFill>
                  <a:schemeClr val="bg2">
                    <a:lumMod val="50000"/>
                  </a:schemeClr>
                </a:solidFill>
              </a:rPr>
              <a:t>S1</a:t>
            </a:r>
            <a:r>
              <a:rPr lang="fa-IR" sz="2000" b="1" dirty="0" smtClean="0">
                <a:solidFill>
                  <a:schemeClr val="bg2">
                    <a:lumMod val="50000"/>
                  </a:schemeClr>
                </a:solidFill>
              </a:rPr>
              <a:t> را از تهران به مشهد تغییر دهید.</a:t>
            </a:r>
          </a:p>
          <a:p>
            <a:pPr marL="0" indent="0" algn="just">
              <a:buNone/>
            </a:pPr>
            <a:r>
              <a:rPr lang="fa-IR" sz="2000" dirty="0" smtClean="0"/>
              <a:t>این عمل ظاهراً ساده، باید در تمام نمونه های </a:t>
            </a:r>
            <a:r>
              <a:rPr lang="en-US" sz="2000" dirty="0" smtClean="0"/>
              <a:t>S1</a:t>
            </a:r>
            <a:r>
              <a:rPr lang="fa-IR" sz="2000" dirty="0" smtClean="0"/>
              <a:t> موجود در بانک انجام شود. اصطلاحاً عمل بهنگام سازی منتشر شونده باید صورت پذیرد. که طبعاً حجم عملیات را افزایش می دهد. </a:t>
            </a:r>
          </a:p>
          <a:p>
            <a:pPr marL="0" indent="0" algn="just">
              <a:buNone/>
            </a:pPr>
            <a:r>
              <a:rPr lang="fa-IR" sz="2000" dirty="0" smtClean="0"/>
              <a:t>اگر در همه نقاطی که </a:t>
            </a:r>
            <a:r>
              <a:rPr lang="en-US" sz="2000" dirty="0" smtClean="0"/>
              <a:t>S1</a:t>
            </a:r>
            <a:r>
              <a:rPr lang="fa-IR" sz="2000" dirty="0" smtClean="0"/>
              <a:t> وجود دارد، به هنگام</a:t>
            </a:r>
            <a:r>
              <a:rPr lang="en-US" sz="2000" dirty="0" smtClean="0"/>
              <a:t> </a:t>
            </a:r>
            <a:r>
              <a:rPr lang="fa-IR" sz="2000" dirty="0" smtClean="0"/>
              <a:t>سازی انجام نگردد، بانک دچار ناسازگاری داده می شود. و جامعیت بانک لطمه می خورد. </a:t>
            </a:r>
          </a:p>
          <a:p>
            <a:pPr marL="0" indent="0" algn="just">
              <a:buNone/>
            </a:pPr>
            <a:r>
              <a:rPr lang="fa-IR" sz="2000" dirty="0" smtClean="0"/>
              <a:t>بهنگام سازی منتشر شونده نیز مطلوب نیست و نوعی آنومالی محسوب می شود. چون عملیات رکوردی را تبدیل به عملیات روی مجموعه ای از رکوردها تبدیل می کند.</a:t>
            </a:r>
          </a:p>
          <a:p>
            <a:pPr marL="0" indent="0" algn="just">
              <a:buNone/>
            </a:pPr>
            <a:endParaRPr lang="fa-IR" sz="2000" dirty="0"/>
          </a:p>
          <a:p>
            <a:pPr marL="0" indent="0" algn="just">
              <a:buNone/>
            </a:pPr>
            <a:r>
              <a:rPr lang="fa-IR" sz="2000" dirty="0" smtClean="0">
                <a:hlinkClick r:id="rId4" action="ppaction://hlinksldjump"/>
              </a:rPr>
              <a:t>رجوع به مدل رابطه ای</a:t>
            </a:r>
            <a:endParaRPr lang="fa-IR" sz="2000" dirty="0" smtClean="0"/>
          </a:p>
        </p:txBody>
      </p:sp>
      <p:sp>
        <p:nvSpPr>
          <p:cNvPr id="17" name="Rectangle 16"/>
          <p:cNvSpPr/>
          <p:nvPr/>
        </p:nvSpPr>
        <p:spPr>
          <a:xfrm rot="19420743">
            <a:off x="20500" y="434063"/>
            <a:ext cx="1571718" cy="584775"/>
          </a:xfrm>
          <a:prstGeom prst="rect">
            <a:avLst/>
          </a:prstGeom>
          <a:solidFill>
            <a:schemeClr val="accent1"/>
          </a:solidFill>
          <a:ln>
            <a:solidFill>
              <a:schemeClr val="tx1">
                <a:lumMod val="65000"/>
                <a:lumOff val="35000"/>
              </a:schemeClr>
            </a:solidFill>
          </a:ln>
        </p:spPr>
        <p:txBody>
          <a:bodyPr wrap="square">
            <a:spAutoFit/>
          </a:bodyPr>
          <a:lstStyle/>
          <a:p>
            <a:pPr algn="ctr"/>
            <a:r>
              <a:rPr lang="fa-IR" sz="3200" b="1" dirty="0">
                <a:cs typeface="B Nazanin" pitchFamily="2" charset="-78"/>
              </a:rPr>
              <a:t>عیب</a:t>
            </a:r>
            <a:endParaRPr lang="en-US" sz="3200" dirty="0"/>
          </a:p>
        </p:txBody>
      </p:sp>
      <p:pic>
        <p:nvPicPr>
          <p:cNvPr id="922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2400" y="5302250"/>
            <a:ext cx="3228975" cy="1352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21"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57600" y="6096000"/>
            <a:ext cx="2867025" cy="514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Oval 9"/>
          <p:cNvSpPr/>
          <p:nvPr/>
        </p:nvSpPr>
        <p:spPr>
          <a:xfrm>
            <a:off x="780959" y="1676400"/>
            <a:ext cx="533400" cy="381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965018" y="3886200"/>
            <a:ext cx="533400" cy="381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272959" y="6096000"/>
            <a:ext cx="533400" cy="381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urved Left Arrow 4">
            <a:hlinkClick r:id="rId7" action="ppaction://hlinksldjump"/>
          </p:cNvPr>
          <p:cNvSpPr/>
          <p:nvPr/>
        </p:nvSpPr>
        <p:spPr>
          <a:xfrm>
            <a:off x="152400" y="25400"/>
            <a:ext cx="387259" cy="431800"/>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251377714"/>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barn(inVertical)">
                                      <p:cBhvr>
                                        <p:cTn id="11" dur="500"/>
                                        <p:tgtEl>
                                          <p:spTgt spid="11"/>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barn(inVertical)">
                                      <p:cBhvr>
                                        <p:cTn id="1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4000" dirty="0" smtClean="0"/>
              <a:t>ويژگي هاي </a:t>
            </a:r>
            <a:r>
              <a:rPr lang="fa-IR" sz="4000" dirty="0"/>
              <a:t>شيوه سلسله </a:t>
            </a:r>
            <a:r>
              <a:rPr lang="fa-IR" sz="4000" dirty="0" smtClean="0"/>
              <a:t>مراتبي:</a:t>
            </a:r>
            <a:endParaRPr lang="en-US" sz="4000" dirty="0"/>
          </a:p>
        </p:txBody>
      </p:sp>
      <p:sp>
        <p:nvSpPr>
          <p:cNvPr id="3" name="Content Placeholder 2"/>
          <p:cNvSpPr>
            <a:spLocks noGrp="1"/>
          </p:cNvSpPr>
          <p:nvPr>
            <p:ph idx="1"/>
          </p:nvPr>
        </p:nvSpPr>
        <p:spPr>
          <a:xfrm>
            <a:off x="152400" y="1676400"/>
            <a:ext cx="8534400" cy="4419600"/>
          </a:xfrm>
        </p:spPr>
        <p:txBody>
          <a:bodyPr>
            <a:noAutofit/>
          </a:bodyPr>
          <a:lstStyle/>
          <a:p>
            <a:pPr marL="0" indent="0">
              <a:buNone/>
            </a:pPr>
            <a:r>
              <a:rPr lang="fa-IR" dirty="0" smtClean="0"/>
              <a:t>1ـ </a:t>
            </a:r>
            <a:r>
              <a:rPr lang="fa-IR" dirty="0"/>
              <a:t>عمل درج و حذف </a:t>
            </a:r>
            <a:r>
              <a:rPr lang="fa-IR" dirty="0" smtClean="0"/>
              <a:t>و بروزرسانی عناصر </a:t>
            </a:r>
            <a:r>
              <a:rPr lang="fa-IR" dirty="0"/>
              <a:t>داراي آنومالي است (آنومالي يعني دشواري انجام يك عمل در يك </a:t>
            </a:r>
            <a:r>
              <a:rPr lang="fa-IR" dirty="0" smtClean="0"/>
              <a:t>ساختار) </a:t>
            </a:r>
            <a:endParaRPr lang="en-US" dirty="0"/>
          </a:p>
          <a:p>
            <a:pPr marL="0" indent="0">
              <a:buNone/>
            </a:pPr>
            <a:r>
              <a:rPr lang="fa-IR" dirty="0"/>
              <a:t>2ـ در اين روش افزونگي بسيار بالاست . </a:t>
            </a:r>
            <a:endParaRPr lang="en-US" dirty="0"/>
          </a:p>
          <a:p>
            <a:pPr marL="0" indent="0">
              <a:buNone/>
            </a:pPr>
            <a:r>
              <a:rPr lang="fa-IR" dirty="0"/>
              <a:t>3ـ پيمايش (غواصي ) در سطوح پايين تر الزاما بايد از سطوح بالا شروع شود . </a:t>
            </a:r>
            <a:endParaRPr lang="en-US" dirty="0"/>
          </a:p>
          <a:p>
            <a:pPr marL="0" indent="0">
              <a:buNone/>
            </a:pPr>
            <a:r>
              <a:rPr lang="fa-IR" dirty="0"/>
              <a:t>4ـ در اين روش كاربر وضوح دارد (يعني مطلب را مي </a:t>
            </a:r>
            <a:r>
              <a:rPr lang="fa-IR" dirty="0" smtClean="0"/>
              <a:t>فهمد) </a:t>
            </a:r>
            <a:r>
              <a:rPr lang="fa-IR" dirty="0"/>
              <a:t>اما </a:t>
            </a:r>
            <a:r>
              <a:rPr lang="fa-IR" dirty="0" smtClean="0"/>
              <a:t>نه به حد مدل رابطه ای. </a:t>
            </a:r>
            <a:endParaRPr lang="en-US" dirty="0"/>
          </a:p>
          <a:p>
            <a:pPr marL="0" indent="0">
              <a:buNone/>
            </a:pPr>
            <a:r>
              <a:rPr lang="fa-IR" dirty="0"/>
              <a:t>5ـ به هنگام سازي اين روش بسيار مشكل است . </a:t>
            </a:r>
            <a:endParaRPr lang="en-US" dirty="0"/>
          </a:p>
          <a:p>
            <a:pPr marL="0" indent="0">
              <a:buNone/>
            </a:pPr>
            <a:r>
              <a:rPr lang="fa-IR" dirty="0"/>
              <a:t>6ـ تئوري رياضي در اين روش وجود </a:t>
            </a:r>
            <a:r>
              <a:rPr lang="fa-IR" dirty="0" smtClean="0"/>
              <a:t>ندارد. </a:t>
            </a:r>
            <a:endParaRPr lang="en-US" dirty="0"/>
          </a:p>
          <a:p>
            <a:pPr marL="0" indent="0">
              <a:buNone/>
            </a:pPr>
            <a:r>
              <a:rPr lang="fa-IR" dirty="0"/>
              <a:t>7-عملگرهای بازیابی به سادگی عملگر مدل رابطه ایی نیست</a:t>
            </a:r>
            <a:r>
              <a:rPr lang="fa-IR" dirty="0" smtClean="0"/>
              <a:t>.</a:t>
            </a:r>
          </a:p>
          <a:p>
            <a:pPr marL="0" indent="0">
              <a:buNone/>
            </a:pPr>
            <a:r>
              <a:rPr lang="fa-IR" dirty="0" smtClean="0"/>
              <a:t>نرم </a:t>
            </a:r>
            <a:r>
              <a:rPr lang="fa-IR" dirty="0"/>
              <a:t>افزار </a:t>
            </a:r>
            <a:r>
              <a:rPr lang="en-US" dirty="0"/>
              <a:t>IMS</a:t>
            </a:r>
            <a:r>
              <a:rPr lang="fa-IR" dirty="0"/>
              <a:t> </a:t>
            </a:r>
            <a:r>
              <a:rPr lang="fa-IR" dirty="0" smtClean="0"/>
              <a:t>توسط </a:t>
            </a:r>
            <a:r>
              <a:rPr lang="en-US" dirty="0" smtClean="0"/>
              <a:t>IBM</a:t>
            </a:r>
            <a:r>
              <a:rPr lang="fa-IR" dirty="0" smtClean="0"/>
              <a:t> نوشته شده است که ساختار </a:t>
            </a:r>
            <a:r>
              <a:rPr lang="fa-IR" dirty="0"/>
              <a:t>سلسله مراتبي را استفاده می </a:t>
            </a:r>
            <a:r>
              <a:rPr lang="fa-IR" dirty="0" smtClean="0"/>
              <a:t>کند و به جای رکورد از واژه </a:t>
            </a:r>
            <a:r>
              <a:rPr lang="en-US" dirty="0" smtClean="0"/>
              <a:t>segment</a:t>
            </a:r>
            <a:r>
              <a:rPr lang="fa-IR" dirty="0" smtClean="0"/>
              <a:t> بهره می گیرد. </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27</a:t>
            </a:fld>
            <a:endParaRPr lang="en-US"/>
          </a:p>
        </p:txBody>
      </p:sp>
    </p:spTree>
    <p:extLst>
      <p:ext uri="{BB962C8B-B14F-4D97-AF65-F5344CB8AC3E}">
        <p14:creationId xmlns:p14="http://schemas.microsoft.com/office/powerpoint/2010/main" val="216319170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مدل شبکه </a:t>
            </a:r>
            <a:r>
              <a:rPr lang="fa-IR" dirty="0" smtClean="0"/>
              <a:t>ای</a:t>
            </a:r>
            <a:endParaRPr lang="en-US" dirty="0"/>
          </a:p>
        </p:txBody>
      </p:sp>
      <p:sp>
        <p:nvSpPr>
          <p:cNvPr id="3" name="Content Placeholder 2"/>
          <p:cNvSpPr>
            <a:spLocks noGrp="1"/>
          </p:cNvSpPr>
          <p:nvPr>
            <p:ph idx="1"/>
          </p:nvPr>
        </p:nvSpPr>
        <p:spPr>
          <a:xfrm>
            <a:off x="533400" y="1676400"/>
            <a:ext cx="8382000" cy="4419600"/>
          </a:xfrm>
        </p:spPr>
        <p:txBody>
          <a:bodyPr/>
          <a:lstStyle/>
          <a:p>
            <a:r>
              <a:rPr lang="fa-IR" dirty="0"/>
              <a:t>به مدل شبکه ای، ساختار </a:t>
            </a:r>
            <a:r>
              <a:rPr lang="en-US" sz="2000" dirty="0" err="1"/>
              <a:t>Plex</a:t>
            </a:r>
            <a:r>
              <a:rPr lang="en-US" sz="2000" dirty="0"/>
              <a:t> </a:t>
            </a:r>
            <a:r>
              <a:rPr lang="fa-IR" sz="2000" dirty="0"/>
              <a:t> </a:t>
            </a:r>
            <a:r>
              <a:rPr lang="fa-IR" dirty="0"/>
              <a:t>هم گفته می شد. نخستین بار در سال 1966 توسط </a:t>
            </a:r>
            <a:r>
              <a:rPr lang="en-US" sz="2000" dirty="0"/>
              <a:t>DBTG</a:t>
            </a:r>
            <a:r>
              <a:rPr lang="fa-IR" sz="2000" dirty="0"/>
              <a:t> </a:t>
            </a:r>
            <a:r>
              <a:rPr lang="en-US" sz="2000" dirty="0"/>
              <a:t>(Data Base Task Group)</a:t>
            </a:r>
            <a:r>
              <a:rPr lang="fa-IR" sz="2000" dirty="0"/>
              <a:t> </a:t>
            </a:r>
            <a:r>
              <a:rPr lang="fa-IR" dirty="0"/>
              <a:t>پیشنهاد شد و در سال 1971 معروفترین سیستم بانک اطلاعاتی شبکه ای و قابل قبول </a:t>
            </a:r>
            <a:r>
              <a:rPr lang="en-US" sz="2000" dirty="0"/>
              <a:t>ANSI</a:t>
            </a:r>
            <a:r>
              <a:rPr lang="fa-IR" sz="2000" dirty="0"/>
              <a:t> </a:t>
            </a:r>
            <a:r>
              <a:rPr lang="fa-IR" dirty="0"/>
              <a:t>به نام </a:t>
            </a:r>
            <a:r>
              <a:rPr lang="fa-IR" b="1" dirty="0"/>
              <a:t>کوداسیل</a:t>
            </a:r>
            <a:r>
              <a:rPr lang="fa-IR" dirty="0"/>
              <a:t> </a:t>
            </a:r>
            <a:r>
              <a:rPr lang="en-US" sz="2000" dirty="0"/>
              <a:t>(CODASYL)</a:t>
            </a:r>
            <a:r>
              <a:rPr lang="fa-IR" sz="2000" dirty="0"/>
              <a:t> </a:t>
            </a:r>
            <a:r>
              <a:rPr lang="fa-IR" dirty="0"/>
              <a:t>طراحی </a:t>
            </a:r>
            <a:r>
              <a:rPr lang="fa-IR" dirty="0" smtClean="0"/>
              <a:t>و </a:t>
            </a:r>
            <a:r>
              <a:rPr lang="fa-IR" dirty="0"/>
              <a:t>معرفی شد</a:t>
            </a:r>
            <a:r>
              <a:rPr lang="fa-IR" dirty="0" smtClean="0"/>
              <a:t>.</a:t>
            </a:r>
          </a:p>
          <a:p>
            <a:endParaRPr lang="fa-IR" dirty="0"/>
          </a:p>
          <a:p>
            <a:r>
              <a:rPr lang="fa-IR" dirty="0" smtClean="0"/>
              <a:t>درمقايسه </a:t>
            </a:r>
            <a:r>
              <a:rPr lang="fa-IR" dirty="0"/>
              <a:t>با مدل سلسله مراتبی که ساختمان های داده ای </a:t>
            </a:r>
            <a:r>
              <a:rPr lang="fa-IR" dirty="0" smtClean="0"/>
              <a:t>درختی است </a:t>
            </a:r>
            <a:r>
              <a:rPr lang="fa-IR" dirty="0"/>
              <a:t>و هر رکورد آن يک والد و چند فرزند دارد، مدل شبکه اجازه </a:t>
            </a:r>
            <a:r>
              <a:rPr lang="fa-IR" b="1" dirty="0"/>
              <a:t>رکوردهائی با چند والد و چند فرزند</a:t>
            </a:r>
            <a:r>
              <a:rPr lang="fa-IR" dirty="0"/>
              <a:t> را می دهد که در نتيجه يک ساختار مشبک را می سازد. </a:t>
            </a:r>
            <a:endParaRPr lang="fa-IR" dirty="0" smtClean="0"/>
          </a:p>
          <a:p>
            <a:endParaRPr lang="fa-IR" dirty="0"/>
          </a:p>
          <a:p>
            <a:r>
              <a:rPr lang="fa-IR" dirty="0" smtClean="0"/>
              <a:t>این ارتباط که جامع تر از ساختار سلسله مراتبی است، </a:t>
            </a:r>
            <a:r>
              <a:rPr lang="fa-IR" b="1" dirty="0" smtClean="0"/>
              <a:t>برای نمایش ارتباطات </a:t>
            </a:r>
            <a:r>
              <a:rPr lang="en-US" b="1" dirty="0" smtClean="0"/>
              <a:t>1:n</a:t>
            </a:r>
            <a:r>
              <a:rPr lang="fa-IR" b="1" dirty="0" smtClean="0"/>
              <a:t> دوسویه</a:t>
            </a:r>
            <a:r>
              <a:rPr lang="fa-IR" dirty="0" smtClean="0"/>
              <a:t> مناسب است.</a:t>
            </a:r>
            <a:endParaRPr lang="en-US" dirty="0"/>
          </a:p>
        </p:txBody>
      </p:sp>
      <p:sp>
        <p:nvSpPr>
          <p:cNvPr id="4" name="Slide Number Placeholder 3"/>
          <p:cNvSpPr>
            <a:spLocks noGrp="1"/>
          </p:cNvSpPr>
          <p:nvPr>
            <p:ph type="sldNum" sz="quarter" idx="12"/>
          </p:nvPr>
        </p:nvSpPr>
        <p:spPr>
          <a:xfrm>
            <a:off x="7696200" y="6324600"/>
            <a:ext cx="762000" cy="365125"/>
          </a:xfrm>
        </p:spPr>
        <p:txBody>
          <a:bodyPr/>
          <a:lstStyle/>
          <a:p>
            <a:fld id="{B6F15528-21DE-4FAA-801E-634DDDAF4B2B}" type="slidenum">
              <a:rPr lang="en-US" smtClean="0"/>
              <a:pPr/>
              <a:t>28</a:t>
            </a:fld>
            <a:endParaRPr lang="en-US" dirty="0"/>
          </a:p>
        </p:txBody>
      </p:sp>
    </p:spTree>
    <p:extLst>
      <p:ext uri="{BB962C8B-B14F-4D97-AF65-F5344CB8AC3E}">
        <p14:creationId xmlns:p14="http://schemas.microsoft.com/office/powerpoint/2010/main" val="378609424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مدل شبکه </a:t>
            </a:r>
            <a:r>
              <a:rPr lang="fa-IR" dirty="0" smtClean="0"/>
              <a:t>ای...</a:t>
            </a:r>
            <a:endParaRPr lang="en-US" dirty="0"/>
          </a:p>
        </p:txBody>
      </p:sp>
      <p:sp>
        <p:nvSpPr>
          <p:cNvPr id="3" name="Content Placeholder 2"/>
          <p:cNvSpPr>
            <a:spLocks noGrp="1"/>
          </p:cNvSpPr>
          <p:nvPr>
            <p:ph idx="1"/>
          </p:nvPr>
        </p:nvSpPr>
        <p:spPr>
          <a:xfrm>
            <a:off x="228600" y="1676400"/>
            <a:ext cx="8686800" cy="1752600"/>
          </a:xfrm>
        </p:spPr>
        <p:txBody>
          <a:bodyPr>
            <a:normAutofit fontScale="85000" lnSpcReduction="10000"/>
          </a:bodyPr>
          <a:lstStyle/>
          <a:p>
            <a:r>
              <a:rPr lang="fa-IR" dirty="0" smtClean="0"/>
              <a:t>طراحی سطح ادراکی در مدل شبکه ای، مبتنی بر مفهوم مجموعه کوداسیلی </a:t>
            </a:r>
            <a:r>
              <a:rPr lang="en-US" dirty="0" smtClean="0"/>
              <a:t>(CODASYL SET)</a:t>
            </a:r>
            <a:r>
              <a:rPr lang="fa-IR" dirty="0" smtClean="0"/>
              <a:t> می باشد.</a:t>
            </a:r>
          </a:p>
          <a:p>
            <a:r>
              <a:rPr lang="fa-IR" dirty="0" smtClean="0"/>
              <a:t>این مجموعه را درختواره ای دو سطحی در نظر بگیرید که در هر سطح آن یک نوع رکورد وجود دارد.</a:t>
            </a:r>
          </a:p>
          <a:p>
            <a:r>
              <a:rPr lang="fa-IR" dirty="0" smtClean="0"/>
              <a:t>رکورد سطح بالاتر اصطلاحاً مالک </a:t>
            </a:r>
            <a:r>
              <a:rPr lang="en-US" dirty="0" smtClean="0"/>
              <a:t>(Owner)</a:t>
            </a:r>
            <a:r>
              <a:rPr lang="fa-IR" dirty="0" smtClean="0"/>
              <a:t> و رکورد سطح پایین تر، عضو </a:t>
            </a:r>
            <a:r>
              <a:rPr lang="en-US" dirty="0" smtClean="0"/>
              <a:t>(Member)</a:t>
            </a:r>
            <a:r>
              <a:rPr lang="fa-IR" dirty="0" smtClean="0"/>
              <a:t> نامیده می شود.</a:t>
            </a:r>
          </a:p>
        </p:txBody>
      </p:sp>
      <p:sp>
        <p:nvSpPr>
          <p:cNvPr id="4" name="Slide Number Placeholder 3"/>
          <p:cNvSpPr>
            <a:spLocks noGrp="1"/>
          </p:cNvSpPr>
          <p:nvPr>
            <p:ph type="sldNum" sz="quarter" idx="12"/>
          </p:nvPr>
        </p:nvSpPr>
        <p:spPr>
          <a:xfrm>
            <a:off x="7848600" y="6294437"/>
            <a:ext cx="762000" cy="365125"/>
          </a:xfrm>
        </p:spPr>
        <p:txBody>
          <a:bodyPr/>
          <a:lstStyle/>
          <a:p>
            <a:fld id="{B6F15528-21DE-4FAA-801E-634DDDAF4B2B}" type="slidenum">
              <a:rPr lang="en-US" smtClean="0"/>
              <a:pPr/>
              <a:t>29</a:t>
            </a:fld>
            <a:endParaRPr lang="en-US" dirty="0"/>
          </a:p>
        </p:txBody>
      </p:sp>
      <p:sp>
        <p:nvSpPr>
          <p:cNvPr id="5" name="Round Single Corner Rectangle 4"/>
          <p:cNvSpPr/>
          <p:nvPr/>
        </p:nvSpPr>
        <p:spPr>
          <a:xfrm>
            <a:off x="228600" y="3429000"/>
            <a:ext cx="1752600" cy="762000"/>
          </a:xfrm>
          <a:prstGeom prst="round1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solidFill>
                  <a:schemeClr val="tx1"/>
                </a:solidFill>
              </a:rPr>
              <a:t>Owner</a:t>
            </a:r>
            <a:endParaRPr lang="en-US" sz="4400" dirty="0">
              <a:solidFill>
                <a:schemeClr val="tx1"/>
              </a:solidFill>
            </a:endParaRPr>
          </a:p>
        </p:txBody>
      </p:sp>
      <p:sp>
        <p:nvSpPr>
          <p:cNvPr id="6" name="Round Single Corner Rectangle 5"/>
          <p:cNvSpPr/>
          <p:nvPr/>
        </p:nvSpPr>
        <p:spPr>
          <a:xfrm>
            <a:off x="2209800" y="4724400"/>
            <a:ext cx="2057400" cy="533400"/>
          </a:xfrm>
          <a:prstGeom prst="round1Rect">
            <a:avLst/>
          </a:prstGeom>
          <a:solidFill>
            <a:schemeClr val="bg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solidFill>
                  <a:schemeClr val="tx1"/>
                </a:solidFill>
              </a:rPr>
              <a:t>member</a:t>
            </a:r>
            <a:endParaRPr lang="en-US" sz="3200" b="1" dirty="0">
              <a:solidFill>
                <a:schemeClr val="tx1"/>
              </a:solidFill>
            </a:endParaRPr>
          </a:p>
        </p:txBody>
      </p:sp>
      <p:sp>
        <p:nvSpPr>
          <p:cNvPr id="7" name="Round Single Corner Rectangle 6"/>
          <p:cNvSpPr/>
          <p:nvPr/>
        </p:nvSpPr>
        <p:spPr>
          <a:xfrm>
            <a:off x="2667000" y="5257800"/>
            <a:ext cx="2057400" cy="533400"/>
          </a:xfrm>
          <a:prstGeom prst="round1Rect">
            <a:avLst/>
          </a:prstGeom>
          <a:solidFill>
            <a:schemeClr val="bg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solidFill>
                  <a:schemeClr val="tx1"/>
                </a:solidFill>
              </a:rPr>
              <a:t>member</a:t>
            </a:r>
            <a:endParaRPr lang="en-US" sz="3200" b="1" dirty="0">
              <a:solidFill>
                <a:schemeClr val="tx1"/>
              </a:solidFill>
            </a:endParaRPr>
          </a:p>
        </p:txBody>
      </p:sp>
      <p:sp>
        <p:nvSpPr>
          <p:cNvPr id="8" name="Round Single Corner Rectangle 7"/>
          <p:cNvSpPr/>
          <p:nvPr/>
        </p:nvSpPr>
        <p:spPr>
          <a:xfrm>
            <a:off x="3238500" y="5791200"/>
            <a:ext cx="2057400" cy="533400"/>
          </a:xfrm>
          <a:prstGeom prst="round1Rect">
            <a:avLst/>
          </a:prstGeom>
          <a:solidFill>
            <a:schemeClr val="bg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solidFill>
                  <a:schemeClr val="tx1"/>
                </a:solidFill>
              </a:rPr>
              <a:t>member</a:t>
            </a:r>
            <a:endParaRPr lang="en-US" sz="3200" b="1" dirty="0">
              <a:solidFill>
                <a:schemeClr val="tx1"/>
              </a:solidFill>
            </a:endParaRPr>
          </a:p>
        </p:txBody>
      </p:sp>
      <p:sp>
        <p:nvSpPr>
          <p:cNvPr id="9" name="Arc 8"/>
          <p:cNvSpPr/>
          <p:nvPr/>
        </p:nvSpPr>
        <p:spPr>
          <a:xfrm>
            <a:off x="1219200" y="3914775"/>
            <a:ext cx="1905000" cy="1181100"/>
          </a:xfrm>
          <a:prstGeom prst="arc">
            <a:avLst/>
          </a:prstGeom>
          <a:ln w="28575">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 name="Arc 9"/>
          <p:cNvSpPr/>
          <p:nvPr/>
        </p:nvSpPr>
        <p:spPr>
          <a:xfrm>
            <a:off x="3733800" y="4692650"/>
            <a:ext cx="952500" cy="781050"/>
          </a:xfrm>
          <a:prstGeom prst="arc">
            <a:avLst>
              <a:gd name="adj1" fmla="val 17248943"/>
              <a:gd name="adj2" fmla="val 1127993"/>
            </a:avLst>
          </a:prstGeom>
          <a:ln w="28575">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 name="Arc 10"/>
          <p:cNvSpPr/>
          <p:nvPr/>
        </p:nvSpPr>
        <p:spPr>
          <a:xfrm>
            <a:off x="4197350" y="5276850"/>
            <a:ext cx="952500" cy="781050"/>
          </a:xfrm>
          <a:prstGeom prst="arc">
            <a:avLst>
              <a:gd name="adj1" fmla="val 17248943"/>
              <a:gd name="adj2" fmla="val 1127993"/>
            </a:avLst>
          </a:prstGeom>
          <a:ln w="28575">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 name="Arc 11"/>
          <p:cNvSpPr/>
          <p:nvPr/>
        </p:nvSpPr>
        <p:spPr>
          <a:xfrm rot="11219049">
            <a:off x="229102" y="3247079"/>
            <a:ext cx="5956804" cy="2878442"/>
          </a:xfrm>
          <a:prstGeom prst="arc">
            <a:avLst/>
          </a:prstGeom>
          <a:ln w="28575">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 name="Content Placeholder 2"/>
          <p:cNvSpPr txBox="1">
            <a:spLocks/>
          </p:cNvSpPr>
          <p:nvPr/>
        </p:nvSpPr>
        <p:spPr>
          <a:xfrm>
            <a:off x="5486400" y="3765550"/>
            <a:ext cx="3276600" cy="2343150"/>
          </a:xfrm>
          <a:prstGeom prst="rect">
            <a:avLst/>
          </a:prstGeom>
          <a:ln>
            <a:solidFill>
              <a:schemeClr val="tx1"/>
            </a:solidFill>
            <a:prstDash val="lgDash"/>
          </a:ln>
        </p:spPr>
        <p:txBody>
          <a:bodyPr vert="horz" lIns="91440" tIns="45720" rIns="91440" bIns="45720" rtlCol="0" anchor="ctr" anchorCtr="0">
            <a:normAutofit fontScale="92500" lnSpcReduction="20000"/>
          </a:bodyPr>
          <a:lstStyle>
            <a:lvl1pPr marL="274320" indent="-274320" algn="r" defTabSz="914400" rtl="1" eaLnBrk="1" latinLnBrk="0" hangingPunct="1">
              <a:spcBef>
                <a:spcPct val="20000"/>
              </a:spcBef>
              <a:buClr>
                <a:schemeClr val="accent1"/>
              </a:buClr>
              <a:buFont typeface="Arial" pitchFamily="34" charset="0"/>
              <a:buChar char="•"/>
              <a:defRPr sz="2400" kern="1200">
                <a:solidFill>
                  <a:schemeClr val="tx1"/>
                </a:solidFill>
                <a:latin typeface="+mn-lt"/>
                <a:ea typeface="+mn-ea"/>
                <a:cs typeface="B Nazanin" pitchFamily="2" charset="-78"/>
              </a:defRPr>
            </a:lvl1pPr>
            <a:lvl2pPr marL="594360" indent="-274320" algn="r" defTabSz="914400" rtl="1" eaLnBrk="1" latinLnBrk="0" hangingPunct="1">
              <a:spcBef>
                <a:spcPct val="20000"/>
              </a:spcBef>
              <a:buClr>
                <a:schemeClr val="accent1"/>
              </a:buClr>
              <a:buFont typeface="Arial" pitchFamily="34" charset="0"/>
              <a:buChar char="•"/>
              <a:defRPr sz="2200" kern="1200">
                <a:solidFill>
                  <a:schemeClr val="tx1"/>
                </a:solidFill>
                <a:latin typeface="+mn-lt"/>
                <a:ea typeface="+mn-ea"/>
                <a:cs typeface="B Nazanin" pitchFamily="2" charset="-78"/>
              </a:defRPr>
            </a:lvl2pPr>
            <a:lvl3pPr marL="868680" indent="-228600" algn="r" defTabSz="914400" rtl="1" eaLnBrk="1" latinLnBrk="0" hangingPunct="1">
              <a:spcBef>
                <a:spcPct val="20000"/>
              </a:spcBef>
              <a:buClr>
                <a:schemeClr val="accent1"/>
              </a:buClr>
              <a:buFont typeface="Arial" pitchFamily="34" charset="0"/>
              <a:buChar char="•"/>
              <a:defRPr sz="2000" kern="1200">
                <a:solidFill>
                  <a:schemeClr val="tx1"/>
                </a:solidFill>
                <a:latin typeface="+mn-lt"/>
                <a:ea typeface="+mn-ea"/>
                <a:cs typeface="B Nazanin" pitchFamily="2" charset="-78"/>
              </a:defRPr>
            </a:lvl3pPr>
            <a:lvl4pPr marL="1143000" indent="-228600" algn="r" defTabSz="914400" rtl="1" eaLnBrk="1" latinLnBrk="0" hangingPunct="1">
              <a:spcBef>
                <a:spcPct val="20000"/>
              </a:spcBef>
              <a:buClr>
                <a:schemeClr val="accent1"/>
              </a:buClr>
              <a:buFont typeface="Arial" pitchFamily="34" charset="0"/>
              <a:buChar char="•"/>
              <a:defRPr sz="1800" kern="1200">
                <a:solidFill>
                  <a:schemeClr val="tx1"/>
                </a:solidFill>
                <a:latin typeface="+mn-lt"/>
                <a:ea typeface="+mn-ea"/>
                <a:cs typeface="B Nazanin" pitchFamily="2" charset="-78"/>
              </a:defRPr>
            </a:lvl4pPr>
            <a:lvl5pPr marL="1371600" indent="-228600" algn="r" defTabSz="914400" rtl="1" eaLnBrk="1" latinLnBrk="0" hangingPunct="1">
              <a:spcBef>
                <a:spcPct val="20000"/>
              </a:spcBef>
              <a:buClr>
                <a:schemeClr val="accent1"/>
              </a:buClr>
              <a:buFont typeface="Arial" pitchFamily="34" charset="0"/>
              <a:buChar char="•"/>
              <a:defRPr sz="1800" kern="1200" baseline="0">
                <a:solidFill>
                  <a:schemeClr val="tx1"/>
                </a:solidFill>
                <a:latin typeface="+mn-lt"/>
                <a:ea typeface="+mn-ea"/>
                <a:cs typeface="B Nazanin" pitchFamily="2" charset="-78"/>
              </a:defRPr>
            </a:lvl5pPr>
            <a:lvl6pPr marL="164592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6pPr>
            <a:lvl7pPr marL="1901952"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7pPr>
            <a:lvl8pPr marL="219456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8pPr>
            <a:lvl9pPr marL="246888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9pPr>
          </a:lstStyle>
          <a:p>
            <a:pPr marL="0" indent="0">
              <a:buNone/>
            </a:pPr>
            <a:r>
              <a:rPr lang="fa-IR" dirty="0" smtClean="0"/>
              <a:t>هر مجموعه می تواند نمونه های مختلفی داشته باشد. در هر نمونه مجموعه، یک نمونه رکورد مالک و از صفر تا چندین نمونه رکورد نوع عضو وجود دارد. مالک با اولین عضو پیوند دارد و سپس اعضای دیگر با همدیگر در پیوندند و بالاخره آخرین عضو با مالک در پیوند است.</a:t>
            </a:r>
            <a:endParaRPr lang="en-US" dirty="0"/>
          </a:p>
        </p:txBody>
      </p:sp>
    </p:spTree>
    <p:extLst>
      <p:ext uri="{BB962C8B-B14F-4D97-AF65-F5344CB8AC3E}">
        <p14:creationId xmlns:p14="http://schemas.microsoft.com/office/powerpoint/2010/main" val="2540056013"/>
      </p:ext>
    </p:extLst>
  </p:cSld>
  <p:clrMapOvr>
    <a:masterClrMapping/>
  </p:clrMapOvr>
  <p:transition spd="slow">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7614557" y="6248400"/>
            <a:ext cx="762000" cy="365125"/>
          </a:xfrm>
        </p:spPr>
        <p:txBody>
          <a:bodyPr/>
          <a:lstStyle/>
          <a:p>
            <a:fld id="{B6F15528-21DE-4FAA-801E-634DDDAF4B2B}" type="slidenum">
              <a:rPr lang="en-US" smtClean="0"/>
              <a:pPr/>
              <a:t>3</a:t>
            </a:fld>
            <a:endParaRPr lang="en-US" dirty="0"/>
          </a:p>
        </p:txBody>
      </p:sp>
      <p:sp>
        <p:nvSpPr>
          <p:cNvPr id="5" name="Rectangle 4"/>
          <p:cNvSpPr/>
          <p:nvPr/>
        </p:nvSpPr>
        <p:spPr>
          <a:xfrm>
            <a:off x="6019800" y="2425700"/>
            <a:ext cx="3048000" cy="1143000"/>
          </a:xfrm>
          <a:prstGeom prst="rect">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fa-IR" sz="2800" b="1" dirty="0" smtClean="0">
                <a:solidFill>
                  <a:schemeClr val="tx1"/>
                </a:solidFill>
                <a:cs typeface="B Nazanin" pitchFamily="2" charset="-78"/>
              </a:rPr>
              <a:t>فصل سوم </a:t>
            </a:r>
          </a:p>
          <a:p>
            <a:pPr algn="r" rtl="1"/>
            <a:r>
              <a:rPr lang="fa-IR" b="1" dirty="0" smtClean="0">
                <a:solidFill>
                  <a:schemeClr val="tx1"/>
                </a:solidFill>
                <a:cs typeface="B Nazanin" pitchFamily="2" charset="-78"/>
              </a:rPr>
              <a:t>ساختار های داده ای – </a:t>
            </a:r>
            <a:r>
              <a:rPr lang="fa-IR" b="1" dirty="0">
                <a:solidFill>
                  <a:schemeClr val="tx1"/>
                </a:solidFill>
                <a:cs typeface="B Nazanin" pitchFamily="2" charset="-78"/>
              </a:rPr>
              <a:t>مدل رابطه ای</a:t>
            </a:r>
          </a:p>
        </p:txBody>
      </p:sp>
      <p:cxnSp>
        <p:nvCxnSpPr>
          <p:cNvPr id="7" name="Straight Connector 6"/>
          <p:cNvCxnSpPr/>
          <p:nvPr/>
        </p:nvCxnSpPr>
        <p:spPr>
          <a:xfrm flipH="1">
            <a:off x="5731329" y="3111500"/>
            <a:ext cx="288471" cy="0"/>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5731329" y="1066800"/>
            <a:ext cx="0" cy="4953000"/>
          </a:xfrm>
          <a:prstGeom prst="line">
            <a:avLst/>
          </a:prstGeom>
          <a:ln w="19050">
            <a:solidFill>
              <a:schemeClr val="tx1">
                <a:lumMod val="95000"/>
                <a:lumOff val="5000"/>
              </a:schemeClr>
            </a:solidFill>
            <a:tailEnd type="stealth"/>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H="1">
            <a:off x="5257800" y="1066800"/>
            <a:ext cx="457200" cy="0"/>
          </a:xfrm>
          <a:prstGeom prst="straightConnector1">
            <a:avLst/>
          </a:prstGeom>
          <a:ln w="19050">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H="1">
            <a:off x="5257800" y="3124200"/>
            <a:ext cx="457200" cy="0"/>
          </a:xfrm>
          <a:prstGeom prst="straightConnector1">
            <a:avLst/>
          </a:prstGeom>
          <a:ln w="19050">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H="1">
            <a:off x="5236029" y="4114800"/>
            <a:ext cx="457200" cy="0"/>
          </a:xfrm>
          <a:prstGeom prst="straightConnector1">
            <a:avLst/>
          </a:prstGeom>
          <a:ln w="19050">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sp>
        <p:nvSpPr>
          <p:cNvPr id="21" name="Rectangle 20"/>
          <p:cNvSpPr/>
          <p:nvPr/>
        </p:nvSpPr>
        <p:spPr>
          <a:xfrm>
            <a:off x="3505200" y="685800"/>
            <a:ext cx="1752600" cy="838200"/>
          </a:xfrm>
          <a:prstGeom prst="rect">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000" dirty="0" smtClean="0">
                <a:solidFill>
                  <a:schemeClr val="tx1"/>
                </a:solidFill>
                <a:cs typeface="B Nazanin" pitchFamily="2" charset="-78"/>
              </a:rPr>
              <a:t>انواع ساختارهای داده ای</a:t>
            </a:r>
            <a:endParaRPr lang="en-US" sz="2000" dirty="0">
              <a:solidFill>
                <a:schemeClr val="tx1"/>
              </a:solidFill>
              <a:cs typeface="B Nazanin" pitchFamily="2" charset="-78"/>
            </a:endParaRPr>
          </a:p>
        </p:txBody>
      </p:sp>
      <p:sp>
        <p:nvSpPr>
          <p:cNvPr id="22" name="Rectangle 21"/>
          <p:cNvSpPr/>
          <p:nvPr/>
        </p:nvSpPr>
        <p:spPr>
          <a:xfrm>
            <a:off x="3494180" y="2895600"/>
            <a:ext cx="1763619" cy="457200"/>
          </a:xfrm>
          <a:prstGeom prst="rect">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000" dirty="0" smtClean="0">
                <a:solidFill>
                  <a:schemeClr val="tx1"/>
                </a:solidFill>
                <a:cs typeface="B Nazanin" pitchFamily="2" charset="-78"/>
              </a:rPr>
              <a:t>مدل داده ای</a:t>
            </a:r>
            <a:endParaRPr lang="en-US" sz="2000" dirty="0">
              <a:solidFill>
                <a:schemeClr val="tx1"/>
              </a:solidFill>
              <a:cs typeface="B Nazanin" pitchFamily="2" charset="-78"/>
            </a:endParaRPr>
          </a:p>
        </p:txBody>
      </p:sp>
      <p:sp>
        <p:nvSpPr>
          <p:cNvPr id="23" name="Rectangle 22"/>
          <p:cNvSpPr/>
          <p:nvPr/>
        </p:nvSpPr>
        <p:spPr>
          <a:xfrm>
            <a:off x="3505200" y="4495800"/>
            <a:ext cx="1752600" cy="457200"/>
          </a:xfrm>
          <a:prstGeom prst="rect">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000" dirty="0" smtClean="0">
                <a:solidFill>
                  <a:schemeClr val="tx1"/>
                </a:solidFill>
                <a:cs typeface="B Nazanin" pitchFamily="2" charset="-78"/>
              </a:rPr>
              <a:t>خصوصیات رابطه</a:t>
            </a:r>
            <a:endParaRPr lang="en-US" sz="2000" dirty="0">
              <a:solidFill>
                <a:schemeClr val="tx1"/>
              </a:solidFill>
              <a:cs typeface="B Nazanin" pitchFamily="2" charset="-78"/>
            </a:endParaRPr>
          </a:p>
        </p:txBody>
      </p:sp>
      <p:sp>
        <p:nvSpPr>
          <p:cNvPr id="35" name="Rectangle 34"/>
          <p:cNvSpPr/>
          <p:nvPr/>
        </p:nvSpPr>
        <p:spPr>
          <a:xfrm>
            <a:off x="3314700" y="3886200"/>
            <a:ext cx="1921329" cy="457200"/>
          </a:xfrm>
          <a:prstGeom prst="rect">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000" dirty="0" smtClean="0">
                <a:solidFill>
                  <a:schemeClr val="tx1"/>
                </a:solidFill>
                <a:cs typeface="B Nazanin" pitchFamily="2" charset="-78"/>
              </a:rPr>
              <a:t>رابطه در ریاضیات</a:t>
            </a:r>
            <a:endParaRPr lang="en-US" sz="2000" dirty="0">
              <a:solidFill>
                <a:schemeClr val="tx1"/>
              </a:solidFill>
              <a:cs typeface="B Nazanin" pitchFamily="2" charset="-78"/>
            </a:endParaRPr>
          </a:p>
        </p:txBody>
      </p:sp>
      <p:sp>
        <p:nvSpPr>
          <p:cNvPr id="39" name="Rectangle 38"/>
          <p:cNvSpPr/>
          <p:nvPr/>
        </p:nvSpPr>
        <p:spPr>
          <a:xfrm>
            <a:off x="1752600" y="5105400"/>
            <a:ext cx="3505199" cy="457200"/>
          </a:xfrm>
          <a:prstGeom prst="rect">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000" dirty="0" smtClean="0">
                <a:solidFill>
                  <a:schemeClr val="tx1"/>
                </a:solidFill>
                <a:cs typeface="B Nazanin" pitchFamily="2" charset="-78"/>
              </a:rPr>
              <a:t>نقش میدان در عملیات روی بانک</a:t>
            </a:r>
            <a:endParaRPr lang="en-US" sz="2000" dirty="0">
              <a:solidFill>
                <a:schemeClr val="tx1"/>
              </a:solidFill>
              <a:cs typeface="B Nazanin" pitchFamily="2" charset="-78"/>
            </a:endParaRPr>
          </a:p>
        </p:txBody>
      </p:sp>
      <p:cxnSp>
        <p:nvCxnSpPr>
          <p:cNvPr id="32" name="Straight Connector 31"/>
          <p:cNvCxnSpPr/>
          <p:nvPr/>
        </p:nvCxnSpPr>
        <p:spPr>
          <a:xfrm flipH="1">
            <a:off x="3129776" y="1143000"/>
            <a:ext cx="381000" cy="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3129776" y="685800"/>
            <a:ext cx="10886" cy="106680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flipH="1">
            <a:off x="2683462" y="685800"/>
            <a:ext cx="457200" cy="0"/>
          </a:xfrm>
          <a:prstGeom prst="straightConnector1">
            <a:avLst/>
          </a:prstGeom>
          <a:ln w="19050">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flipH="1">
            <a:off x="2672576" y="1219200"/>
            <a:ext cx="457200" cy="0"/>
          </a:xfrm>
          <a:prstGeom prst="straightConnector1">
            <a:avLst/>
          </a:prstGeom>
          <a:ln w="19050">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p:nvPr/>
        </p:nvCxnSpPr>
        <p:spPr>
          <a:xfrm flipH="1">
            <a:off x="2672576" y="1752600"/>
            <a:ext cx="457200" cy="0"/>
          </a:xfrm>
          <a:prstGeom prst="straightConnector1">
            <a:avLst/>
          </a:prstGeom>
          <a:ln w="19050">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p:nvPr/>
        </p:nvCxnSpPr>
        <p:spPr>
          <a:xfrm flipH="1">
            <a:off x="2672576" y="2590800"/>
            <a:ext cx="424543" cy="0"/>
          </a:xfrm>
          <a:prstGeom prst="straightConnector1">
            <a:avLst/>
          </a:prstGeom>
          <a:ln w="19050">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p:nvPr/>
        </p:nvCxnSpPr>
        <p:spPr>
          <a:xfrm flipH="1">
            <a:off x="2716119" y="3124200"/>
            <a:ext cx="413657" cy="0"/>
          </a:xfrm>
          <a:prstGeom prst="straightConnector1">
            <a:avLst/>
          </a:prstGeom>
          <a:ln w="19050">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sp>
        <p:nvSpPr>
          <p:cNvPr id="47" name="Rectangle 46"/>
          <p:cNvSpPr/>
          <p:nvPr/>
        </p:nvSpPr>
        <p:spPr>
          <a:xfrm>
            <a:off x="228600" y="990600"/>
            <a:ext cx="2454862" cy="457200"/>
          </a:xfrm>
          <a:prstGeom prst="rect">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000" dirty="0" smtClean="0">
                <a:solidFill>
                  <a:schemeClr val="tx1"/>
                </a:solidFill>
                <a:cs typeface="B Nazanin" pitchFamily="2" charset="-78"/>
              </a:rPr>
              <a:t>2- ساختار سلسله مراتبی</a:t>
            </a:r>
            <a:endParaRPr lang="en-US" sz="2000" dirty="0">
              <a:solidFill>
                <a:schemeClr val="tx1"/>
              </a:solidFill>
              <a:cs typeface="B Nazanin" pitchFamily="2" charset="-78"/>
            </a:endParaRPr>
          </a:p>
        </p:txBody>
      </p:sp>
      <p:sp>
        <p:nvSpPr>
          <p:cNvPr id="48" name="Rectangle 47"/>
          <p:cNvSpPr/>
          <p:nvPr/>
        </p:nvSpPr>
        <p:spPr>
          <a:xfrm>
            <a:off x="228600" y="457200"/>
            <a:ext cx="2454862" cy="457200"/>
          </a:xfrm>
          <a:prstGeom prst="rect">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000" dirty="0" smtClean="0">
                <a:solidFill>
                  <a:schemeClr val="tx1"/>
                </a:solidFill>
                <a:cs typeface="B Nazanin" pitchFamily="2" charset="-78"/>
              </a:rPr>
              <a:t>1- ساختار رابطه ای</a:t>
            </a:r>
            <a:endParaRPr lang="en-US" sz="2000" dirty="0">
              <a:solidFill>
                <a:schemeClr val="tx1"/>
              </a:solidFill>
              <a:cs typeface="B Nazanin" pitchFamily="2" charset="-78"/>
            </a:endParaRPr>
          </a:p>
        </p:txBody>
      </p:sp>
      <p:sp>
        <p:nvSpPr>
          <p:cNvPr id="49" name="Rectangle 48"/>
          <p:cNvSpPr/>
          <p:nvPr/>
        </p:nvSpPr>
        <p:spPr>
          <a:xfrm>
            <a:off x="228600" y="1524000"/>
            <a:ext cx="2454862" cy="457200"/>
          </a:xfrm>
          <a:prstGeom prst="rect">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000" dirty="0" smtClean="0">
                <a:solidFill>
                  <a:schemeClr val="tx1"/>
                </a:solidFill>
                <a:cs typeface="B Nazanin" pitchFamily="2" charset="-78"/>
              </a:rPr>
              <a:t>3- ساختار شبکه ای</a:t>
            </a:r>
            <a:endParaRPr lang="en-US" sz="2000" dirty="0">
              <a:solidFill>
                <a:schemeClr val="tx1"/>
              </a:solidFill>
              <a:cs typeface="B Nazanin" pitchFamily="2" charset="-78"/>
            </a:endParaRPr>
          </a:p>
        </p:txBody>
      </p:sp>
      <p:sp>
        <p:nvSpPr>
          <p:cNvPr id="50" name="Rectangle 49"/>
          <p:cNvSpPr/>
          <p:nvPr/>
        </p:nvSpPr>
        <p:spPr>
          <a:xfrm>
            <a:off x="762000" y="2362200"/>
            <a:ext cx="1910576" cy="457200"/>
          </a:xfrm>
          <a:prstGeom prst="rect">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000" dirty="0" smtClean="0">
                <a:solidFill>
                  <a:schemeClr val="tx1"/>
                </a:solidFill>
                <a:cs typeface="B Nazanin" pitchFamily="2" charset="-78"/>
              </a:rPr>
              <a:t>مدل ها بر پایه شیء</a:t>
            </a:r>
            <a:endParaRPr lang="en-US" sz="2000" dirty="0">
              <a:solidFill>
                <a:schemeClr val="tx1"/>
              </a:solidFill>
              <a:cs typeface="B Nazanin" pitchFamily="2" charset="-78"/>
            </a:endParaRPr>
          </a:p>
        </p:txBody>
      </p:sp>
      <p:sp>
        <p:nvSpPr>
          <p:cNvPr id="51" name="Rectangle 50"/>
          <p:cNvSpPr/>
          <p:nvPr/>
        </p:nvSpPr>
        <p:spPr>
          <a:xfrm>
            <a:off x="762000" y="2895600"/>
            <a:ext cx="1910576" cy="457200"/>
          </a:xfrm>
          <a:prstGeom prst="rect">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000" dirty="0" smtClean="0">
                <a:solidFill>
                  <a:schemeClr val="tx1"/>
                </a:solidFill>
                <a:cs typeface="B Nazanin" pitchFamily="2" charset="-78"/>
              </a:rPr>
              <a:t>مدل ها بر پایه رکورد</a:t>
            </a:r>
            <a:endParaRPr lang="en-US" sz="2000" dirty="0">
              <a:solidFill>
                <a:schemeClr val="tx1"/>
              </a:solidFill>
              <a:cs typeface="B Nazanin" pitchFamily="2" charset="-78"/>
            </a:endParaRPr>
          </a:p>
        </p:txBody>
      </p:sp>
      <p:sp>
        <p:nvSpPr>
          <p:cNvPr id="52" name="Rectangle 51"/>
          <p:cNvSpPr/>
          <p:nvPr/>
        </p:nvSpPr>
        <p:spPr>
          <a:xfrm>
            <a:off x="772886" y="3429000"/>
            <a:ext cx="1910576" cy="457200"/>
          </a:xfrm>
          <a:prstGeom prst="rect">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000" dirty="0" smtClean="0">
                <a:solidFill>
                  <a:schemeClr val="tx1"/>
                </a:solidFill>
                <a:cs typeface="B Nazanin" pitchFamily="2" charset="-78"/>
              </a:rPr>
              <a:t>مدل داده ای فیزیکی</a:t>
            </a:r>
            <a:endParaRPr lang="en-US" sz="2000" dirty="0">
              <a:solidFill>
                <a:schemeClr val="tx1"/>
              </a:solidFill>
              <a:cs typeface="B Nazanin" pitchFamily="2" charset="-78"/>
            </a:endParaRPr>
          </a:p>
        </p:txBody>
      </p:sp>
      <p:cxnSp>
        <p:nvCxnSpPr>
          <p:cNvPr id="54" name="Straight Arrow Connector 53"/>
          <p:cNvCxnSpPr/>
          <p:nvPr/>
        </p:nvCxnSpPr>
        <p:spPr>
          <a:xfrm flipH="1">
            <a:off x="2705233" y="3657600"/>
            <a:ext cx="413657" cy="0"/>
          </a:xfrm>
          <a:prstGeom prst="straightConnector1">
            <a:avLst/>
          </a:prstGeom>
          <a:ln w="19050">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57" name="Straight Arrow Connector 56"/>
          <p:cNvCxnSpPr/>
          <p:nvPr/>
        </p:nvCxnSpPr>
        <p:spPr>
          <a:xfrm flipH="1">
            <a:off x="5257800" y="4724400"/>
            <a:ext cx="457200" cy="0"/>
          </a:xfrm>
          <a:prstGeom prst="straightConnector1">
            <a:avLst/>
          </a:prstGeom>
          <a:ln w="19050">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p:nvPr/>
        </p:nvCxnSpPr>
        <p:spPr>
          <a:xfrm flipH="1">
            <a:off x="5236029" y="5334000"/>
            <a:ext cx="457200" cy="0"/>
          </a:xfrm>
          <a:prstGeom prst="straightConnector1">
            <a:avLst/>
          </a:prstGeom>
          <a:ln w="19050">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H="1">
            <a:off x="3124200" y="3124200"/>
            <a:ext cx="381000" cy="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a:off x="3124200" y="2578100"/>
            <a:ext cx="10886" cy="106680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64862675"/>
      </p:ext>
    </p:extLst>
  </p:cSld>
  <p:clrMapOvr>
    <a:masterClrMapping/>
  </p:clrMapOvr>
  <p:transition spd="slow">
    <p:randomBar dir="vert"/>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مدل شبکه </a:t>
            </a:r>
            <a:r>
              <a:rPr lang="fa-IR" dirty="0" smtClean="0"/>
              <a:t>ای</a:t>
            </a:r>
            <a:r>
              <a:rPr lang="en-US" dirty="0" smtClean="0"/>
              <a:t>  </a:t>
            </a:r>
            <a:r>
              <a:rPr lang="fa-IR" dirty="0" smtClean="0"/>
              <a:t>- مثال</a:t>
            </a:r>
            <a:endParaRPr lang="en-US" dirty="0"/>
          </a:p>
        </p:txBody>
      </p:sp>
      <p:sp>
        <p:nvSpPr>
          <p:cNvPr id="3" name="Content Placeholder 2"/>
          <p:cNvSpPr>
            <a:spLocks noGrp="1"/>
          </p:cNvSpPr>
          <p:nvPr>
            <p:ph idx="1"/>
          </p:nvPr>
        </p:nvSpPr>
        <p:spPr>
          <a:xfrm>
            <a:off x="762000" y="1676400"/>
            <a:ext cx="7543800" cy="1676400"/>
          </a:xfrm>
        </p:spPr>
        <p:txBody>
          <a:bodyPr/>
          <a:lstStyle/>
          <a:p>
            <a:r>
              <a:rPr lang="fa-IR" dirty="0" smtClean="0"/>
              <a:t>ارتباط دو موجودیت کلاس و دانشجو را در نظر بگیرید و فرض کنید رکورد نوع کلاس </a:t>
            </a:r>
            <a:r>
              <a:rPr lang="en-US" dirty="0" smtClean="0"/>
              <a:t>(C)</a:t>
            </a:r>
            <a:r>
              <a:rPr lang="fa-IR" dirty="0" smtClean="0"/>
              <a:t> مالک، و رکورد نوع دانشجو </a:t>
            </a:r>
            <a:r>
              <a:rPr lang="en-US" dirty="0" smtClean="0"/>
              <a:t>(S)</a:t>
            </a:r>
            <a:r>
              <a:rPr lang="fa-IR" dirty="0" smtClean="0"/>
              <a:t> عضو باشد. مجموعه نوع کلاس – دانشجو </a:t>
            </a:r>
            <a:r>
              <a:rPr lang="en-US" dirty="0" smtClean="0"/>
              <a:t>(CS)</a:t>
            </a:r>
            <a:r>
              <a:rPr lang="fa-IR" dirty="0" smtClean="0"/>
              <a:t> ارتباط بین این دو نوع رکورد را نشان می دهد.</a:t>
            </a:r>
            <a:endParaRPr lang="en-US" dirty="0"/>
          </a:p>
        </p:txBody>
      </p:sp>
      <p:sp>
        <p:nvSpPr>
          <p:cNvPr id="4" name="Slide Number Placeholder 3"/>
          <p:cNvSpPr>
            <a:spLocks noGrp="1"/>
          </p:cNvSpPr>
          <p:nvPr>
            <p:ph type="sldNum" sz="quarter" idx="12"/>
          </p:nvPr>
        </p:nvSpPr>
        <p:spPr>
          <a:xfrm>
            <a:off x="8001000" y="6378005"/>
            <a:ext cx="762000" cy="365125"/>
          </a:xfrm>
        </p:spPr>
        <p:txBody>
          <a:bodyPr/>
          <a:lstStyle/>
          <a:p>
            <a:fld id="{B6F15528-21DE-4FAA-801E-634DDDAF4B2B}" type="slidenum">
              <a:rPr lang="en-US" smtClean="0"/>
              <a:pPr/>
              <a:t>30</a:t>
            </a:fld>
            <a:endParaRPr lang="en-US" dirty="0"/>
          </a:p>
        </p:txBody>
      </p:sp>
      <p:sp>
        <p:nvSpPr>
          <p:cNvPr id="5" name="Round Single Corner Rectangle 4"/>
          <p:cNvSpPr/>
          <p:nvPr/>
        </p:nvSpPr>
        <p:spPr>
          <a:xfrm>
            <a:off x="228600" y="3657600"/>
            <a:ext cx="1600200" cy="533400"/>
          </a:xfrm>
          <a:prstGeom prst="round1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dirty="0" smtClean="0">
                <a:solidFill>
                  <a:schemeClr val="tx1"/>
                </a:solidFill>
                <a:cs typeface="B Nazanin" pitchFamily="2" charset="-78"/>
              </a:rPr>
              <a:t>ریاضی</a:t>
            </a:r>
            <a:endParaRPr lang="en-US" sz="3600" dirty="0">
              <a:solidFill>
                <a:schemeClr val="tx1"/>
              </a:solidFill>
              <a:cs typeface="B Nazanin" pitchFamily="2" charset="-78"/>
            </a:endParaRPr>
          </a:p>
        </p:txBody>
      </p:sp>
      <p:sp>
        <p:nvSpPr>
          <p:cNvPr id="6" name="Round Single Corner Rectangle 5"/>
          <p:cNvSpPr/>
          <p:nvPr/>
        </p:nvSpPr>
        <p:spPr>
          <a:xfrm>
            <a:off x="1866900" y="4549775"/>
            <a:ext cx="914400" cy="533400"/>
          </a:xfrm>
          <a:prstGeom prst="round1Rect">
            <a:avLst/>
          </a:prstGeom>
          <a:solidFill>
            <a:schemeClr val="bg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400" b="1" dirty="0" smtClean="0">
                <a:solidFill>
                  <a:schemeClr val="tx1"/>
                </a:solidFill>
                <a:cs typeface="B Nazanin" pitchFamily="2" charset="-78"/>
              </a:rPr>
              <a:t>علی</a:t>
            </a:r>
            <a:endParaRPr lang="en-US" sz="2400" b="1" dirty="0">
              <a:solidFill>
                <a:schemeClr val="tx1"/>
              </a:solidFill>
              <a:cs typeface="B Nazanin" pitchFamily="2" charset="-78"/>
            </a:endParaRPr>
          </a:p>
        </p:txBody>
      </p:sp>
      <p:sp>
        <p:nvSpPr>
          <p:cNvPr id="7" name="Round Single Corner Rectangle 6"/>
          <p:cNvSpPr/>
          <p:nvPr/>
        </p:nvSpPr>
        <p:spPr>
          <a:xfrm>
            <a:off x="2324100" y="5083175"/>
            <a:ext cx="914400" cy="533400"/>
          </a:xfrm>
          <a:prstGeom prst="round1Rect">
            <a:avLst/>
          </a:prstGeom>
          <a:solidFill>
            <a:schemeClr val="bg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400" b="1" dirty="0" smtClean="0">
                <a:solidFill>
                  <a:schemeClr val="tx1"/>
                </a:solidFill>
                <a:cs typeface="B Nazanin" pitchFamily="2" charset="-78"/>
              </a:rPr>
              <a:t>حسن</a:t>
            </a:r>
            <a:endParaRPr lang="en-US" sz="2400" b="1" dirty="0">
              <a:solidFill>
                <a:schemeClr val="tx1"/>
              </a:solidFill>
              <a:cs typeface="B Nazanin" pitchFamily="2" charset="-78"/>
            </a:endParaRPr>
          </a:p>
        </p:txBody>
      </p:sp>
      <p:sp>
        <p:nvSpPr>
          <p:cNvPr id="8" name="Round Single Corner Rectangle 7"/>
          <p:cNvSpPr/>
          <p:nvPr/>
        </p:nvSpPr>
        <p:spPr>
          <a:xfrm>
            <a:off x="2895600" y="5616575"/>
            <a:ext cx="914400" cy="533400"/>
          </a:xfrm>
          <a:prstGeom prst="round1Rect">
            <a:avLst/>
          </a:prstGeom>
          <a:solidFill>
            <a:schemeClr val="bg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400" b="1" dirty="0" smtClean="0">
                <a:solidFill>
                  <a:schemeClr val="tx1"/>
                </a:solidFill>
                <a:cs typeface="B Nazanin" pitchFamily="2" charset="-78"/>
              </a:rPr>
              <a:t>جعفر</a:t>
            </a:r>
            <a:endParaRPr lang="en-US" sz="2400" b="1" dirty="0">
              <a:solidFill>
                <a:schemeClr val="tx1"/>
              </a:solidFill>
              <a:cs typeface="B Nazanin" pitchFamily="2" charset="-78"/>
            </a:endParaRPr>
          </a:p>
        </p:txBody>
      </p:sp>
      <p:sp>
        <p:nvSpPr>
          <p:cNvPr id="9" name="Arc 8"/>
          <p:cNvSpPr/>
          <p:nvPr/>
        </p:nvSpPr>
        <p:spPr>
          <a:xfrm>
            <a:off x="876300" y="3902075"/>
            <a:ext cx="1905000" cy="1181100"/>
          </a:xfrm>
          <a:prstGeom prst="arc">
            <a:avLst/>
          </a:prstGeom>
          <a:ln w="28575">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 name="Arc 9"/>
          <p:cNvSpPr/>
          <p:nvPr/>
        </p:nvSpPr>
        <p:spPr>
          <a:xfrm>
            <a:off x="2229604" y="4676775"/>
            <a:ext cx="1123196" cy="781050"/>
          </a:xfrm>
          <a:prstGeom prst="arc">
            <a:avLst>
              <a:gd name="adj1" fmla="val 17248943"/>
              <a:gd name="adj2" fmla="val 1127993"/>
            </a:avLst>
          </a:prstGeom>
          <a:ln w="28575">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 name="Arc 10"/>
          <p:cNvSpPr/>
          <p:nvPr/>
        </p:nvSpPr>
        <p:spPr>
          <a:xfrm>
            <a:off x="2731254" y="5349875"/>
            <a:ext cx="1231146" cy="781050"/>
          </a:xfrm>
          <a:prstGeom prst="arc">
            <a:avLst>
              <a:gd name="adj1" fmla="val 17248943"/>
              <a:gd name="adj2" fmla="val 1127993"/>
            </a:avLst>
          </a:prstGeom>
          <a:ln w="28575">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 name="Arc 11"/>
          <p:cNvSpPr/>
          <p:nvPr/>
        </p:nvSpPr>
        <p:spPr>
          <a:xfrm rot="11219049">
            <a:off x="230185" y="3229332"/>
            <a:ext cx="5664889" cy="2878442"/>
          </a:xfrm>
          <a:prstGeom prst="arc">
            <a:avLst/>
          </a:prstGeom>
          <a:ln w="28575">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 name="Round Single Corner Rectangle 12"/>
          <p:cNvSpPr/>
          <p:nvPr/>
        </p:nvSpPr>
        <p:spPr>
          <a:xfrm>
            <a:off x="4648200" y="3619499"/>
            <a:ext cx="1600200" cy="533400"/>
          </a:xfrm>
          <a:prstGeom prst="round1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dirty="0" smtClean="0">
                <a:solidFill>
                  <a:schemeClr val="tx1"/>
                </a:solidFill>
                <a:cs typeface="B Nazanin" pitchFamily="2" charset="-78"/>
              </a:rPr>
              <a:t>فیزیک</a:t>
            </a:r>
            <a:endParaRPr lang="en-US" sz="3600" dirty="0">
              <a:solidFill>
                <a:schemeClr val="tx1"/>
              </a:solidFill>
              <a:cs typeface="B Nazanin" pitchFamily="2" charset="-78"/>
            </a:endParaRPr>
          </a:p>
        </p:txBody>
      </p:sp>
      <p:sp>
        <p:nvSpPr>
          <p:cNvPr id="14" name="Round Single Corner Rectangle 13"/>
          <p:cNvSpPr/>
          <p:nvPr/>
        </p:nvSpPr>
        <p:spPr>
          <a:xfrm>
            <a:off x="6286500" y="4511674"/>
            <a:ext cx="914400" cy="533400"/>
          </a:xfrm>
          <a:prstGeom prst="round1Rect">
            <a:avLst/>
          </a:prstGeom>
          <a:solidFill>
            <a:schemeClr val="bg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400" b="1" dirty="0" smtClean="0">
                <a:solidFill>
                  <a:schemeClr val="tx1"/>
                </a:solidFill>
                <a:cs typeface="B Nazanin" pitchFamily="2" charset="-78"/>
              </a:rPr>
              <a:t>محمد</a:t>
            </a:r>
            <a:endParaRPr lang="en-US" sz="2400" b="1" dirty="0">
              <a:solidFill>
                <a:schemeClr val="tx1"/>
              </a:solidFill>
              <a:cs typeface="B Nazanin" pitchFamily="2" charset="-78"/>
            </a:endParaRPr>
          </a:p>
        </p:txBody>
      </p:sp>
      <p:sp>
        <p:nvSpPr>
          <p:cNvPr id="15" name="Round Single Corner Rectangle 14"/>
          <p:cNvSpPr/>
          <p:nvPr/>
        </p:nvSpPr>
        <p:spPr>
          <a:xfrm>
            <a:off x="6743700" y="5045074"/>
            <a:ext cx="914400" cy="533400"/>
          </a:xfrm>
          <a:prstGeom prst="round1Rect">
            <a:avLst/>
          </a:prstGeom>
          <a:solidFill>
            <a:schemeClr val="bg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400" b="1" dirty="0" smtClean="0">
                <a:solidFill>
                  <a:schemeClr val="tx1"/>
                </a:solidFill>
                <a:cs typeface="B Nazanin" pitchFamily="2" charset="-78"/>
              </a:rPr>
              <a:t>سهیل</a:t>
            </a:r>
            <a:endParaRPr lang="en-US" sz="2400" b="1" dirty="0">
              <a:solidFill>
                <a:schemeClr val="tx1"/>
              </a:solidFill>
              <a:cs typeface="B Nazanin" pitchFamily="2" charset="-78"/>
            </a:endParaRPr>
          </a:p>
        </p:txBody>
      </p:sp>
      <p:sp>
        <p:nvSpPr>
          <p:cNvPr id="16" name="Round Single Corner Rectangle 15"/>
          <p:cNvSpPr/>
          <p:nvPr/>
        </p:nvSpPr>
        <p:spPr>
          <a:xfrm>
            <a:off x="7315200" y="5578474"/>
            <a:ext cx="914400" cy="533400"/>
          </a:xfrm>
          <a:prstGeom prst="round1Rect">
            <a:avLst/>
          </a:prstGeom>
          <a:solidFill>
            <a:schemeClr val="bg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400" b="1" dirty="0" smtClean="0">
                <a:solidFill>
                  <a:schemeClr val="tx1"/>
                </a:solidFill>
                <a:cs typeface="B Nazanin" pitchFamily="2" charset="-78"/>
              </a:rPr>
              <a:t>حسن</a:t>
            </a:r>
            <a:endParaRPr lang="en-US" sz="2400" b="1" dirty="0">
              <a:solidFill>
                <a:schemeClr val="tx1"/>
              </a:solidFill>
              <a:cs typeface="B Nazanin" pitchFamily="2" charset="-78"/>
            </a:endParaRPr>
          </a:p>
        </p:txBody>
      </p:sp>
      <p:sp>
        <p:nvSpPr>
          <p:cNvPr id="17" name="Arc 16"/>
          <p:cNvSpPr/>
          <p:nvPr/>
        </p:nvSpPr>
        <p:spPr>
          <a:xfrm>
            <a:off x="5295900" y="3863974"/>
            <a:ext cx="1905000" cy="1181100"/>
          </a:xfrm>
          <a:prstGeom prst="arc">
            <a:avLst/>
          </a:prstGeom>
          <a:ln w="28575">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8" name="Arc 17"/>
          <p:cNvSpPr/>
          <p:nvPr/>
        </p:nvSpPr>
        <p:spPr>
          <a:xfrm>
            <a:off x="6649204" y="4638674"/>
            <a:ext cx="1123196" cy="781050"/>
          </a:xfrm>
          <a:prstGeom prst="arc">
            <a:avLst>
              <a:gd name="adj1" fmla="val 17248943"/>
              <a:gd name="adj2" fmla="val 1127993"/>
            </a:avLst>
          </a:prstGeom>
          <a:ln w="28575">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 name="Arc 18"/>
          <p:cNvSpPr/>
          <p:nvPr/>
        </p:nvSpPr>
        <p:spPr>
          <a:xfrm>
            <a:off x="7150854" y="5311774"/>
            <a:ext cx="1231146" cy="781050"/>
          </a:xfrm>
          <a:prstGeom prst="arc">
            <a:avLst>
              <a:gd name="adj1" fmla="val 17248943"/>
              <a:gd name="adj2" fmla="val 1127993"/>
            </a:avLst>
          </a:prstGeom>
          <a:ln w="28575">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0" name="Arc 19"/>
          <p:cNvSpPr/>
          <p:nvPr/>
        </p:nvSpPr>
        <p:spPr>
          <a:xfrm rot="11219049">
            <a:off x="4649785" y="3191231"/>
            <a:ext cx="5664889" cy="2878442"/>
          </a:xfrm>
          <a:prstGeom prst="arc">
            <a:avLst/>
          </a:prstGeom>
          <a:ln w="28575">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252985925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457200"/>
            <a:ext cx="7543800" cy="2057400"/>
          </a:xfrm>
        </p:spPr>
        <p:txBody>
          <a:bodyPr>
            <a:normAutofit lnSpcReduction="10000"/>
          </a:bodyPr>
          <a:lstStyle/>
          <a:p>
            <a:r>
              <a:rPr lang="fa-IR" b="1" u="sng" dirty="0"/>
              <a:t>نکته</a:t>
            </a:r>
            <a:r>
              <a:rPr lang="fa-IR" b="1" dirty="0"/>
              <a:t>: </a:t>
            </a:r>
            <a:endParaRPr lang="fa-IR" b="1" dirty="0" smtClean="0"/>
          </a:p>
          <a:p>
            <a:r>
              <a:rPr lang="fa-IR" dirty="0" smtClean="0"/>
              <a:t>یک </a:t>
            </a:r>
            <a:r>
              <a:rPr lang="fa-IR" dirty="0"/>
              <a:t>نمونه رکورد عضو می تواند عضو دو مجموعه متمایز باشد. یعنی دو پدر داشته باشد</a:t>
            </a:r>
            <a:r>
              <a:rPr lang="fa-IR" dirty="0" smtClean="0"/>
              <a:t>.</a:t>
            </a:r>
          </a:p>
          <a:p>
            <a:r>
              <a:rPr lang="fa-IR" dirty="0" smtClean="0"/>
              <a:t>یک عضو خود می تواند مالک در مجموعه ای دیگر باشد. بدین ترتیب امکان نمایش ارتباطات چند سطحی وجود دارد.</a:t>
            </a:r>
            <a:endParaRPr lang="en-US" dirty="0"/>
          </a:p>
        </p:txBody>
      </p:sp>
      <p:sp>
        <p:nvSpPr>
          <p:cNvPr id="5" name="Slide Number Placeholder 3"/>
          <p:cNvSpPr txBox="1">
            <a:spLocks/>
          </p:cNvSpPr>
          <p:nvPr/>
        </p:nvSpPr>
        <p:spPr>
          <a:xfrm>
            <a:off x="8001000" y="6258943"/>
            <a:ext cx="762000" cy="365125"/>
          </a:xfrm>
          <a:prstGeom prst="rect">
            <a:avLst/>
          </a:prstGeom>
        </p:spPr>
        <p:txBody>
          <a:bodyPr vert="horz" lIns="91440" tIns="45720" rIns="91440" bIns="45720" rtlCol="0" anchor="ctr"/>
          <a:lstStyle>
            <a:defPPr>
              <a:defRPr lang="en-US"/>
            </a:defPPr>
            <a:lvl1pPr marL="0" algn="r" defTabSz="914400" rtl="0" eaLnBrk="1" latinLnBrk="0" hangingPunct="1">
              <a:defRPr sz="2400" kern="1200">
                <a:solidFill>
                  <a:schemeClr val="tx1">
                    <a:lumMod val="85000"/>
                    <a:lumOff val="15000"/>
                  </a:schemeClr>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6F15528-21DE-4FAA-801E-634DDDAF4B2B}" type="slidenum">
              <a:rPr lang="en-US" smtClean="0"/>
              <a:pPr/>
              <a:t>31</a:t>
            </a:fld>
            <a:endParaRPr lang="en-US" dirty="0"/>
          </a:p>
        </p:txBody>
      </p:sp>
      <p:sp>
        <p:nvSpPr>
          <p:cNvPr id="6" name="Round Single Corner Rectangle 5"/>
          <p:cNvSpPr/>
          <p:nvPr/>
        </p:nvSpPr>
        <p:spPr>
          <a:xfrm>
            <a:off x="228600" y="3657600"/>
            <a:ext cx="1600200" cy="533400"/>
          </a:xfrm>
          <a:prstGeom prst="round1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dirty="0" smtClean="0">
                <a:solidFill>
                  <a:schemeClr val="tx1"/>
                </a:solidFill>
                <a:cs typeface="B Nazanin" pitchFamily="2" charset="-78"/>
              </a:rPr>
              <a:t>ریاضی</a:t>
            </a:r>
            <a:endParaRPr lang="en-US" sz="3600" dirty="0">
              <a:solidFill>
                <a:schemeClr val="tx1"/>
              </a:solidFill>
              <a:cs typeface="B Nazanin" pitchFamily="2" charset="-78"/>
            </a:endParaRPr>
          </a:p>
        </p:txBody>
      </p:sp>
      <p:sp>
        <p:nvSpPr>
          <p:cNvPr id="7" name="Round Single Corner Rectangle 6"/>
          <p:cNvSpPr/>
          <p:nvPr/>
        </p:nvSpPr>
        <p:spPr>
          <a:xfrm>
            <a:off x="1866900" y="4549775"/>
            <a:ext cx="914400" cy="533400"/>
          </a:xfrm>
          <a:prstGeom prst="round1Rect">
            <a:avLst/>
          </a:prstGeom>
          <a:solidFill>
            <a:schemeClr val="bg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400" b="1" dirty="0" smtClean="0">
                <a:solidFill>
                  <a:schemeClr val="tx1"/>
                </a:solidFill>
                <a:cs typeface="B Nazanin" pitchFamily="2" charset="-78"/>
              </a:rPr>
              <a:t>علی</a:t>
            </a:r>
            <a:endParaRPr lang="en-US" sz="2400" b="1" dirty="0">
              <a:solidFill>
                <a:schemeClr val="tx1"/>
              </a:solidFill>
              <a:cs typeface="B Nazanin" pitchFamily="2" charset="-78"/>
            </a:endParaRPr>
          </a:p>
        </p:txBody>
      </p:sp>
      <p:sp>
        <p:nvSpPr>
          <p:cNvPr id="8" name="Round Single Corner Rectangle 7"/>
          <p:cNvSpPr/>
          <p:nvPr/>
        </p:nvSpPr>
        <p:spPr>
          <a:xfrm>
            <a:off x="2324100" y="5083175"/>
            <a:ext cx="914400" cy="533400"/>
          </a:xfrm>
          <a:prstGeom prst="round1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400" b="1" dirty="0" smtClean="0">
                <a:solidFill>
                  <a:schemeClr val="tx1"/>
                </a:solidFill>
                <a:cs typeface="B Nazanin" pitchFamily="2" charset="-78"/>
              </a:rPr>
              <a:t>حسن</a:t>
            </a:r>
            <a:endParaRPr lang="en-US" sz="2400" b="1" dirty="0">
              <a:solidFill>
                <a:schemeClr val="tx1"/>
              </a:solidFill>
              <a:cs typeface="B Nazanin" pitchFamily="2" charset="-78"/>
            </a:endParaRPr>
          </a:p>
        </p:txBody>
      </p:sp>
      <p:sp>
        <p:nvSpPr>
          <p:cNvPr id="9" name="Round Single Corner Rectangle 8"/>
          <p:cNvSpPr/>
          <p:nvPr/>
        </p:nvSpPr>
        <p:spPr>
          <a:xfrm>
            <a:off x="2895600" y="5616575"/>
            <a:ext cx="914400" cy="533400"/>
          </a:xfrm>
          <a:prstGeom prst="round1Rect">
            <a:avLst/>
          </a:prstGeom>
          <a:solidFill>
            <a:schemeClr val="bg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400" b="1" dirty="0" smtClean="0">
                <a:solidFill>
                  <a:schemeClr val="tx1"/>
                </a:solidFill>
                <a:cs typeface="B Nazanin" pitchFamily="2" charset="-78"/>
              </a:rPr>
              <a:t>جعفر</a:t>
            </a:r>
            <a:endParaRPr lang="en-US" sz="2400" b="1" dirty="0">
              <a:solidFill>
                <a:schemeClr val="tx1"/>
              </a:solidFill>
              <a:cs typeface="B Nazanin" pitchFamily="2" charset="-78"/>
            </a:endParaRPr>
          </a:p>
        </p:txBody>
      </p:sp>
      <p:sp>
        <p:nvSpPr>
          <p:cNvPr id="10" name="Arc 9"/>
          <p:cNvSpPr/>
          <p:nvPr/>
        </p:nvSpPr>
        <p:spPr>
          <a:xfrm>
            <a:off x="876300" y="3902075"/>
            <a:ext cx="1905000" cy="1181100"/>
          </a:xfrm>
          <a:prstGeom prst="arc">
            <a:avLst/>
          </a:prstGeom>
          <a:ln w="28575">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 name="Arc 10"/>
          <p:cNvSpPr/>
          <p:nvPr/>
        </p:nvSpPr>
        <p:spPr>
          <a:xfrm>
            <a:off x="2229604" y="4676775"/>
            <a:ext cx="1123196" cy="781050"/>
          </a:xfrm>
          <a:prstGeom prst="arc">
            <a:avLst>
              <a:gd name="adj1" fmla="val 17248943"/>
              <a:gd name="adj2" fmla="val 1127993"/>
            </a:avLst>
          </a:prstGeom>
          <a:ln w="28575">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 name="Arc 11"/>
          <p:cNvSpPr/>
          <p:nvPr/>
        </p:nvSpPr>
        <p:spPr>
          <a:xfrm>
            <a:off x="2731254" y="5349875"/>
            <a:ext cx="1231146" cy="781050"/>
          </a:xfrm>
          <a:prstGeom prst="arc">
            <a:avLst>
              <a:gd name="adj1" fmla="val 17248943"/>
              <a:gd name="adj2" fmla="val 1127993"/>
            </a:avLst>
          </a:prstGeom>
          <a:ln w="28575">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 name="Arc 12"/>
          <p:cNvSpPr/>
          <p:nvPr/>
        </p:nvSpPr>
        <p:spPr>
          <a:xfrm rot="11219049">
            <a:off x="230185" y="3229332"/>
            <a:ext cx="5664889" cy="2878442"/>
          </a:xfrm>
          <a:prstGeom prst="arc">
            <a:avLst/>
          </a:prstGeom>
          <a:ln w="28575">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 name="Round Single Corner Rectangle 13"/>
          <p:cNvSpPr/>
          <p:nvPr/>
        </p:nvSpPr>
        <p:spPr>
          <a:xfrm>
            <a:off x="4648200" y="3619499"/>
            <a:ext cx="1600200" cy="533400"/>
          </a:xfrm>
          <a:prstGeom prst="round1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dirty="0" smtClean="0">
                <a:solidFill>
                  <a:schemeClr val="tx1"/>
                </a:solidFill>
                <a:cs typeface="B Nazanin" pitchFamily="2" charset="-78"/>
              </a:rPr>
              <a:t>فیزیک</a:t>
            </a:r>
            <a:endParaRPr lang="en-US" sz="3600" dirty="0">
              <a:solidFill>
                <a:schemeClr val="tx1"/>
              </a:solidFill>
              <a:cs typeface="B Nazanin" pitchFamily="2" charset="-78"/>
            </a:endParaRPr>
          </a:p>
        </p:txBody>
      </p:sp>
      <p:sp>
        <p:nvSpPr>
          <p:cNvPr id="15" name="Round Single Corner Rectangle 14"/>
          <p:cNvSpPr/>
          <p:nvPr/>
        </p:nvSpPr>
        <p:spPr>
          <a:xfrm>
            <a:off x="6286500" y="4511674"/>
            <a:ext cx="914400" cy="533400"/>
          </a:xfrm>
          <a:prstGeom prst="round1Rect">
            <a:avLst/>
          </a:prstGeom>
          <a:solidFill>
            <a:schemeClr val="bg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400" b="1" dirty="0" smtClean="0">
                <a:solidFill>
                  <a:schemeClr val="tx1"/>
                </a:solidFill>
                <a:cs typeface="B Nazanin" pitchFamily="2" charset="-78"/>
              </a:rPr>
              <a:t>محمد</a:t>
            </a:r>
            <a:endParaRPr lang="en-US" sz="2400" b="1" dirty="0">
              <a:solidFill>
                <a:schemeClr val="tx1"/>
              </a:solidFill>
              <a:cs typeface="B Nazanin" pitchFamily="2" charset="-78"/>
            </a:endParaRPr>
          </a:p>
        </p:txBody>
      </p:sp>
      <p:sp>
        <p:nvSpPr>
          <p:cNvPr id="16" name="Round Single Corner Rectangle 15"/>
          <p:cNvSpPr/>
          <p:nvPr/>
        </p:nvSpPr>
        <p:spPr>
          <a:xfrm>
            <a:off x="6743700" y="5045074"/>
            <a:ext cx="914400" cy="533400"/>
          </a:xfrm>
          <a:prstGeom prst="round1Rect">
            <a:avLst/>
          </a:prstGeom>
          <a:solidFill>
            <a:schemeClr val="bg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400" b="1" dirty="0" smtClean="0">
                <a:solidFill>
                  <a:schemeClr val="tx1"/>
                </a:solidFill>
                <a:cs typeface="B Nazanin" pitchFamily="2" charset="-78"/>
              </a:rPr>
              <a:t>سهیل</a:t>
            </a:r>
            <a:endParaRPr lang="en-US" sz="2400" b="1" dirty="0">
              <a:solidFill>
                <a:schemeClr val="tx1"/>
              </a:solidFill>
              <a:cs typeface="B Nazanin" pitchFamily="2" charset="-78"/>
            </a:endParaRPr>
          </a:p>
        </p:txBody>
      </p:sp>
      <p:sp>
        <p:nvSpPr>
          <p:cNvPr id="17" name="Round Single Corner Rectangle 16"/>
          <p:cNvSpPr/>
          <p:nvPr/>
        </p:nvSpPr>
        <p:spPr>
          <a:xfrm>
            <a:off x="7315200" y="5578474"/>
            <a:ext cx="914400" cy="533400"/>
          </a:xfrm>
          <a:prstGeom prst="round1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400" b="1" dirty="0" smtClean="0">
                <a:solidFill>
                  <a:schemeClr val="tx1"/>
                </a:solidFill>
                <a:cs typeface="B Nazanin" pitchFamily="2" charset="-78"/>
              </a:rPr>
              <a:t>حسن</a:t>
            </a:r>
            <a:endParaRPr lang="en-US" sz="2400" b="1" dirty="0">
              <a:solidFill>
                <a:schemeClr val="tx1"/>
              </a:solidFill>
              <a:cs typeface="B Nazanin" pitchFamily="2" charset="-78"/>
            </a:endParaRPr>
          </a:p>
        </p:txBody>
      </p:sp>
      <p:sp>
        <p:nvSpPr>
          <p:cNvPr id="18" name="Arc 17"/>
          <p:cNvSpPr/>
          <p:nvPr/>
        </p:nvSpPr>
        <p:spPr>
          <a:xfrm>
            <a:off x="5295900" y="3863974"/>
            <a:ext cx="1905000" cy="1181100"/>
          </a:xfrm>
          <a:prstGeom prst="arc">
            <a:avLst/>
          </a:prstGeom>
          <a:ln w="28575">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 name="Arc 18"/>
          <p:cNvSpPr/>
          <p:nvPr/>
        </p:nvSpPr>
        <p:spPr>
          <a:xfrm>
            <a:off x="6649204" y="4638674"/>
            <a:ext cx="1123196" cy="781050"/>
          </a:xfrm>
          <a:prstGeom prst="arc">
            <a:avLst>
              <a:gd name="adj1" fmla="val 17248943"/>
              <a:gd name="adj2" fmla="val 1127993"/>
            </a:avLst>
          </a:prstGeom>
          <a:ln w="28575">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0" name="Arc 19"/>
          <p:cNvSpPr/>
          <p:nvPr/>
        </p:nvSpPr>
        <p:spPr>
          <a:xfrm>
            <a:off x="7150854" y="5311774"/>
            <a:ext cx="1231146" cy="781050"/>
          </a:xfrm>
          <a:prstGeom prst="arc">
            <a:avLst>
              <a:gd name="adj1" fmla="val 17248943"/>
              <a:gd name="adj2" fmla="val 1127993"/>
            </a:avLst>
          </a:prstGeom>
          <a:ln w="28575">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1" name="Arc 20"/>
          <p:cNvSpPr/>
          <p:nvPr/>
        </p:nvSpPr>
        <p:spPr>
          <a:xfrm rot="11219049">
            <a:off x="4649785" y="3191231"/>
            <a:ext cx="5664889" cy="2878442"/>
          </a:xfrm>
          <a:prstGeom prst="arc">
            <a:avLst/>
          </a:prstGeom>
          <a:ln w="28575">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3255160425"/>
      </p:ext>
    </p:extLst>
  </p:cSld>
  <p:clrMapOvr>
    <a:masterClrMapping/>
  </p:clrMapOvr>
  <p:transition spd="slow">
    <p:push dir="u"/>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282239" y="6096000"/>
            <a:ext cx="8099761" cy="152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3049248" y="457200"/>
            <a:ext cx="5866152" cy="5791200"/>
          </a:xfrm>
        </p:spPr>
        <p:txBody>
          <a:bodyPr>
            <a:normAutofit fontScale="92500"/>
          </a:bodyPr>
          <a:lstStyle/>
          <a:p>
            <a:pPr marL="0" indent="0">
              <a:buNone/>
            </a:pPr>
            <a:r>
              <a:rPr lang="fa-IR" b="1" u="sng" dirty="0" smtClean="0"/>
              <a:t>مثال:</a:t>
            </a:r>
          </a:p>
          <a:p>
            <a:pPr marL="0" indent="0">
              <a:buNone/>
            </a:pPr>
            <a:r>
              <a:rPr lang="fa-IR" dirty="0" smtClean="0"/>
              <a:t> </a:t>
            </a:r>
            <a:r>
              <a:rPr lang="fa-IR" dirty="0"/>
              <a:t>ارتباط دو سويه قطعه و تهيه کننده را </a:t>
            </a:r>
            <a:r>
              <a:rPr lang="fa-IR" dirty="0" smtClean="0"/>
              <a:t>در نظر </a:t>
            </a:r>
            <a:r>
              <a:rPr lang="fa-IR" dirty="0"/>
              <a:t>بگيريد. هر قطعه توسط چند تهيه کننده تهيه می شود و هر تهيه کننده چند قطعه را عرضه می کند. </a:t>
            </a:r>
            <a:endParaRPr lang="fa-IR" dirty="0" smtClean="0"/>
          </a:p>
          <a:p>
            <a:pPr marL="0" indent="0">
              <a:buNone/>
            </a:pPr>
            <a:endParaRPr lang="fa-IR" dirty="0"/>
          </a:p>
          <a:p>
            <a:pPr marL="0" indent="0">
              <a:buNone/>
            </a:pPr>
            <a:endParaRPr lang="fa-IR" dirty="0" smtClean="0"/>
          </a:p>
          <a:p>
            <a:pPr marL="0" indent="0">
              <a:buNone/>
            </a:pPr>
            <a:r>
              <a:rPr lang="fa-IR" dirty="0" smtClean="0"/>
              <a:t>برای طراحی در سطح ادراکی دو مجموعه را بصورت زیر در نظر می گیریم.</a:t>
            </a:r>
          </a:p>
          <a:p>
            <a:pPr marL="320040" lvl="1" indent="0">
              <a:buNone/>
            </a:pPr>
            <a:r>
              <a:rPr lang="fa-IR" b="1" u="sng" dirty="0" smtClean="0"/>
              <a:t>مجموعه </a:t>
            </a:r>
            <a:r>
              <a:rPr lang="en-US" b="1" u="sng" dirty="0" smtClean="0"/>
              <a:t>SQ</a:t>
            </a:r>
            <a:r>
              <a:rPr lang="fa-IR" b="1" u="sng" dirty="0" smtClean="0"/>
              <a:t>: </a:t>
            </a:r>
            <a:r>
              <a:rPr lang="fa-IR" dirty="0" smtClean="0"/>
              <a:t>رکورد نوع </a:t>
            </a:r>
            <a:r>
              <a:rPr lang="en-US" dirty="0" smtClean="0"/>
              <a:t>S</a:t>
            </a:r>
            <a:r>
              <a:rPr lang="fa-IR" dirty="0" smtClean="0"/>
              <a:t> را مالک، و رکورد نوع تعداد </a:t>
            </a:r>
            <a:r>
              <a:rPr lang="en-US" dirty="0" smtClean="0"/>
              <a:t> (</a:t>
            </a:r>
            <a:r>
              <a:rPr lang="en-US" dirty="0" err="1" smtClean="0"/>
              <a:t>Qty</a:t>
            </a:r>
            <a:r>
              <a:rPr lang="en-US" dirty="0" smtClean="0"/>
              <a:t>)</a:t>
            </a:r>
            <a:r>
              <a:rPr lang="fa-IR" dirty="0" smtClean="0"/>
              <a:t>را عضو می گیریم.</a:t>
            </a:r>
          </a:p>
          <a:p>
            <a:pPr marL="320040" lvl="1" indent="0">
              <a:buNone/>
            </a:pPr>
            <a:r>
              <a:rPr lang="fa-IR" b="1" u="sng" dirty="0"/>
              <a:t>مجموعه </a:t>
            </a:r>
            <a:r>
              <a:rPr lang="en-US" b="1" u="sng" dirty="0" smtClean="0"/>
              <a:t>PQ</a:t>
            </a:r>
            <a:r>
              <a:rPr lang="fa-IR" b="1" u="sng" dirty="0"/>
              <a:t>: </a:t>
            </a:r>
            <a:r>
              <a:rPr lang="fa-IR" dirty="0"/>
              <a:t>رکورد نوع </a:t>
            </a:r>
            <a:r>
              <a:rPr lang="en-US" dirty="0" smtClean="0"/>
              <a:t>P</a:t>
            </a:r>
            <a:r>
              <a:rPr lang="fa-IR" dirty="0" smtClean="0"/>
              <a:t> </a:t>
            </a:r>
            <a:r>
              <a:rPr lang="fa-IR" dirty="0"/>
              <a:t>را مالک، و رکورد نوع تعداد </a:t>
            </a:r>
            <a:r>
              <a:rPr lang="en-US" dirty="0"/>
              <a:t> (</a:t>
            </a:r>
            <a:r>
              <a:rPr lang="en-US" dirty="0" err="1"/>
              <a:t>Qty</a:t>
            </a:r>
            <a:r>
              <a:rPr lang="en-US" dirty="0"/>
              <a:t>)</a:t>
            </a:r>
            <a:r>
              <a:rPr lang="fa-IR" dirty="0"/>
              <a:t>را عضو می گیریم.</a:t>
            </a:r>
          </a:p>
          <a:p>
            <a:pPr marL="0" indent="0">
              <a:buNone/>
            </a:pPr>
            <a:r>
              <a:rPr lang="en-US" dirty="0" err="1" smtClean="0"/>
              <a:t>Qty</a:t>
            </a:r>
            <a:r>
              <a:rPr lang="fa-IR" dirty="0" smtClean="0"/>
              <a:t> عضو هر دو مجموعه است و همین عضویت ارتباط دو سویه بین </a:t>
            </a:r>
            <a:r>
              <a:rPr lang="en-US" dirty="0" smtClean="0"/>
              <a:t>S</a:t>
            </a:r>
            <a:r>
              <a:rPr lang="fa-IR" dirty="0" smtClean="0"/>
              <a:t> و </a:t>
            </a:r>
            <a:r>
              <a:rPr lang="en-US" dirty="0" smtClean="0"/>
              <a:t>P</a:t>
            </a:r>
            <a:r>
              <a:rPr lang="fa-IR" dirty="0" smtClean="0"/>
              <a:t> را پیاده سازی می کند.</a:t>
            </a:r>
          </a:p>
          <a:p>
            <a:pPr marL="0" indent="0">
              <a:buNone/>
            </a:pPr>
            <a:r>
              <a:rPr lang="fa-IR" dirty="0" smtClean="0"/>
              <a:t>رکورد </a:t>
            </a:r>
            <a:r>
              <a:rPr lang="en-US" dirty="0" err="1" smtClean="0"/>
              <a:t>Qty</a:t>
            </a:r>
            <a:r>
              <a:rPr lang="fa-IR" dirty="0" smtClean="0"/>
              <a:t> که دارای یک فیلد است </a:t>
            </a:r>
            <a:r>
              <a:rPr lang="fa-IR" b="1" dirty="0" smtClean="0">
                <a:solidFill>
                  <a:schemeClr val="bg2">
                    <a:lumMod val="50000"/>
                  </a:schemeClr>
                </a:solidFill>
              </a:rPr>
              <a:t>رکورد پیونددهنده</a:t>
            </a:r>
            <a:r>
              <a:rPr lang="fa-IR" dirty="0" smtClean="0">
                <a:solidFill>
                  <a:schemeClr val="bg2">
                    <a:lumMod val="50000"/>
                  </a:schemeClr>
                </a:solidFill>
              </a:rPr>
              <a:t> </a:t>
            </a:r>
            <a:r>
              <a:rPr lang="fa-IR" dirty="0" smtClean="0"/>
              <a:t>نام دارد.</a:t>
            </a:r>
            <a:endParaRPr lang="fa-IR" dirty="0"/>
          </a:p>
        </p:txBody>
      </p:sp>
      <p:sp>
        <p:nvSpPr>
          <p:cNvPr id="4" name="Slide Number Placeholder 3"/>
          <p:cNvSpPr>
            <a:spLocks noGrp="1"/>
          </p:cNvSpPr>
          <p:nvPr>
            <p:ph type="sldNum" sz="quarter" idx="12"/>
          </p:nvPr>
        </p:nvSpPr>
        <p:spPr>
          <a:xfrm>
            <a:off x="8001000" y="6248400"/>
            <a:ext cx="762000" cy="365125"/>
          </a:xfrm>
        </p:spPr>
        <p:txBody>
          <a:bodyPr/>
          <a:lstStyle/>
          <a:p>
            <a:fld id="{B6F15528-21DE-4FAA-801E-634DDDAF4B2B}" type="slidenum">
              <a:rPr lang="en-US" smtClean="0"/>
              <a:pPr/>
              <a:t>32</a:t>
            </a:fld>
            <a:endParaRPr lang="en-US"/>
          </a:p>
        </p:txBody>
      </p:sp>
      <p:sp>
        <p:nvSpPr>
          <p:cNvPr id="2" name="Rectangle 1"/>
          <p:cNvSpPr/>
          <p:nvPr/>
        </p:nvSpPr>
        <p:spPr>
          <a:xfrm>
            <a:off x="282239" y="4419600"/>
            <a:ext cx="6858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smtClean="0">
                <a:solidFill>
                  <a:schemeClr val="tx1"/>
                </a:solidFill>
              </a:rPr>
              <a:t>P</a:t>
            </a:r>
            <a:endParaRPr lang="en-US" sz="3600" b="1" dirty="0">
              <a:solidFill>
                <a:schemeClr val="tx1"/>
              </a:solidFill>
            </a:endParaRPr>
          </a:p>
        </p:txBody>
      </p:sp>
      <p:sp>
        <p:nvSpPr>
          <p:cNvPr id="6" name="Rectangle 5"/>
          <p:cNvSpPr/>
          <p:nvPr/>
        </p:nvSpPr>
        <p:spPr>
          <a:xfrm>
            <a:off x="1806239" y="4406900"/>
            <a:ext cx="6858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smtClean="0">
                <a:solidFill>
                  <a:schemeClr val="tx1"/>
                </a:solidFill>
              </a:rPr>
              <a:t>S</a:t>
            </a:r>
            <a:endParaRPr lang="en-US" sz="3600" b="1" dirty="0">
              <a:solidFill>
                <a:schemeClr val="tx1"/>
              </a:solidFill>
            </a:endParaRPr>
          </a:p>
        </p:txBody>
      </p:sp>
      <p:sp>
        <p:nvSpPr>
          <p:cNvPr id="7" name="Rectangle 6"/>
          <p:cNvSpPr/>
          <p:nvPr/>
        </p:nvSpPr>
        <p:spPr>
          <a:xfrm>
            <a:off x="1056939" y="5575300"/>
            <a:ext cx="6858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err="1" smtClean="0">
                <a:solidFill>
                  <a:schemeClr val="tx1"/>
                </a:solidFill>
              </a:rPr>
              <a:t>Qty</a:t>
            </a:r>
            <a:endParaRPr lang="en-US" sz="2400" b="1" dirty="0">
              <a:solidFill>
                <a:schemeClr val="tx1"/>
              </a:solidFill>
            </a:endParaRPr>
          </a:p>
        </p:txBody>
      </p:sp>
      <p:sp>
        <p:nvSpPr>
          <p:cNvPr id="8" name="Oval 7"/>
          <p:cNvSpPr/>
          <p:nvPr/>
        </p:nvSpPr>
        <p:spPr>
          <a:xfrm rot="19723255">
            <a:off x="371139" y="3959950"/>
            <a:ext cx="1371600" cy="298771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rot="1678832">
            <a:off x="1056938" y="3951751"/>
            <a:ext cx="1371600" cy="298771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2655791" y="4222234"/>
            <a:ext cx="479618" cy="369332"/>
          </a:xfrm>
          <a:prstGeom prst="rect">
            <a:avLst/>
          </a:prstGeom>
          <a:noFill/>
        </p:spPr>
        <p:txBody>
          <a:bodyPr wrap="none" rtlCol="0">
            <a:spAutoFit/>
          </a:bodyPr>
          <a:lstStyle/>
          <a:p>
            <a:r>
              <a:rPr lang="en-US" dirty="0" smtClean="0"/>
              <a:t>SQ</a:t>
            </a:r>
            <a:endParaRPr lang="en-US" dirty="0"/>
          </a:p>
        </p:txBody>
      </p:sp>
      <p:sp>
        <p:nvSpPr>
          <p:cNvPr id="12" name="TextBox 11"/>
          <p:cNvSpPr txBox="1"/>
          <p:nvPr/>
        </p:nvSpPr>
        <p:spPr>
          <a:xfrm>
            <a:off x="196419" y="3798780"/>
            <a:ext cx="479618" cy="369332"/>
          </a:xfrm>
          <a:prstGeom prst="rect">
            <a:avLst/>
          </a:prstGeom>
          <a:noFill/>
        </p:spPr>
        <p:txBody>
          <a:bodyPr wrap="none" rtlCol="0">
            <a:spAutoFit/>
          </a:bodyPr>
          <a:lstStyle/>
          <a:p>
            <a:r>
              <a:rPr lang="en-US" dirty="0" smtClean="0"/>
              <a:t>PQ</a:t>
            </a:r>
            <a:endParaRPr lang="en-US" dirty="0"/>
          </a:p>
        </p:txBody>
      </p:sp>
      <p:sp>
        <p:nvSpPr>
          <p:cNvPr id="13" name="Rectangle 7"/>
          <p:cNvSpPr>
            <a:spLocks noChangeArrowheads="1"/>
          </p:cNvSpPr>
          <p:nvPr/>
        </p:nvSpPr>
        <p:spPr bwMode="auto">
          <a:xfrm>
            <a:off x="695960" y="2134208"/>
            <a:ext cx="1938020" cy="660885"/>
          </a:xfrm>
          <a:prstGeom prst="rect">
            <a:avLst/>
          </a:prstGeom>
          <a:noFill/>
          <a:ln w="9525">
            <a:solidFill>
              <a:schemeClr val="tx1"/>
            </a:solidFill>
            <a:miter lim="800000"/>
            <a:headEnd/>
            <a:tailEnd/>
          </a:ln>
          <a:effectLst/>
        </p:spPr>
        <p:txBody>
          <a:bodyPr wrap="none" anchor="ctr"/>
          <a:lstStyle/>
          <a:p>
            <a:pPr algn="ctr" rtl="1"/>
            <a:r>
              <a:rPr lang="fa-IR" sz="2400" b="1" dirty="0" smtClean="0">
                <a:cs typeface="B Nazanin" pitchFamily="2" charset="-78"/>
              </a:rPr>
              <a:t>قطعه </a:t>
            </a:r>
            <a:r>
              <a:rPr lang="en-US" sz="2400" b="1" dirty="0" smtClean="0">
                <a:cs typeface="B Nazanin" pitchFamily="2" charset="-78"/>
              </a:rPr>
              <a:t>(P)</a:t>
            </a:r>
            <a:endParaRPr lang="en-US" sz="2400" b="1" dirty="0">
              <a:cs typeface="B Nazanin" pitchFamily="2" charset="-78"/>
            </a:endParaRPr>
          </a:p>
        </p:txBody>
      </p:sp>
      <p:sp>
        <p:nvSpPr>
          <p:cNvPr id="14" name="Diamond 13"/>
          <p:cNvSpPr/>
          <p:nvPr/>
        </p:nvSpPr>
        <p:spPr>
          <a:xfrm>
            <a:off x="3627667" y="2057400"/>
            <a:ext cx="1517554" cy="806677"/>
          </a:xfrm>
          <a:prstGeom prst="diamond">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rtl="1"/>
            <a:r>
              <a:rPr lang="fa-IR" sz="2000" dirty="0" smtClean="0">
                <a:solidFill>
                  <a:schemeClr val="tx1"/>
                </a:solidFill>
                <a:cs typeface="B Nazanin" pitchFamily="2" charset="-78"/>
              </a:rPr>
              <a:t>تهیه</a:t>
            </a:r>
            <a:endParaRPr lang="en-US" sz="2000" dirty="0">
              <a:solidFill>
                <a:schemeClr val="tx1"/>
              </a:solidFill>
              <a:cs typeface="B Nazanin" pitchFamily="2" charset="-78"/>
            </a:endParaRPr>
          </a:p>
        </p:txBody>
      </p:sp>
      <p:cxnSp>
        <p:nvCxnSpPr>
          <p:cNvPr id="15" name="Straight Connector 14"/>
          <p:cNvCxnSpPr>
            <a:stCxn id="14" idx="1"/>
            <a:endCxn id="13" idx="3"/>
          </p:cNvCxnSpPr>
          <p:nvPr/>
        </p:nvCxnSpPr>
        <p:spPr>
          <a:xfrm flipH="1">
            <a:off x="2633980" y="2460739"/>
            <a:ext cx="993687" cy="391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a:stCxn id="17" idx="1"/>
            <a:endCxn id="14" idx="3"/>
          </p:cNvCxnSpPr>
          <p:nvPr/>
        </p:nvCxnSpPr>
        <p:spPr>
          <a:xfrm flipH="1" flipV="1">
            <a:off x="5145221" y="2460739"/>
            <a:ext cx="917759" cy="1457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Rectangle 7"/>
          <p:cNvSpPr>
            <a:spLocks noChangeArrowheads="1"/>
          </p:cNvSpPr>
          <p:nvPr/>
        </p:nvSpPr>
        <p:spPr bwMode="auto">
          <a:xfrm>
            <a:off x="6062980" y="2144866"/>
            <a:ext cx="1938020" cy="660885"/>
          </a:xfrm>
          <a:prstGeom prst="rect">
            <a:avLst/>
          </a:prstGeom>
          <a:noFill/>
          <a:ln w="9525">
            <a:solidFill>
              <a:schemeClr val="tx1"/>
            </a:solidFill>
            <a:miter lim="800000"/>
            <a:headEnd/>
            <a:tailEnd/>
          </a:ln>
          <a:effectLst/>
        </p:spPr>
        <p:txBody>
          <a:bodyPr wrap="none" anchor="ctr"/>
          <a:lstStyle/>
          <a:p>
            <a:pPr algn="ctr" rtl="1"/>
            <a:r>
              <a:rPr lang="fa-IR" sz="2400" b="1" dirty="0" smtClean="0">
                <a:cs typeface="B Nazanin" pitchFamily="2" charset="-78"/>
              </a:rPr>
              <a:t>تهیه کننده </a:t>
            </a:r>
            <a:r>
              <a:rPr lang="en-US" sz="2400" b="1" dirty="0" smtClean="0">
                <a:cs typeface="B Nazanin" pitchFamily="2" charset="-78"/>
              </a:rPr>
              <a:t>(S)</a:t>
            </a:r>
            <a:endParaRPr lang="en-US" sz="2400" b="1" dirty="0">
              <a:cs typeface="B Nazanin" pitchFamily="2" charset="-78"/>
            </a:endParaRPr>
          </a:p>
        </p:txBody>
      </p:sp>
      <p:sp>
        <p:nvSpPr>
          <p:cNvPr id="18" name="TextBox 17"/>
          <p:cNvSpPr txBox="1"/>
          <p:nvPr/>
        </p:nvSpPr>
        <p:spPr>
          <a:xfrm>
            <a:off x="3045276" y="2097626"/>
            <a:ext cx="356188" cy="461665"/>
          </a:xfrm>
          <a:prstGeom prst="rect">
            <a:avLst/>
          </a:prstGeom>
          <a:noFill/>
        </p:spPr>
        <p:txBody>
          <a:bodyPr wrap="none" rtlCol="0">
            <a:spAutoFit/>
          </a:bodyPr>
          <a:lstStyle/>
          <a:p>
            <a:r>
              <a:rPr lang="en-US" sz="2400" b="1" dirty="0" smtClean="0"/>
              <a:t>n</a:t>
            </a:r>
            <a:endParaRPr lang="en-US" sz="2400" b="1" dirty="0"/>
          </a:p>
        </p:txBody>
      </p:sp>
      <p:sp>
        <p:nvSpPr>
          <p:cNvPr id="19" name="TextBox 18"/>
          <p:cNvSpPr txBox="1"/>
          <p:nvPr/>
        </p:nvSpPr>
        <p:spPr>
          <a:xfrm>
            <a:off x="5493200" y="2079483"/>
            <a:ext cx="441146" cy="461665"/>
          </a:xfrm>
          <a:prstGeom prst="rect">
            <a:avLst/>
          </a:prstGeom>
          <a:noFill/>
        </p:spPr>
        <p:txBody>
          <a:bodyPr wrap="none" rtlCol="0">
            <a:spAutoFit/>
          </a:bodyPr>
          <a:lstStyle/>
          <a:p>
            <a:r>
              <a:rPr lang="en-US" sz="2400" b="1" dirty="0" smtClean="0"/>
              <a:t>m</a:t>
            </a:r>
            <a:endParaRPr lang="en-US" sz="2400" b="1" dirty="0"/>
          </a:p>
        </p:txBody>
      </p:sp>
    </p:spTree>
    <p:extLst>
      <p:ext uri="{BB962C8B-B14F-4D97-AF65-F5344CB8AC3E}">
        <p14:creationId xmlns:p14="http://schemas.microsoft.com/office/powerpoint/2010/main" val="346964968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down)">
                                      <p:cBhvr>
                                        <p:cTn id="10" dur="500"/>
                                        <p:tgtEl>
                                          <p:spTgt spid="17"/>
                                        </p:tgtEl>
                                      </p:cBhvr>
                                    </p:animEffect>
                                  </p:childTnLst>
                                </p:cTn>
                              </p:par>
                              <p:par>
                                <p:cTn id="11" presetID="6" presetClass="entr" presetSubtype="16"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circle(in)">
                                      <p:cBhvr>
                                        <p:cTn id="13" dur="2000"/>
                                        <p:tgtEl>
                                          <p:spTgt spid="15"/>
                                        </p:tgtEl>
                                      </p:cBhvr>
                                    </p:animEffect>
                                  </p:childTnLst>
                                </p:cTn>
                              </p:par>
                              <p:par>
                                <p:cTn id="14" presetID="6" presetClass="entr" presetSubtype="16" fill="hold" grpId="0"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circle(in)">
                                      <p:cBhvr>
                                        <p:cTn id="16" dur="2000"/>
                                        <p:tgtEl>
                                          <p:spTgt spid="18"/>
                                        </p:tgtEl>
                                      </p:cBhvr>
                                    </p:animEffect>
                                  </p:childTnLst>
                                </p:cTn>
                              </p:par>
                              <p:par>
                                <p:cTn id="17" presetID="6" presetClass="entr" presetSubtype="16"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circle(in)">
                                      <p:cBhvr>
                                        <p:cTn id="19" dur="2000"/>
                                        <p:tgtEl>
                                          <p:spTgt spid="14"/>
                                        </p:tgtEl>
                                      </p:cBhvr>
                                    </p:animEffect>
                                  </p:childTnLst>
                                </p:cTn>
                              </p:par>
                              <p:par>
                                <p:cTn id="20" presetID="6" presetClass="entr" presetSubtype="16"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circle(in)">
                                      <p:cBhvr>
                                        <p:cTn id="22" dur="2000"/>
                                        <p:tgtEl>
                                          <p:spTgt spid="16"/>
                                        </p:tgtEl>
                                      </p:cBhvr>
                                    </p:animEffect>
                                  </p:childTnLst>
                                </p:cTn>
                              </p:par>
                              <p:par>
                                <p:cTn id="23" presetID="6" presetClass="entr" presetSubtype="16"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circle(in)">
                                      <p:cBhvr>
                                        <p:cTn id="25"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7" grpId="0" animBg="1"/>
      <p:bldP spid="18" grpId="0"/>
      <p:bldP spid="1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667000" y="457200"/>
            <a:ext cx="6324600" cy="1319212"/>
          </a:xfrm>
        </p:spPr>
        <p:txBody>
          <a:bodyPr>
            <a:normAutofit/>
          </a:bodyPr>
          <a:lstStyle/>
          <a:p>
            <a:pPr marL="0" indent="0">
              <a:buNone/>
            </a:pPr>
            <a:r>
              <a:rPr lang="fa-IR" sz="2000" b="1" u="sng" dirty="0"/>
              <a:t>مثال</a:t>
            </a:r>
            <a:r>
              <a:rPr lang="fa-IR" sz="2000" b="1" u="sng" dirty="0" smtClean="0"/>
              <a:t>: (ادامه)</a:t>
            </a:r>
            <a:endParaRPr lang="fa-IR" sz="2000" b="1" u="sng" dirty="0"/>
          </a:p>
          <a:p>
            <a:pPr marL="0" indent="0">
              <a:buNone/>
            </a:pPr>
            <a:r>
              <a:rPr lang="fa-IR" sz="2000" dirty="0" smtClean="0"/>
              <a:t>نمونه ای از این دو مجموعه و شکل ارتباطی آن ها به صورت زیر است.</a:t>
            </a:r>
          </a:p>
          <a:p>
            <a:pPr marL="0" indent="0">
              <a:buNone/>
            </a:pPr>
            <a:r>
              <a:rPr lang="fa-IR" sz="2000" dirty="0" smtClean="0"/>
              <a:t>برای سادگی فقط </a:t>
            </a:r>
            <a:r>
              <a:rPr lang="en-US" sz="2000" dirty="0" smtClean="0"/>
              <a:t>S1</a:t>
            </a:r>
            <a:r>
              <a:rPr lang="fa-IR" sz="2000" dirty="0" smtClean="0"/>
              <a:t> و </a:t>
            </a:r>
            <a:r>
              <a:rPr lang="en-US" sz="2000" dirty="0" smtClean="0"/>
              <a:t>S2</a:t>
            </a:r>
            <a:r>
              <a:rPr lang="fa-IR" sz="2000" dirty="0" smtClean="0"/>
              <a:t>  و نیز </a:t>
            </a:r>
            <a:r>
              <a:rPr lang="en-US" sz="2000" dirty="0" smtClean="0"/>
              <a:t>P1</a:t>
            </a:r>
            <a:r>
              <a:rPr lang="fa-IR" sz="2000" dirty="0" smtClean="0"/>
              <a:t> و </a:t>
            </a:r>
            <a:r>
              <a:rPr lang="en-US" sz="2000" dirty="0" smtClean="0"/>
              <a:t>P2 </a:t>
            </a:r>
            <a:r>
              <a:rPr lang="fa-IR" sz="2000" dirty="0" smtClean="0"/>
              <a:t> را در نظر گرفته ایم.</a:t>
            </a:r>
            <a:endParaRPr lang="en-US" sz="20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33</a:t>
            </a:fld>
            <a:endParaRPr lang="en-US"/>
          </a:p>
        </p:txBody>
      </p:sp>
      <p:graphicFrame>
        <p:nvGraphicFramePr>
          <p:cNvPr id="12" name="Table 11"/>
          <p:cNvGraphicFramePr>
            <a:graphicFrameLocks noGrp="1"/>
          </p:cNvGraphicFramePr>
          <p:nvPr>
            <p:extLst>
              <p:ext uri="{D42A27DB-BD31-4B8C-83A1-F6EECF244321}">
                <p14:modId xmlns:p14="http://schemas.microsoft.com/office/powerpoint/2010/main" val="861597367"/>
              </p:ext>
            </p:extLst>
          </p:nvPr>
        </p:nvGraphicFramePr>
        <p:xfrm>
          <a:off x="1166499" y="3427520"/>
          <a:ext cx="2826183" cy="370840"/>
        </p:xfrm>
        <a:graphic>
          <a:graphicData uri="http://schemas.openxmlformats.org/drawingml/2006/table">
            <a:tbl>
              <a:tblPr firstRow="1" bandRow="1">
                <a:tableStyleId>{5C22544A-7EE6-4342-B048-85BDC9FD1C3A}</a:tableStyleId>
              </a:tblPr>
              <a:tblGrid>
                <a:gridCol w="942061"/>
                <a:gridCol w="942061"/>
                <a:gridCol w="942061"/>
              </a:tblGrid>
              <a:tr h="370840">
                <a:tc>
                  <a:txBody>
                    <a:bodyPr/>
                    <a:lstStyle/>
                    <a:p>
                      <a:pPr algn="ctr"/>
                      <a:r>
                        <a:rPr lang="en-US" dirty="0" smtClean="0">
                          <a:solidFill>
                            <a:schemeClr val="tx1"/>
                          </a:solidFill>
                          <a:cs typeface="B Nazanin" pitchFamily="2" charset="-78"/>
                        </a:rPr>
                        <a:t>S1</a:t>
                      </a:r>
                      <a:endParaRPr lang="en-US"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fa-IR" dirty="0" smtClean="0">
                          <a:solidFill>
                            <a:schemeClr val="tx1"/>
                          </a:solidFill>
                          <a:cs typeface="B Nazanin" pitchFamily="2" charset="-78"/>
                        </a:rPr>
                        <a:t>فن</a:t>
                      </a:r>
                      <a:r>
                        <a:rPr lang="fa-IR" baseline="0" dirty="0" smtClean="0">
                          <a:solidFill>
                            <a:schemeClr val="tx1"/>
                          </a:solidFill>
                          <a:cs typeface="B Nazanin" pitchFamily="2" charset="-78"/>
                        </a:rPr>
                        <a:t> آوران</a:t>
                      </a:r>
                      <a:endParaRPr lang="en-US"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fa-IR" dirty="0" smtClean="0">
                          <a:solidFill>
                            <a:schemeClr val="tx1"/>
                          </a:solidFill>
                          <a:cs typeface="B Nazanin" pitchFamily="2" charset="-78"/>
                        </a:rPr>
                        <a:t>تهران</a:t>
                      </a:r>
                      <a:endParaRPr lang="en-US"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graphicFrame>
        <p:nvGraphicFramePr>
          <p:cNvPr id="13" name="Table 12"/>
          <p:cNvGraphicFramePr>
            <a:graphicFrameLocks noGrp="1"/>
          </p:cNvGraphicFramePr>
          <p:nvPr>
            <p:extLst>
              <p:ext uri="{D42A27DB-BD31-4B8C-83A1-F6EECF244321}">
                <p14:modId xmlns:p14="http://schemas.microsoft.com/office/powerpoint/2010/main" val="61753138"/>
              </p:ext>
            </p:extLst>
          </p:nvPr>
        </p:nvGraphicFramePr>
        <p:xfrm>
          <a:off x="5486400" y="3503720"/>
          <a:ext cx="3048000" cy="370840"/>
        </p:xfrm>
        <a:graphic>
          <a:graphicData uri="http://schemas.openxmlformats.org/drawingml/2006/table">
            <a:tbl>
              <a:tblPr firstRow="1" bandRow="1">
                <a:tableStyleId>{5C22544A-7EE6-4342-B048-85BDC9FD1C3A}</a:tableStyleId>
              </a:tblPr>
              <a:tblGrid>
                <a:gridCol w="1016000"/>
                <a:gridCol w="1016000"/>
                <a:gridCol w="1016000"/>
              </a:tblGrid>
              <a:tr h="370840">
                <a:tc>
                  <a:txBody>
                    <a:bodyPr/>
                    <a:lstStyle/>
                    <a:p>
                      <a:pPr algn="ctr"/>
                      <a:r>
                        <a:rPr lang="en-US" dirty="0" smtClean="0">
                          <a:solidFill>
                            <a:schemeClr val="tx1"/>
                          </a:solidFill>
                          <a:cs typeface="B Nazanin" pitchFamily="2" charset="-78"/>
                        </a:rPr>
                        <a:t>S2</a:t>
                      </a:r>
                      <a:endParaRPr lang="en-US"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fa-IR" dirty="0" smtClean="0">
                          <a:solidFill>
                            <a:schemeClr val="tx1"/>
                          </a:solidFill>
                          <a:cs typeface="B Nazanin" pitchFamily="2" charset="-78"/>
                        </a:rPr>
                        <a:t>ایران</a:t>
                      </a:r>
                      <a:r>
                        <a:rPr lang="fa-IR" baseline="0" dirty="0" smtClean="0">
                          <a:solidFill>
                            <a:schemeClr val="tx1"/>
                          </a:solidFill>
                          <a:cs typeface="B Nazanin" pitchFamily="2" charset="-78"/>
                        </a:rPr>
                        <a:t> قطعه</a:t>
                      </a:r>
                      <a:endParaRPr lang="en-US"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fa-IR" dirty="0" smtClean="0">
                          <a:solidFill>
                            <a:schemeClr val="tx1"/>
                          </a:solidFill>
                          <a:cs typeface="B Nazanin" pitchFamily="2" charset="-78"/>
                        </a:rPr>
                        <a:t>تبریز</a:t>
                      </a:r>
                      <a:endParaRPr lang="en-US"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graphicFrame>
        <p:nvGraphicFramePr>
          <p:cNvPr id="14" name="Table 13"/>
          <p:cNvGraphicFramePr>
            <a:graphicFrameLocks noGrp="1"/>
          </p:cNvGraphicFramePr>
          <p:nvPr>
            <p:extLst>
              <p:ext uri="{D42A27DB-BD31-4B8C-83A1-F6EECF244321}">
                <p14:modId xmlns:p14="http://schemas.microsoft.com/office/powerpoint/2010/main" val="3664995236"/>
              </p:ext>
            </p:extLst>
          </p:nvPr>
        </p:nvGraphicFramePr>
        <p:xfrm>
          <a:off x="5626100" y="5580380"/>
          <a:ext cx="3037740" cy="370840"/>
        </p:xfrm>
        <a:graphic>
          <a:graphicData uri="http://schemas.openxmlformats.org/drawingml/2006/table">
            <a:tbl>
              <a:tblPr firstRow="1" bandRow="1">
                <a:tableStyleId>{5C22544A-7EE6-4342-B048-85BDC9FD1C3A}</a:tableStyleId>
              </a:tblPr>
              <a:tblGrid>
                <a:gridCol w="759435"/>
                <a:gridCol w="759435"/>
                <a:gridCol w="759435"/>
                <a:gridCol w="759435"/>
              </a:tblGrid>
              <a:tr h="370840">
                <a:tc>
                  <a:txBody>
                    <a:bodyPr/>
                    <a:lstStyle/>
                    <a:p>
                      <a:pPr algn="ctr"/>
                      <a:r>
                        <a:rPr lang="en-US" dirty="0" smtClean="0">
                          <a:solidFill>
                            <a:schemeClr val="tx1"/>
                          </a:solidFill>
                          <a:cs typeface="B Nazanin" pitchFamily="2" charset="-78"/>
                        </a:rPr>
                        <a:t>P2</a:t>
                      </a:r>
                      <a:endParaRPr lang="en-US"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fa-IR" dirty="0" smtClean="0">
                          <a:solidFill>
                            <a:schemeClr val="tx1"/>
                          </a:solidFill>
                          <a:cs typeface="B Nazanin" pitchFamily="2" charset="-78"/>
                        </a:rPr>
                        <a:t>سبز</a:t>
                      </a:r>
                      <a:endParaRPr lang="en-US"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fa-IR" dirty="0" smtClean="0">
                          <a:solidFill>
                            <a:schemeClr val="tx1"/>
                          </a:solidFill>
                          <a:cs typeface="B Nazanin" pitchFamily="2" charset="-78"/>
                        </a:rPr>
                        <a:t>مس</a:t>
                      </a:r>
                      <a:endParaRPr lang="en-US"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fa-IR" dirty="0" smtClean="0">
                          <a:solidFill>
                            <a:schemeClr val="tx1"/>
                          </a:solidFill>
                          <a:cs typeface="B Nazanin" pitchFamily="2" charset="-78"/>
                        </a:rPr>
                        <a:t>تبریز</a:t>
                      </a:r>
                      <a:endParaRPr lang="en-US"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graphicFrame>
        <p:nvGraphicFramePr>
          <p:cNvPr id="15" name="Table 14"/>
          <p:cNvGraphicFramePr>
            <a:graphicFrameLocks noGrp="1"/>
          </p:cNvGraphicFramePr>
          <p:nvPr>
            <p:extLst>
              <p:ext uri="{D42A27DB-BD31-4B8C-83A1-F6EECF244321}">
                <p14:modId xmlns:p14="http://schemas.microsoft.com/office/powerpoint/2010/main" val="3940698404"/>
              </p:ext>
            </p:extLst>
          </p:nvPr>
        </p:nvGraphicFramePr>
        <p:xfrm>
          <a:off x="1018839" y="5562600"/>
          <a:ext cx="3200400" cy="370840"/>
        </p:xfrm>
        <a:graphic>
          <a:graphicData uri="http://schemas.openxmlformats.org/drawingml/2006/table">
            <a:tbl>
              <a:tblPr firstRow="1" bandRow="1">
                <a:tableStyleId>{5C22544A-7EE6-4342-B048-85BDC9FD1C3A}</a:tableStyleId>
              </a:tblPr>
              <a:tblGrid>
                <a:gridCol w="800100"/>
                <a:gridCol w="800100"/>
                <a:gridCol w="800100"/>
                <a:gridCol w="800100"/>
              </a:tblGrid>
              <a:tr h="370840">
                <a:tc>
                  <a:txBody>
                    <a:bodyPr/>
                    <a:lstStyle/>
                    <a:p>
                      <a:pPr algn="ctr"/>
                      <a:r>
                        <a:rPr lang="en-US" dirty="0" smtClean="0">
                          <a:solidFill>
                            <a:schemeClr val="tx1"/>
                          </a:solidFill>
                          <a:cs typeface="B Nazanin" pitchFamily="2" charset="-78"/>
                        </a:rPr>
                        <a:t>P1</a:t>
                      </a:r>
                      <a:endParaRPr lang="en-US"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fa-IR" dirty="0" smtClean="0">
                          <a:solidFill>
                            <a:schemeClr val="tx1"/>
                          </a:solidFill>
                          <a:cs typeface="B Nazanin" pitchFamily="2" charset="-78"/>
                        </a:rPr>
                        <a:t>قرمز</a:t>
                      </a:r>
                      <a:endParaRPr lang="en-US"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fa-IR" dirty="0" smtClean="0">
                          <a:solidFill>
                            <a:schemeClr val="tx1"/>
                          </a:solidFill>
                          <a:cs typeface="B Nazanin" pitchFamily="2" charset="-78"/>
                        </a:rPr>
                        <a:t>اهن</a:t>
                      </a:r>
                      <a:endParaRPr lang="en-US"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fa-IR" dirty="0" smtClean="0">
                          <a:solidFill>
                            <a:schemeClr val="tx1"/>
                          </a:solidFill>
                          <a:cs typeface="B Nazanin" pitchFamily="2" charset="-78"/>
                        </a:rPr>
                        <a:t>تهران</a:t>
                      </a:r>
                      <a:endParaRPr lang="en-US"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16" name="Rectangle 15"/>
          <p:cNvSpPr/>
          <p:nvPr/>
        </p:nvSpPr>
        <p:spPr>
          <a:xfrm>
            <a:off x="1524000" y="4038600"/>
            <a:ext cx="818478" cy="4572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400" b="1" dirty="0" smtClean="0">
                <a:solidFill>
                  <a:schemeClr val="tx1"/>
                </a:solidFill>
              </a:rPr>
              <a:t>300</a:t>
            </a:r>
            <a:endParaRPr lang="en-US" sz="2400" b="1" dirty="0">
              <a:solidFill>
                <a:schemeClr val="tx1"/>
              </a:solidFill>
            </a:endParaRPr>
          </a:p>
        </p:txBody>
      </p:sp>
      <p:sp>
        <p:nvSpPr>
          <p:cNvPr id="17" name="Rectangle 16"/>
          <p:cNvSpPr/>
          <p:nvPr/>
        </p:nvSpPr>
        <p:spPr>
          <a:xfrm>
            <a:off x="2819400" y="4038600"/>
            <a:ext cx="818478" cy="4572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400" b="1" dirty="0" smtClean="0">
                <a:solidFill>
                  <a:schemeClr val="tx1"/>
                </a:solidFill>
              </a:rPr>
              <a:t>200</a:t>
            </a:r>
            <a:endParaRPr lang="en-US" sz="2400" b="1" dirty="0">
              <a:solidFill>
                <a:schemeClr val="tx1"/>
              </a:solidFill>
            </a:endParaRPr>
          </a:p>
        </p:txBody>
      </p:sp>
      <p:sp>
        <p:nvSpPr>
          <p:cNvPr id="18" name="Rectangle 17"/>
          <p:cNvSpPr/>
          <p:nvPr/>
        </p:nvSpPr>
        <p:spPr>
          <a:xfrm>
            <a:off x="5791200" y="4038600"/>
            <a:ext cx="818478" cy="4572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400" b="1" dirty="0" smtClean="0">
                <a:solidFill>
                  <a:schemeClr val="tx1"/>
                </a:solidFill>
              </a:rPr>
              <a:t>300</a:t>
            </a:r>
            <a:endParaRPr lang="en-US" sz="2400" b="1" dirty="0">
              <a:solidFill>
                <a:schemeClr val="tx1"/>
              </a:solidFill>
            </a:endParaRPr>
          </a:p>
        </p:txBody>
      </p:sp>
      <p:sp>
        <p:nvSpPr>
          <p:cNvPr id="19" name="Rectangle 18"/>
          <p:cNvSpPr/>
          <p:nvPr/>
        </p:nvSpPr>
        <p:spPr>
          <a:xfrm>
            <a:off x="7086600" y="4038600"/>
            <a:ext cx="818478" cy="4572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400" b="1" dirty="0" smtClean="0">
                <a:solidFill>
                  <a:schemeClr val="tx1"/>
                </a:solidFill>
              </a:rPr>
              <a:t>400</a:t>
            </a:r>
            <a:endParaRPr lang="en-US" sz="2400" b="1" dirty="0">
              <a:solidFill>
                <a:schemeClr val="tx1"/>
              </a:solidFill>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457200"/>
            <a:ext cx="2362200" cy="26384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7" name="Straight Connector 26"/>
          <p:cNvCxnSpPr/>
          <p:nvPr/>
        </p:nvCxnSpPr>
        <p:spPr>
          <a:xfrm flipH="1">
            <a:off x="685800" y="3581400"/>
            <a:ext cx="457200" cy="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31" name="Straight Connector 30"/>
          <p:cNvCxnSpPr/>
          <p:nvPr/>
        </p:nvCxnSpPr>
        <p:spPr>
          <a:xfrm>
            <a:off x="685800" y="4114800"/>
            <a:ext cx="838200" cy="0"/>
          </a:xfrm>
          <a:prstGeom prst="line">
            <a:avLst/>
          </a:prstGeom>
          <a:ln w="38100">
            <a:solidFill>
              <a:schemeClr val="tx1"/>
            </a:solidFill>
            <a:tailEnd type="arrow"/>
          </a:ln>
        </p:spPr>
        <p:style>
          <a:lnRef idx="1">
            <a:schemeClr val="dk1"/>
          </a:lnRef>
          <a:fillRef idx="0">
            <a:schemeClr val="dk1"/>
          </a:fillRef>
          <a:effectRef idx="0">
            <a:schemeClr val="dk1"/>
          </a:effectRef>
          <a:fontRef idx="minor">
            <a:schemeClr val="tx1"/>
          </a:fontRef>
        </p:style>
      </p:cxnSp>
      <p:cxnSp>
        <p:nvCxnSpPr>
          <p:cNvPr id="33" name="Straight Connector 32"/>
          <p:cNvCxnSpPr/>
          <p:nvPr/>
        </p:nvCxnSpPr>
        <p:spPr>
          <a:xfrm>
            <a:off x="685800" y="3581400"/>
            <a:ext cx="0" cy="53340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39" name="Straight Connector 38"/>
          <p:cNvCxnSpPr/>
          <p:nvPr/>
        </p:nvCxnSpPr>
        <p:spPr>
          <a:xfrm>
            <a:off x="2342478" y="4114800"/>
            <a:ext cx="476922" cy="0"/>
          </a:xfrm>
          <a:prstGeom prst="line">
            <a:avLst/>
          </a:prstGeom>
          <a:ln w="38100">
            <a:solidFill>
              <a:schemeClr val="tx1"/>
            </a:solidFill>
            <a:tailEnd type="arrow"/>
          </a:ln>
        </p:spPr>
        <p:style>
          <a:lnRef idx="1">
            <a:schemeClr val="dk1"/>
          </a:lnRef>
          <a:fillRef idx="0">
            <a:schemeClr val="dk1"/>
          </a:fillRef>
          <a:effectRef idx="0">
            <a:schemeClr val="dk1"/>
          </a:effectRef>
          <a:fontRef idx="minor">
            <a:schemeClr val="tx1"/>
          </a:fontRef>
        </p:style>
      </p:cxnSp>
      <p:cxnSp>
        <p:nvCxnSpPr>
          <p:cNvPr id="41" name="Straight Connector 40"/>
          <p:cNvCxnSpPr/>
          <p:nvPr/>
        </p:nvCxnSpPr>
        <p:spPr>
          <a:xfrm flipH="1">
            <a:off x="3637878" y="4127500"/>
            <a:ext cx="705522" cy="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42" name="Straight Connector 41"/>
          <p:cNvCxnSpPr/>
          <p:nvPr/>
        </p:nvCxnSpPr>
        <p:spPr>
          <a:xfrm>
            <a:off x="4343400" y="3625640"/>
            <a:ext cx="0" cy="50186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44" name="Straight Connector 43"/>
          <p:cNvCxnSpPr>
            <a:endCxn id="12" idx="3"/>
          </p:cNvCxnSpPr>
          <p:nvPr/>
        </p:nvCxnSpPr>
        <p:spPr>
          <a:xfrm flipH="1">
            <a:off x="3992682" y="3612940"/>
            <a:ext cx="350718" cy="0"/>
          </a:xfrm>
          <a:prstGeom prst="line">
            <a:avLst/>
          </a:prstGeom>
          <a:ln w="38100">
            <a:solidFill>
              <a:schemeClr val="tx1"/>
            </a:solidFill>
            <a:tailEnd type="arrow"/>
          </a:ln>
        </p:spPr>
        <p:style>
          <a:lnRef idx="1">
            <a:schemeClr val="dk1"/>
          </a:lnRef>
          <a:fillRef idx="0">
            <a:schemeClr val="dk1"/>
          </a:fillRef>
          <a:effectRef idx="0">
            <a:schemeClr val="dk1"/>
          </a:effectRef>
          <a:fontRef idx="minor">
            <a:schemeClr val="tx1"/>
          </a:fontRef>
        </p:style>
      </p:cxnSp>
      <p:cxnSp>
        <p:nvCxnSpPr>
          <p:cNvPr id="48" name="Straight Connector 47"/>
          <p:cNvCxnSpPr>
            <a:stCxn id="13" idx="1"/>
          </p:cNvCxnSpPr>
          <p:nvPr/>
        </p:nvCxnSpPr>
        <p:spPr>
          <a:xfrm flipH="1">
            <a:off x="5048922" y="3689140"/>
            <a:ext cx="437478" cy="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49" name="Straight Connector 48"/>
          <p:cNvCxnSpPr/>
          <p:nvPr/>
        </p:nvCxnSpPr>
        <p:spPr>
          <a:xfrm>
            <a:off x="5048922" y="4127500"/>
            <a:ext cx="742278" cy="0"/>
          </a:xfrm>
          <a:prstGeom prst="line">
            <a:avLst/>
          </a:prstGeom>
          <a:ln w="38100">
            <a:solidFill>
              <a:schemeClr val="tx1"/>
            </a:solidFill>
            <a:tailEnd type="arrow"/>
          </a:ln>
        </p:spPr>
        <p:style>
          <a:lnRef idx="1">
            <a:schemeClr val="dk1"/>
          </a:lnRef>
          <a:fillRef idx="0">
            <a:schemeClr val="dk1"/>
          </a:fillRef>
          <a:effectRef idx="0">
            <a:schemeClr val="dk1"/>
          </a:effectRef>
          <a:fontRef idx="minor">
            <a:schemeClr val="tx1"/>
          </a:fontRef>
        </p:style>
      </p:cxnSp>
      <p:cxnSp>
        <p:nvCxnSpPr>
          <p:cNvPr id="50" name="Straight Connector 49"/>
          <p:cNvCxnSpPr/>
          <p:nvPr/>
        </p:nvCxnSpPr>
        <p:spPr>
          <a:xfrm>
            <a:off x="5048922" y="3689140"/>
            <a:ext cx="0" cy="43836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51" name="Straight Connector 50"/>
          <p:cNvCxnSpPr/>
          <p:nvPr/>
        </p:nvCxnSpPr>
        <p:spPr>
          <a:xfrm>
            <a:off x="6609678" y="4127500"/>
            <a:ext cx="476922" cy="0"/>
          </a:xfrm>
          <a:prstGeom prst="line">
            <a:avLst/>
          </a:prstGeom>
          <a:ln w="38100">
            <a:solidFill>
              <a:schemeClr val="tx1"/>
            </a:solidFill>
            <a:tailEnd type="arrow"/>
          </a:ln>
        </p:spPr>
        <p:style>
          <a:lnRef idx="1">
            <a:schemeClr val="dk1"/>
          </a:lnRef>
          <a:fillRef idx="0">
            <a:schemeClr val="dk1"/>
          </a:fillRef>
          <a:effectRef idx="0">
            <a:schemeClr val="dk1"/>
          </a:effectRef>
          <a:fontRef idx="minor">
            <a:schemeClr val="tx1"/>
          </a:fontRef>
        </p:style>
      </p:cxnSp>
      <p:cxnSp>
        <p:nvCxnSpPr>
          <p:cNvPr id="52" name="Straight Connector 51"/>
          <p:cNvCxnSpPr/>
          <p:nvPr/>
        </p:nvCxnSpPr>
        <p:spPr>
          <a:xfrm flipH="1">
            <a:off x="7905078" y="4127500"/>
            <a:ext cx="901700" cy="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53" name="Straight Connector 52"/>
          <p:cNvCxnSpPr/>
          <p:nvPr/>
        </p:nvCxnSpPr>
        <p:spPr>
          <a:xfrm>
            <a:off x="8806778" y="3689140"/>
            <a:ext cx="0" cy="43836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54" name="Straight Connector 53"/>
          <p:cNvCxnSpPr/>
          <p:nvPr/>
        </p:nvCxnSpPr>
        <p:spPr>
          <a:xfrm flipH="1">
            <a:off x="8488482" y="3689140"/>
            <a:ext cx="318296" cy="0"/>
          </a:xfrm>
          <a:prstGeom prst="line">
            <a:avLst/>
          </a:prstGeom>
          <a:ln w="38100">
            <a:solidFill>
              <a:schemeClr val="tx1"/>
            </a:solidFill>
            <a:tailEnd type="arrow"/>
          </a:ln>
        </p:spPr>
        <p:style>
          <a:lnRef idx="1">
            <a:schemeClr val="dk1"/>
          </a:lnRef>
          <a:fillRef idx="0">
            <a:schemeClr val="dk1"/>
          </a:fillRef>
          <a:effectRef idx="0">
            <a:schemeClr val="dk1"/>
          </a:effectRef>
          <a:fontRef idx="minor">
            <a:schemeClr val="tx1"/>
          </a:fontRef>
        </p:style>
      </p:cxnSp>
      <p:cxnSp>
        <p:nvCxnSpPr>
          <p:cNvPr id="62" name="Straight Connector 61"/>
          <p:cNvCxnSpPr/>
          <p:nvPr/>
        </p:nvCxnSpPr>
        <p:spPr>
          <a:xfrm flipH="1">
            <a:off x="533400" y="5791200"/>
            <a:ext cx="457200" cy="0"/>
          </a:xfrm>
          <a:prstGeom prst="line">
            <a:avLst/>
          </a:prstGeom>
          <a:ln w="38100">
            <a:solidFill>
              <a:schemeClr val="accent3">
                <a:lumMod val="75000"/>
              </a:schemeClr>
            </a:solidFill>
          </a:ln>
        </p:spPr>
        <p:style>
          <a:lnRef idx="1">
            <a:schemeClr val="dk1"/>
          </a:lnRef>
          <a:fillRef idx="0">
            <a:schemeClr val="dk1"/>
          </a:fillRef>
          <a:effectRef idx="0">
            <a:schemeClr val="dk1"/>
          </a:effectRef>
          <a:fontRef idx="minor">
            <a:schemeClr val="tx1"/>
          </a:fontRef>
        </p:style>
      </p:cxnSp>
      <p:cxnSp>
        <p:nvCxnSpPr>
          <p:cNvPr id="63" name="Straight Connector 62"/>
          <p:cNvCxnSpPr/>
          <p:nvPr/>
        </p:nvCxnSpPr>
        <p:spPr>
          <a:xfrm>
            <a:off x="533400" y="5084975"/>
            <a:ext cx="0" cy="680825"/>
          </a:xfrm>
          <a:prstGeom prst="line">
            <a:avLst/>
          </a:prstGeom>
          <a:ln w="38100">
            <a:solidFill>
              <a:schemeClr val="accent3">
                <a:lumMod val="75000"/>
              </a:schemeClr>
            </a:solidFill>
          </a:ln>
        </p:spPr>
        <p:style>
          <a:lnRef idx="1">
            <a:schemeClr val="dk1"/>
          </a:lnRef>
          <a:fillRef idx="0">
            <a:schemeClr val="dk1"/>
          </a:fillRef>
          <a:effectRef idx="0">
            <a:schemeClr val="dk1"/>
          </a:effectRef>
          <a:fontRef idx="minor">
            <a:schemeClr val="tx1"/>
          </a:fontRef>
        </p:style>
      </p:cxnSp>
      <p:cxnSp>
        <p:nvCxnSpPr>
          <p:cNvPr id="65" name="Straight Connector 64"/>
          <p:cNvCxnSpPr/>
          <p:nvPr/>
        </p:nvCxnSpPr>
        <p:spPr>
          <a:xfrm flipV="1">
            <a:off x="1676400" y="4495800"/>
            <a:ext cx="0" cy="589175"/>
          </a:xfrm>
          <a:prstGeom prst="line">
            <a:avLst/>
          </a:prstGeom>
          <a:ln w="38100">
            <a:solidFill>
              <a:schemeClr val="accent3">
                <a:lumMod val="75000"/>
              </a:schemeClr>
            </a:solidFill>
            <a:tailEnd type="arrow"/>
          </a:ln>
        </p:spPr>
        <p:style>
          <a:lnRef idx="1">
            <a:schemeClr val="dk1"/>
          </a:lnRef>
          <a:fillRef idx="0">
            <a:schemeClr val="dk1"/>
          </a:fillRef>
          <a:effectRef idx="0">
            <a:schemeClr val="dk1"/>
          </a:effectRef>
          <a:fontRef idx="minor">
            <a:schemeClr val="tx1"/>
          </a:fontRef>
        </p:style>
      </p:cxnSp>
      <p:cxnSp>
        <p:nvCxnSpPr>
          <p:cNvPr id="75" name="Straight Connector 74"/>
          <p:cNvCxnSpPr/>
          <p:nvPr/>
        </p:nvCxnSpPr>
        <p:spPr>
          <a:xfrm flipH="1">
            <a:off x="558800" y="5084975"/>
            <a:ext cx="1117600" cy="0"/>
          </a:xfrm>
          <a:prstGeom prst="line">
            <a:avLst/>
          </a:prstGeom>
          <a:ln w="38100">
            <a:solidFill>
              <a:schemeClr val="accent3">
                <a:lumMod val="75000"/>
              </a:schemeClr>
            </a:solidFill>
          </a:ln>
        </p:spPr>
        <p:style>
          <a:lnRef idx="1">
            <a:schemeClr val="dk1"/>
          </a:lnRef>
          <a:fillRef idx="0">
            <a:schemeClr val="dk1"/>
          </a:fillRef>
          <a:effectRef idx="0">
            <a:schemeClr val="dk1"/>
          </a:effectRef>
          <a:fontRef idx="minor">
            <a:schemeClr val="tx1"/>
          </a:fontRef>
        </p:style>
      </p:cxnSp>
      <p:cxnSp>
        <p:nvCxnSpPr>
          <p:cNvPr id="84" name="Straight Connector 83"/>
          <p:cNvCxnSpPr/>
          <p:nvPr/>
        </p:nvCxnSpPr>
        <p:spPr>
          <a:xfrm>
            <a:off x="2161839" y="4495800"/>
            <a:ext cx="21143" cy="589175"/>
          </a:xfrm>
          <a:prstGeom prst="line">
            <a:avLst/>
          </a:prstGeom>
          <a:ln w="38100">
            <a:solidFill>
              <a:schemeClr val="accent3">
                <a:lumMod val="75000"/>
              </a:schemeClr>
            </a:solidFill>
          </a:ln>
        </p:spPr>
        <p:style>
          <a:lnRef idx="1">
            <a:schemeClr val="dk1"/>
          </a:lnRef>
          <a:fillRef idx="0">
            <a:schemeClr val="dk1"/>
          </a:fillRef>
          <a:effectRef idx="0">
            <a:schemeClr val="dk1"/>
          </a:effectRef>
          <a:fontRef idx="minor">
            <a:schemeClr val="tx1"/>
          </a:fontRef>
        </p:style>
      </p:cxnSp>
      <p:cxnSp>
        <p:nvCxnSpPr>
          <p:cNvPr id="86" name="Straight Connector 85"/>
          <p:cNvCxnSpPr/>
          <p:nvPr/>
        </p:nvCxnSpPr>
        <p:spPr>
          <a:xfrm flipH="1">
            <a:off x="2182982" y="5084975"/>
            <a:ext cx="3105821" cy="0"/>
          </a:xfrm>
          <a:prstGeom prst="line">
            <a:avLst/>
          </a:prstGeom>
          <a:ln w="38100">
            <a:solidFill>
              <a:schemeClr val="accent3">
                <a:lumMod val="75000"/>
              </a:schemeClr>
            </a:solidFill>
          </a:ln>
        </p:spPr>
        <p:style>
          <a:lnRef idx="1">
            <a:schemeClr val="dk1"/>
          </a:lnRef>
          <a:fillRef idx="0">
            <a:schemeClr val="dk1"/>
          </a:fillRef>
          <a:effectRef idx="0">
            <a:schemeClr val="dk1"/>
          </a:effectRef>
          <a:fontRef idx="minor">
            <a:schemeClr val="tx1"/>
          </a:fontRef>
        </p:style>
      </p:cxnSp>
      <p:cxnSp>
        <p:nvCxnSpPr>
          <p:cNvPr id="88" name="Straight Connector 87"/>
          <p:cNvCxnSpPr/>
          <p:nvPr/>
        </p:nvCxnSpPr>
        <p:spPr>
          <a:xfrm flipH="1">
            <a:off x="5288803" y="4495800"/>
            <a:ext cx="25476" cy="589175"/>
          </a:xfrm>
          <a:prstGeom prst="line">
            <a:avLst/>
          </a:prstGeom>
          <a:ln w="38100">
            <a:solidFill>
              <a:schemeClr val="accent3">
                <a:lumMod val="75000"/>
              </a:schemeClr>
            </a:solidFill>
          </a:ln>
        </p:spPr>
        <p:style>
          <a:lnRef idx="1">
            <a:schemeClr val="dk1"/>
          </a:lnRef>
          <a:fillRef idx="0">
            <a:schemeClr val="dk1"/>
          </a:fillRef>
          <a:effectRef idx="0">
            <a:schemeClr val="dk1"/>
          </a:effectRef>
          <a:fontRef idx="minor">
            <a:schemeClr val="tx1"/>
          </a:fontRef>
        </p:style>
      </p:cxnSp>
      <p:cxnSp>
        <p:nvCxnSpPr>
          <p:cNvPr id="90" name="Straight Connector 89"/>
          <p:cNvCxnSpPr/>
          <p:nvPr/>
        </p:nvCxnSpPr>
        <p:spPr>
          <a:xfrm>
            <a:off x="5314278" y="4495800"/>
            <a:ext cx="476922" cy="0"/>
          </a:xfrm>
          <a:prstGeom prst="line">
            <a:avLst/>
          </a:prstGeom>
          <a:ln w="38100">
            <a:solidFill>
              <a:schemeClr val="accent3">
                <a:lumMod val="75000"/>
              </a:schemeClr>
            </a:solidFill>
            <a:tailEnd type="arrow"/>
          </a:ln>
        </p:spPr>
        <p:style>
          <a:lnRef idx="1">
            <a:schemeClr val="dk1"/>
          </a:lnRef>
          <a:fillRef idx="0">
            <a:schemeClr val="dk1"/>
          </a:fillRef>
          <a:effectRef idx="0">
            <a:schemeClr val="dk1"/>
          </a:effectRef>
          <a:fontRef idx="minor">
            <a:schemeClr val="tx1"/>
          </a:fontRef>
        </p:style>
      </p:cxnSp>
      <p:cxnSp>
        <p:nvCxnSpPr>
          <p:cNvPr id="91" name="Straight Connector 90"/>
          <p:cNvCxnSpPr/>
          <p:nvPr/>
        </p:nvCxnSpPr>
        <p:spPr>
          <a:xfrm flipH="1">
            <a:off x="6014123" y="4495800"/>
            <a:ext cx="1" cy="838200"/>
          </a:xfrm>
          <a:prstGeom prst="line">
            <a:avLst/>
          </a:prstGeom>
          <a:ln w="38100">
            <a:solidFill>
              <a:schemeClr val="accent3">
                <a:lumMod val="75000"/>
              </a:schemeClr>
            </a:solidFill>
          </a:ln>
        </p:spPr>
        <p:style>
          <a:lnRef idx="1">
            <a:schemeClr val="dk1"/>
          </a:lnRef>
          <a:fillRef idx="0">
            <a:schemeClr val="dk1"/>
          </a:fillRef>
          <a:effectRef idx="0">
            <a:schemeClr val="dk1"/>
          </a:effectRef>
          <a:fontRef idx="minor">
            <a:schemeClr val="tx1"/>
          </a:fontRef>
        </p:style>
      </p:cxnSp>
      <p:cxnSp>
        <p:nvCxnSpPr>
          <p:cNvPr id="93" name="Straight Connector 92"/>
          <p:cNvCxnSpPr/>
          <p:nvPr/>
        </p:nvCxnSpPr>
        <p:spPr>
          <a:xfrm flipH="1">
            <a:off x="4724400" y="5334000"/>
            <a:ext cx="1289723" cy="0"/>
          </a:xfrm>
          <a:prstGeom prst="line">
            <a:avLst/>
          </a:prstGeom>
          <a:ln w="38100">
            <a:solidFill>
              <a:schemeClr val="accent3">
                <a:lumMod val="75000"/>
              </a:schemeClr>
            </a:solidFill>
          </a:ln>
        </p:spPr>
        <p:style>
          <a:lnRef idx="1">
            <a:schemeClr val="dk1"/>
          </a:lnRef>
          <a:fillRef idx="0">
            <a:schemeClr val="dk1"/>
          </a:fillRef>
          <a:effectRef idx="0">
            <a:schemeClr val="dk1"/>
          </a:effectRef>
          <a:fontRef idx="minor">
            <a:schemeClr val="tx1"/>
          </a:fontRef>
        </p:style>
      </p:cxnSp>
      <p:cxnSp>
        <p:nvCxnSpPr>
          <p:cNvPr id="96" name="Straight Connector 95"/>
          <p:cNvCxnSpPr/>
          <p:nvPr/>
        </p:nvCxnSpPr>
        <p:spPr>
          <a:xfrm>
            <a:off x="4724400" y="5334000"/>
            <a:ext cx="0" cy="431800"/>
          </a:xfrm>
          <a:prstGeom prst="line">
            <a:avLst/>
          </a:prstGeom>
          <a:ln w="38100">
            <a:solidFill>
              <a:schemeClr val="accent3">
                <a:lumMod val="75000"/>
              </a:schemeClr>
            </a:solidFill>
          </a:ln>
        </p:spPr>
        <p:style>
          <a:lnRef idx="1">
            <a:schemeClr val="dk1"/>
          </a:lnRef>
          <a:fillRef idx="0">
            <a:schemeClr val="dk1"/>
          </a:fillRef>
          <a:effectRef idx="0">
            <a:schemeClr val="dk1"/>
          </a:effectRef>
          <a:fontRef idx="minor">
            <a:schemeClr val="tx1"/>
          </a:fontRef>
        </p:style>
      </p:cxnSp>
      <p:cxnSp>
        <p:nvCxnSpPr>
          <p:cNvPr id="98" name="Straight Connector 97"/>
          <p:cNvCxnSpPr>
            <a:endCxn id="15" idx="3"/>
          </p:cNvCxnSpPr>
          <p:nvPr/>
        </p:nvCxnSpPr>
        <p:spPr>
          <a:xfrm flipH="1">
            <a:off x="4219239" y="5748020"/>
            <a:ext cx="505161" cy="0"/>
          </a:xfrm>
          <a:prstGeom prst="line">
            <a:avLst/>
          </a:prstGeom>
          <a:ln w="38100">
            <a:solidFill>
              <a:schemeClr val="accent3">
                <a:lumMod val="75000"/>
              </a:schemeClr>
            </a:solidFill>
            <a:tailEnd type="arrow"/>
          </a:ln>
        </p:spPr>
        <p:style>
          <a:lnRef idx="1">
            <a:schemeClr val="dk1"/>
          </a:lnRef>
          <a:fillRef idx="0">
            <a:schemeClr val="dk1"/>
          </a:fillRef>
          <a:effectRef idx="0">
            <a:schemeClr val="dk1"/>
          </a:effectRef>
          <a:fontRef idx="minor">
            <a:schemeClr val="tx1"/>
          </a:fontRef>
        </p:style>
      </p:cxnSp>
      <p:cxnSp>
        <p:nvCxnSpPr>
          <p:cNvPr id="114" name="Straight Connector 113"/>
          <p:cNvCxnSpPr>
            <a:stCxn id="14" idx="1"/>
          </p:cNvCxnSpPr>
          <p:nvPr/>
        </p:nvCxnSpPr>
        <p:spPr>
          <a:xfrm flipH="1">
            <a:off x="4951506" y="5765800"/>
            <a:ext cx="674594" cy="0"/>
          </a:xfrm>
          <a:prstGeom prst="line">
            <a:avLst/>
          </a:prstGeom>
          <a:ln w="38100">
            <a:solidFill>
              <a:srgbClr val="0070C0"/>
            </a:solidFill>
          </a:ln>
        </p:spPr>
        <p:style>
          <a:lnRef idx="1">
            <a:schemeClr val="dk1"/>
          </a:lnRef>
          <a:fillRef idx="0">
            <a:schemeClr val="dk1"/>
          </a:fillRef>
          <a:effectRef idx="0">
            <a:schemeClr val="dk1"/>
          </a:effectRef>
          <a:fontRef idx="minor">
            <a:schemeClr val="tx1"/>
          </a:fontRef>
        </p:style>
      </p:cxnSp>
      <p:cxnSp>
        <p:nvCxnSpPr>
          <p:cNvPr id="115" name="Straight Connector 114"/>
          <p:cNvCxnSpPr/>
          <p:nvPr/>
        </p:nvCxnSpPr>
        <p:spPr>
          <a:xfrm>
            <a:off x="4951505" y="4991100"/>
            <a:ext cx="0" cy="784330"/>
          </a:xfrm>
          <a:prstGeom prst="line">
            <a:avLst/>
          </a:prstGeom>
          <a:ln w="38100">
            <a:solidFill>
              <a:srgbClr val="0070C0"/>
            </a:solidFill>
          </a:ln>
        </p:spPr>
        <p:style>
          <a:lnRef idx="1">
            <a:schemeClr val="dk1"/>
          </a:lnRef>
          <a:fillRef idx="0">
            <a:schemeClr val="dk1"/>
          </a:fillRef>
          <a:effectRef idx="0">
            <a:schemeClr val="dk1"/>
          </a:effectRef>
          <a:fontRef idx="minor">
            <a:schemeClr val="tx1"/>
          </a:fontRef>
        </p:style>
      </p:cxnSp>
      <p:cxnSp>
        <p:nvCxnSpPr>
          <p:cNvPr id="116" name="Straight Connector 115"/>
          <p:cNvCxnSpPr/>
          <p:nvPr/>
        </p:nvCxnSpPr>
        <p:spPr>
          <a:xfrm flipH="1">
            <a:off x="2590800" y="4991100"/>
            <a:ext cx="2360705" cy="0"/>
          </a:xfrm>
          <a:prstGeom prst="line">
            <a:avLst/>
          </a:prstGeom>
          <a:ln w="38100">
            <a:solidFill>
              <a:srgbClr val="0070C0"/>
            </a:solidFill>
          </a:ln>
        </p:spPr>
        <p:style>
          <a:lnRef idx="1">
            <a:schemeClr val="dk1"/>
          </a:lnRef>
          <a:fillRef idx="0">
            <a:schemeClr val="dk1"/>
          </a:fillRef>
          <a:effectRef idx="0">
            <a:schemeClr val="dk1"/>
          </a:effectRef>
          <a:fontRef idx="minor">
            <a:schemeClr val="tx1"/>
          </a:fontRef>
        </p:style>
      </p:cxnSp>
      <p:cxnSp>
        <p:nvCxnSpPr>
          <p:cNvPr id="117" name="Straight Connector 116"/>
          <p:cNvCxnSpPr/>
          <p:nvPr/>
        </p:nvCxnSpPr>
        <p:spPr>
          <a:xfrm>
            <a:off x="2590800" y="4413040"/>
            <a:ext cx="0" cy="578060"/>
          </a:xfrm>
          <a:prstGeom prst="line">
            <a:avLst/>
          </a:prstGeom>
          <a:ln w="38100">
            <a:solidFill>
              <a:srgbClr val="0070C0"/>
            </a:solidFill>
          </a:ln>
        </p:spPr>
        <p:style>
          <a:lnRef idx="1">
            <a:schemeClr val="dk1"/>
          </a:lnRef>
          <a:fillRef idx="0">
            <a:schemeClr val="dk1"/>
          </a:fillRef>
          <a:effectRef idx="0">
            <a:schemeClr val="dk1"/>
          </a:effectRef>
          <a:fontRef idx="minor">
            <a:schemeClr val="tx1"/>
          </a:fontRef>
        </p:style>
      </p:cxnSp>
      <p:cxnSp>
        <p:nvCxnSpPr>
          <p:cNvPr id="127" name="Straight Connector 126"/>
          <p:cNvCxnSpPr/>
          <p:nvPr/>
        </p:nvCxnSpPr>
        <p:spPr>
          <a:xfrm>
            <a:off x="2580939" y="4413040"/>
            <a:ext cx="238461" cy="0"/>
          </a:xfrm>
          <a:prstGeom prst="line">
            <a:avLst/>
          </a:prstGeom>
          <a:ln w="38100">
            <a:solidFill>
              <a:srgbClr val="0070C0"/>
            </a:solidFill>
            <a:tailEnd type="arrow"/>
          </a:ln>
        </p:spPr>
        <p:style>
          <a:lnRef idx="1">
            <a:schemeClr val="dk1"/>
          </a:lnRef>
          <a:fillRef idx="0">
            <a:schemeClr val="dk1"/>
          </a:fillRef>
          <a:effectRef idx="0">
            <a:schemeClr val="dk1"/>
          </a:effectRef>
          <a:fontRef idx="minor">
            <a:schemeClr val="tx1"/>
          </a:fontRef>
        </p:style>
      </p:cxnSp>
      <p:cxnSp>
        <p:nvCxnSpPr>
          <p:cNvPr id="132" name="Straight Connector 131"/>
          <p:cNvCxnSpPr/>
          <p:nvPr/>
        </p:nvCxnSpPr>
        <p:spPr>
          <a:xfrm flipH="1">
            <a:off x="3637878" y="4413040"/>
            <a:ext cx="674595" cy="0"/>
          </a:xfrm>
          <a:prstGeom prst="line">
            <a:avLst/>
          </a:prstGeom>
          <a:ln w="38100">
            <a:solidFill>
              <a:srgbClr val="0070C0"/>
            </a:solidFill>
          </a:ln>
        </p:spPr>
        <p:style>
          <a:lnRef idx="1">
            <a:schemeClr val="dk1"/>
          </a:lnRef>
          <a:fillRef idx="0">
            <a:schemeClr val="dk1"/>
          </a:fillRef>
          <a:effectRef idx="0">
            <a:schemeClr val="dk1"/>
          </a:effectRef>
          <a:fontRef idx="minor">
            <a:schemeClr val="tx1"/>
          </a:fontRef>
        </p:style>
      </p:cxnSp>
      <p:cxnSp>
        <p:nvCxnSpPr>
          <p:cNvPr id="133" name="Straight Connector 132"/>
          <p:cNvCxnSpPr/>
          <p:nvPr/>
        </p:nvCxnSpPr>
        <p:spPr>
          <a:xfrm>
            <a:off x="4312473" y="4403410"/>
            <a:ext cx="0" cy="365230"/>
          </a:xfrm>
          <a:prstGeom prst="line">
            <a:avLst/>
          </a:prstGeom>
          <a:ln w="38100">
            <a:solidFill>
              <a:srgbClr val="0070C0"/>
            </a:solidFill>
          </a:ln>
        </p:spPr>
        <p:style>
          <a:lnRef idx="1">
            <a:schemeClr val="dk1"/>
          </a:lnRef>
          <a:fillRef idx="0">
            <a:schemeClr val="dk1"/>
          </a:fillRef>
          <a:effectRef idx="0">
            <a:schemeClr val="dk1"/>
          </a:effectRef>
          <a:fontRef idx="minor">
            <a:schemeClr val="tx1"/>
          </a:fontRef>
        </p:style>
      </p:cxnSp>
      <p:cxnSp>
        <p:nvCxnSpPr>
          <p:cNvPr id="134" name="Straight Connector 133"/>
          <p:cNvCxnSpPr/>
          <p:nvPr/>
        </p:nvCxnSpPr>
        <p:spPr>
          <a:xfrm flipH="1">
            <a:off x="7905078" y="4403410"/>
            <a:ext cx="1086522" cy="0"/>
          </a:xfrm>
          <a:prstGeom prst="line">
            <a:avLst/>
          </a:prstGeom>
          <a:ln w="38100">
            <a:solidFill>
              <a:srgbClr val="0070C0"/>
            </a:solidFill>
          </a:ln>
        </p:spPr>
        <p:style>
          <a:lnRef idx="1">
            <a:schemeClr val="dk1"/>
          </a:lnRef>
          <a:fillRef idx="0">
            <a:schemeClr val="dk1"/>
          </a:fillRef>
          <a:effectRef idx="0">
            <a:schemeClr val="dk1"/>
          </a:effectRef>
          <a:fontRef idx="minor">
            <a:schemeClr val="tx1"/>
          </a:fontRef>
        </p:style>
      </p:cxnSp>
      <p:cxnSp>
        <p:nvCxnSpPr>
          <p:cNvPr id="137" name="Straight Connector 136"/>
          <p:cNvCxnSpPr/>
          <p:nvPr/>
        </p:nvCxnSpPr>
        <p:spPr>
          <a:xfrm flipH="1">
            <a:off x="4312474" y="4768640"/>
            <a:ext cx="2535665" cy="0"/>
          </a:xfrm>
          <a:prstGeom prst="line">
            <a:avLst/>
          </a:prstGeom>
          <a:ln w="38100">
            <a:solidFill>
              <a:srgbClr val="0070C0"/>
            </a:solidFill>
          </a:ln>
        </p:spPr>
        <p:style>
          <a:lnRef idx="1">
            <a:schemeClr val="dk1"/>
          </a:lnRef>
          <a:fillRef idx="0">
            <a:schemeClr val="dk1"/>
          </a:fillRef>
          <a:effectRef idx="0">
            <a:schemeClr val="dk1"/>
          </a:effectRef>
          <a:fontRef idx="minor">
            <a:schemeClr val="tx1"/>
          </a:fontRef>
        </p:style>
      </p:cxnSp>
      <p:cxnSp>
        <p:nvCxnSpPr>
          <p:cNvPr id="141" name="Straight Connector 140"/>
          <p:cNvCxnSpPr/>
          <p:nvPr/>
        </p:nvCxnSpPr>
        <p:spPr>
          <a:xfrm>
            <a:off x="6848139" y="4403410"/>
            <a:ext cx="0" cy="365230"/>
          </a:xfrm>
          <a:prstGeom prst="line">
            <a:avLst/>
          </a:prstGeom>
          <a:ln w="38100">
            <a:solidFill>
              <a:srgbClr val="0070C0"/>
            </a:solidFill>
          </a:ln>
        </p:spPr>
        <p:style>
          <a:lnRef idx="1">
            <a:schemeClr val="dk1"/>
          </a:lnRef>
          <a:fillRef idx="0">
            <a:schemeClr val="dk1"/>
          </a:fillRef>
          <a:effectRef idx="0">
            <a:schemeClr val="dk1"/>
          </a:effectRef>
          <a:fontRef idx="minor">
            <a:schemeClr val="tx1"/>
          </a:fontRef>
        </p:style>
      </p:cxnSp>
      <p:cxnSp>
        <p:nvCxnSpPr>
          <p:cNvPr id="142" name="Straight Connector 141"/>
          <p:cNvCxnSpPr/>
          <p:nvPr/>
        </p:nvCxnSpPr>
        <p:spPr>
          <a:xfrm>
            <a:off x="6848139" y="4413040"/>
            <a:ext cx="238461" cy="0"/>
          </a:xfrm>
          <a:prstGeom prst="line">
            <a:avLst/>
          </a:prstGeom>
          <a:ln w="38100">
            <a:solidFill>
              <a:srgbClr val="0070C0"/>
            </a:solidFill>
            <a:tailEnd type="arrow"/>
          </a:ln>
        </p:spPr>
        <p:style>
          <a:lnRef idx="1">
            <a:schemeClr val="dk1"/>
          </a:lnRef>
          <a:fillRef idx="0">
            <a:schemeClr val="dk1"/>
          </a:fillRef>
          <a:effectRef idx="0">
            <a:schemeClr val="dk1"/>
          </a:effectRef>
          <a:fontRef idx="minor">
            <a:schemeClr val="tx1"/>
          </a:fontRef>
        </p:style>
      </p:cxnSp>
      <p:cxnSp>
        <p:nvCxnSpPr>
          <p:cNvPr id="143" name="Straight Connector 142"/>
          <p:cNvCxnSpPr/>
          <p:nvPr/>
        </p:nvCxnSpPr>
        <p:spPr>
          <a:xfrm>
            <a:off x="8991600" y="4413040"/>
            <a:ext cx="0" cy="1343870"/>
          </a:xfrm>
          <a:prstGeom prst="line">
            <a:avLst/>
          </a:prstGeom>
          <a:ln w="38100">
            <a:solidFill>
              <a:srgbClr val="0070C0"/>
            </a:solidFill>
          </a:ln>
        </p:spPr>
        <p:style>
          <a:lnRef idx="1">
            <a:schemeClr val="dk1"/>
          </a:lnRef>
          <a:fillRef idx="0">
            <a:schemeClr val="dk1"/>
          </a:fillRef>
          <a:effectRef idx="0">
            <a:schemeClr val="dk1"/>
          </a:effectRef>
          <a:fontRef idx="minor">
            <a:schemeClr val="tx1"/>
          </a:fontRef>
        </p:style>
      </p:cxnSp>
      <p:cxnSp>
        <p:nvCxnSpPr>
          <p:cNvPr id="147" name="Straight Connector 146"/>
          <p:cNvCxnSpPr>
            <a:endCxn id="14" idx="3"/>
          </p:cNvCxnSpPr>
          <p:nvPr/>
        </p:nvCxnSpPr>
        <p:spPr>
          <a:xfrm flipH="1">
            <a:off x="8663840" y="5748020"/>
            <a:ext cx="327760" cy="17780"/>
          </a:xfrm>
          <a:prstGeom prst="line">
            <a:avLst/>
          </a:prstGeom>
          <a:ln w="38100">
            <a:solidFill>
              <a:srgbClr val="0070C0"/>
            </a:solidFill>
            <a:tailEnd type="arrow"/>
          </a:ln>
        </p:spPr>
        <p:style>
          <a:lnRef idx="1">
            <a:schemeClr val="dk1"/>
          </a:lnRef>
          <a:fillRef idx="0">
            <a:schemeClr val="dk1"/>
          </a:fillRef>
          <a:effectRef idx="0">
            <a:schemeClr val="dk1"/>
          </a:effectRef>
          <a:fontRef idx="minor">
            <a:schemeClr val="tx1"/>
          </a:fontRef>
        </p:style>
      </p:cxnSp>
      <p:sp>
        <p:nvSpPr>
          <p:cNvPr id="1054" name="TextBox 1053"/>
          <p:cNvSpPr txBox="1"/>
          <p:nvPr/>
        </p:nvSpPr>
        <p:spPr>
          <a:xfrm>
            <a:off x="3035300" y="1776412"/>
            <a:ext cx="5884954" cy="646331"/>
          </a:xfrm>
          <a:prstGeom prst="rect">
            <a:avLst/>
          </a:prstGeom>
          <a:noFill/>
        </p:spPr>
        <p:txBody>
          <a:bodyPr wrap="square" rtlCol="0">
            <a:spAutoFit/>
          </a:bodyPr>
          <a:lstStyle/>
          <a:p>
            <a:pPr algn="r" rtl="1"/>
            <a:r>
              <a:rPr lang="en-US" dirty="0" smtClean="0">
                <a:cs typeface="B Nazanin" pitchFamily="2" charset="-78"/>
              </a:rPr>
              <a:t>S1</a:t>
            </a:r>
            <a:r>
              <a:rPr lang="fa-IR" dirty="0" smtClean="0">
                <a:cs typeface="B Nazanin" pitchFamily="2" charset="-78"/>
              </a:rPr>
              <a:t> به تعداد </a:t>
            </a:r>
            <a:r>
              <a:rPr lang="en-US" dirty="0" smtClean="0">
                <a:cs typeface="B Nazanin" pitchFamily="2" charset="-78"/>
              </a:rPr>
              <a:t>300</a:t>
            </a:r>
            <a:r>
              <a:rPr lang="fa-IR" dirty="0" smtClean="0">
                <a:cs typeface="B Nazanin" pitchFamily="2" charset="-78"/>
              </a:rPr>
              <a:t> عدد از </a:t>
            </a:r>
            <a:r>
              <a:rPr lang="en-US" dirty="0" smtClean="0">
                <a:cs typeface="B Nazanin" pitchFamily="2" charset="-78"/>
              </a:rPr>
              <a:t>P1</a:t>
            </a:r>
            <a:r>
              <a:rPr lang="fa-IR" dirty="0" smtClean="0">
                <a:cs typeface="B Nazanin" pitchFamily="2" charset="-78"/>
              </a:rPr>
              <a:t> و </a:t>
            </a:r>
            <a:r>
              <a:rPr lang="en-US" dirty="0" smtClean="0">
                <a:cs typeface="B Nazanin" pitchFamily="2" charset="-78"/>
              </a:rPr>
              <a:t>200 </a:t>
            </a:r>
            <a:r>
              <a:rPr lang="fa-IR" dirty="0" smtClean="0">
                <a:cs typeface="B Nazanin" pitchFamily="2" charset="-78"/>
              </a:rPr>
              <a:t> عدد از </a:t>
            </a:r>
            <a:r>
              <a:rPr lang="en-US" dirty="0" smtClean="0">
                <a:cs typeface="B Nazanin" pitchFamily="2" charset="-78"/>
              </a:rPr>
              <a:t>P2</a:t>
            </a:r>
            <a:r>
              <a:rPr lang="fa-IR" dirty="0" smtClean="0">
                <a:cs typeface="B Nazanin" pitchFamily="2" charset="-78"/>
              </a:rPr>
              <a:t> تولید کرده است.</a:t>
            </a:r>
          </a:p>
          <a:p>
            <a:pPr algn="r" rtl="1"/>
            <a:r>
              <a:rPr lang="en-US" dirty="0" smtClean="0">
                <a:cs typeface="B Nazanin" pitchFamily="2" charset="-78"/>
              </a:rPr>
              <a:t>S2</a:t>
            </a:r>
            <a:r>
              <a:rPr lang="fa-IR" dirty="0" smtClean="0">
                <a:cs typeface="B Nazanin" pitchFamily="2" charset="-78"/>
              </a:rPr>
              <a:t> </a:t>
            </a:r>
            <a:r>
              <a:rPr lang="fa-IR" dirty="0">
                <a:cs typeface="B Nazanin" pitchFamily="2" charset="-78"/>
              </a:rPr>
              <a:t>به تعداد </a:t>
            </a:r>
            <a:r>
              <a:rPr lang="en-US" dirty="0" smtClean="0">
                <a:cs typeface="B Nazanin" pitchFamily="2" charset="-78"/>
              </a:rPr>
              <a:t>300</a:t>
            </a:r>
            <a:r>
              <a:rPr lang="fa-IR" dirty="0" smtClean="0">
                <a:cs typeface="B Nazanin" pitchFamily="2" charset="-78"/>
              </a:rPr>
              <a:t> </a:t>
            </a:r>
            <a:r>
              <a:rPr lang="fa-IR" dirty="0">
                <a:cs typeface="B Nazanin" pitchFamily="2" charset="-78"/>
              </a:rPr>
              <a:t>عدد </a:t>
            </a:r>
            <a:r>
              <a:rPr lang="fa-IR" dirty="0" smtClean="0">
                <a:cs typeface="B Nazanin" pitchFamily="2" charset="-78"/>
              </a:rPr>
              <a:t>از </a:t>
            </a:r>
            <a:r>
              <a:rPr lang="en-US" dirty="0" smtClean="0">
                <a:cs typeface="B Nazanin" pitchFamily="2" charset="-78"/>
              </a:rPr>
              <a:t>P1</a:t>
            </a:r>
            <a:r>
              <a:rPr lang="fa-IR" dirty="0" smtClean="0">
                <a:cs typeface="B Nazanin" pitchFamily="2" charset="-78"/>
              </a:rPr>
              <a:t> و </a:t>
            </a:r>
            <a:r>
              <a:rPr lang="en-US" dirty="0" smtClean="0">
                <a:cs typeface="B Nazanin" pitchFamily="2" charset="-78"/>
              </a:rPr>
              <a:t>400 </a:t>
            </a:r>
            <a:r>
              <a:rPr lang="fa-IR" dirty="0" smtClean="0">
                <a:cs typeface="B Nazanin" pitchFamily="2" charset="-78"/>
              </a:rPr>
              <a:t> </a:t>
            </a:r>
            <a:r>
              <a:rPr lang="fa-IR" dirty="0">
                <a:cs typeface="B Nazanin" pitchFamily="2" charset="-78"/>
              </a:rPr>
              <a:t>عدد از </a:t>
            </a:r>
            <a:r>
              <a:rPr lang="en-US" dirty="0">
                <a:cs typeface="B Nazanin" pitchFamily="2" charset="-78"/>
              </a:rPr>
              <a:t>P2</a:t>
            </a:r>
            <a:r>
              <a:rPr lang="fa-IR" dirty="0">
                <a:cs typeface="B Nazanin" pitchFamily="2" charset="-78"/>
              </a:rPr>
              <a:t> تولید کرده است</a:t>
            </a:r>
            <a:r>
              <a:rPr lang="fa-IR" dirty="0" smtClean="0">
                <a:cs typeface="B Nazanin" pitchFamily="2" charset="-78"/>
              </a:rPr>
              <a:t>.</a:t>
            </a:r>
            <a:endParaRPr lang="en-US" dirty="0">
              <a:cs typeface="B Nazanin" pitchFamily="2" charset="-78"/>
            </a:endParaRPr>
          </a:p>
        </p:txBody>
      </p:sp>
      <p:sp>
        <p:nvSpPr>
          <p:cNvPr id="167" name="TextBox 166"/>
          <p:cNvSpPr txBox="1"/>
          <p:nvPr/>
        </p:nvSpPr>
        <p:spPr>
          <a:xfrm>
            <a:off x="3048000" y="2449294"/>
            <a:ext cx="5884954" cy="646331"/>
          </a:xfrm>
          <a:prstGeom prst="rect">
            <a:avLst/>
          </a:prstGeom>
          <a:noFill/>
        </p:spPr>
        <p:txBody>
          <a:bodyPr wrap="square" rtlCol="0">
            <a:spAutoFit/>
          </a:bodyPr>
          <a:lstStyle/>
          <a:p>
            <a:pPr algn="r" rtl="1"/>
            <a:r>
              <a:rPr lang="en-US" dirty="0" smtClean="0">
                <a:cs typeface="B Nazanin" pitchFamily="2" charset="-78"/>
              </a:rPr>
              <a:t>P1</a:t>
            </a:r>
            <a:r>
              <a:rPr lang="fa-IR" dirty="0" smtClean="0">
                <a:cs typeface="B Nazanin" pitchFamily="2" charset="-78"/>
              </a:rPr>
              <a:t> به تعداد </a:t>
            </a:r>
            <a:r>
              <a:rPr lang="en-US" dirty="0" smtClean="0">
                <a:cs typeface="B Nazanin" pitchFamily="2" charset="-78"/>
              </a:rPr>
              <a:t>300</a:t>
            </a:r>
            <a:r>
              <a:rPr lang="fa-IR" dirty="0" smtClean="0">
                <a:cs typeface="B Nazanin" pitchFamily="2" charset="-78"/>
              </a:rPr>
              <a:t> عدد توسط </a:t>
            </a:r>
            <a:r>
              <a:rPr lang="en-US" dirty="0" smtClean="0">
                <a:cs typeface="B Nazanin" pitchFamily="2" charset="-78"/>
              </a:rPr>
              <a:t>S1</a:t>
            </a:r>
            <a:r>
              <a:rPr lang="fa-IR" dirty="0" smtClean="0">
                <a:cs typeface="B Nazanin" pitchFamily="2" charset="-78"/>
              </a:rPr>
              <a:t> و </a:t>
            </a:r>
            <a:r>
              <a:rPr lang="en-US" dirty="0" smtClean="0">
                <a:cs typeface="B Nazanin" pitchFamily="2" charset="-78"/>
              </a:rPr>
              <a:t>300 </a:t>
            </a:r>
            <a:r>
              <a:rPr lang="fa-IR" dirty="0" smtClean="0">
                <a:cs typeface="B Nazanin" pitchFamily="2" charset="-78"/>
              </a:rPr>
              <a:t> عدد</a:t>
            </a:r>
            <a:r>
              <a:rPr lang="en-US" dirty="0" smtClean="0">
                <a:cs typeface="B Nazanin" pitchFamily="2" charset="-78"/>
              </a:rPr>
              <a:t> </a:t>
            </a:r>
            <a:r>
              <a:rPr lang="fa-IR" dirty="0" smtClean="0">
                <a:cs typeface="B Nazanin" pitchFamily="2" charset="-78"/>
              </a:rPr>
              <a:t>توسط </a:t>
            </a:r>
            <a:r>
              <a:rPr lang="en-US" dirty="0" smtClean="0">
                <a:cs typeface="B Nazanin" pitchFamily="2" charset="-78"/>
              </a:rPr>
              <a:t>S2</a:t>
            </a:r>
            <a:r>
              <a:rPr lang="fa-IR" dirty="0" smtClean="0">
                <a:cs typeface="B Nazanin" pitchFamily="2" charset="-78"/>
              </a:rPr>
              <a:t> تهیه شده است.</a:t>
            </a:r>
          </a:p>
          <a:p>
            <a:pPr algn="r" rtl="1"/>
            <a:r>
              <a:rPr lang="en-US" dirty="0" smtClean="0">
                <a:cs typeface="B Nazanin" pitchFamily="2" charset="-78"/>
              </a:rPr>
              <a:t>P2</a:t>
            </a:r>
            <a:r>
              <a:rPr lang="fa-IR" dirty="0" smtClean="0">
                <a:cs typeface="B Nazanin" pitchFamily="2" charset="-78"/>
              </a:rPr>
              <a:t> </a:t>
            </a:r>
            <a:r>
              <a:rPr lang="fa-IR" dirty="0">
                <a:cs typeface="B Nazanin" pitchFamily="2" charset="-78"/>
              </a:rPr>
              <a:t>به تعداد </a:t>
            </a:r>
            <a:r>
              <a:rPr lang="en-US" dirty="0" smtClean="0">
                <a:cs typeface="B Nazanin" pitchFamily="2" charset="-78"/>
              </a:rPr>
              <a:t>200</a:t>
            </a:r>
            <a:r>
              <a:rPr lang="fa-IR" dirty="0" smtClean="0">
                <a:cs typeface="B Nazanin" pitchFamily="2" charset="-78"/>
              </a:rPr>
              <a:t> </a:t>
            </a:r>
            <a:r>
              <a:rPr lang="fa-IR" dirty="0">
                <a:cs typeface="B Nazanin" pitchFamily="2" charset="-78"/>
              </a:rPr>
              <a:t>عدد </a:t>
            </a:r>
            <a:r>
              <a:rPr lang="fa-IR" dirty="0" smtClean="0">
                <a:cs typeface="B Nazanin" pitchFamily="2" charset="-78"/>
              </a:rPr>
              <a:t>توسط </a:t>
            </a:r>
            <a:r>
              <a:rPr lang="en-US" dirty="0" smtClean="0">
                <a:cs typeface="B Nazanin" pitchFamily="2" charset="-78"/>
              </a:rPr>
              <a:t>S1</a:t>
            </a:r>
            <a:r>
              <a:rPr lang="fa-IR" dirty="0" smtClean="0">
                <a:cs typeface="B Nazanin" pitchFamily="2" charset="-78"/>
              </a:rPr>
              <a:t> و </a:t>
            </a:r>
            <a:r>
              <a:rPr lang="en-US" dirty="0" smtClean="0">
                <a:cs typeface="B Nazanin" pitchFamily="2" charset="-78"/>
              </a:rPr>
              <a:t>400 </a:t>
            </a:r>
            <a:r>
              <a:rPr lang="fa-IR" dirty="0" smtClean="0">
                <a:cs typeface="B Nazanin" pitchFamily="2" charset="-78"/>
              </a:rPr>
              <a:t> </a:t>
            </a:r>
            <a:r>
              <a:rPr lang="fa-IR" dirty="0">
                <a:cs typeface="B Nazanin" pitchFamily="2" charset="-78"/>
              </a:rPr>
              <a:t>عدد توسط</a:t>
            </a:r>
            <a:r>
              <a:rPr lang="fa-IR" dirty="0" smtClean="0">
                <a:cs typeface="B Nazanin" pitchFamily="2" charset="-78"/>
              </a:rPr>
              <a:t> </a:t>
            </a:r>
            <a:r>
              <a:rPr lang="en-US" dirty="0" smtClean="0">
                <a:cs typeface="B Nazanin" pitchFamily="2" charset="-78"/>
              </a:rPr>
              <a:t>S2</a:t>
            </a:r>
            <a:r>
              <a:rPr lang="fa-IR" dirty="0" smtClean="0">
                <a:cs typeface="B Nazanin" pitchFamily="2" charset="-78"/>
              </a:rPr>
              <a:t> </a:t>
            </a:r>
            <a:r>
              <a:rPr lang="fa-IR" dirty="0">
                <a:cs typeface="B Nazanin" pitchFamily="2" charset="-78"/>
              </a:rPr>
              <a:t>تهیه شده </a:t>
            </a:r>
            <a:r>
              <a:rPr lang="fa-IR" dirty="0" smtClean="0">
                <a:cs typeface="B Nazanin" pitchFamily="2" charset="-78"/>
              </a:rPr>
              <a:t>است.</a:t>
            </a:r>
            <a:endParaRPr lang="en-US" dirty="0">
              <a:cs typeface="B Nazanin" pitchFamily="2" charset="-78"/>
            </a:endParaRPr>
          </a:p>
        </p:txBody>
      </p:sp>
    </p:spTree>
    <p:extLst>
      <p:ext uri="{BB962C8B-B14F-4D97-AF65-F5344CB8AC3E}">
        <p14:creationId xmlns:p14="http://schemas.microsoft.com/office/powerpoint/2010/main" val="157315261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down)">
                                      <p:cBhvr>
                                        <p:cTn id="7" dur="500"/>
                                        <p:tgtEl>
                                          <p:spTgt spid="27"/>
                                        </p:tgtEl>
                                      </p:cBhvr>
                                    </p:animEffect>
                                  </p:childTnLst>
                                </p:cTn>
                              </p:par>
                              <p:par>
                                <p:cTn id="8" presetID="22" presetClass="entr" presetSubtype="4" fill="hold"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wipe(down)">
                                      <p:cBhvr>
                                        <p:cTn id="10" dur="500"/>
                                        <p:tgtEl>
                                          <p:spTgt spid="33"/>
                                        </p:tgtEl>
                                      </p:cBhvr>
                                    </p:animEffect>
                                  </p:childTnLst>
                                </p:cTn>
                              </p:par>
                              <p:par>
                                <p:cTn id="11" presetID="22" presetClass="entr" presetSubtype="4" fill="hold" nodeType="with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wipe(down)">
                                      <p:cBhvr>
                                        <p:cTn id="13" dur="500"/>
                                        <p:tgtEl>
                                          <p:spTgt spid="31"/>
                                        </p:tgtEl>
                                      </p:cBhvr>
                                    </p:animEffect>
                                  </p:childTnLst>
                                </p:cTn>
                              </p:par>
                            </p:childTnLst>
                          </p:cTn>
                        </p:par>
                        <p:par>
                          <p:cTn id="14" fill="hold">
                            <p:stCondLst>
                              <p:cond delay="500"/>
                            </p:stCondLst>
                            <p:childTnLst>
                              <p:par>
                                <p:cTn id="15" presetID="10" presetClass="entr" presetSubtype="0" fill="hold" nodeType="after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fade">
                                      <p:cBhvr>
                                        <p:cTn id="17" dur="500"/>
                                        <p:tgtEl>
                                          <p:spTgt spid="39"/>
                                        </p:tgtEl>
                                      </p:cBhvr>
                                    </p:animEffect>
                                  </p:childTnLst>
                                </p:cTn>
                              </p:par>
                            </p:childTnLst>
                          </p:cTn>
                        </p:par>
                        <p:par>
                          <p:cTn id="18" fill="hold">
                            <p:stCondLst>
                              <p:cond delay="1000"/>
                            </p:stCondLst>
                            <p:childTnLst>
                              <p:par>
                                <p:cTn id="19" presetID="22" presetClass="entr" presetSubtype="4" fill="hold" nodeType="after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wipe(down)">
                                      <p:cBhvr>
                                        <p:cTn id="21" dur="500"/>
                                        <p:tgtEl>
                                          <p:spTgt spid="41"/>
                                        </p:tgtEl>
                                      </p:cBhvr>
                                    </p:animEffect>
                                  </p:childTnLst>
                                </p:cTn>
                              </p:par>
                              <p:par>
                                <p:cTn id="22" presetID="22" presetClass="entr" presetSubtype="4" fill="hold" nodeType="withEffect">
                                  <p:stCondLst>
                                    <p:cond delay="0"/>
                                  </p:stCondLst>
                                  <p:childTnLst>
                                    <p:set>
                                      <p:cBhvr>
                                        <p:cTn id="23" dur="1" fill="hold">
                                          <p:stCondLst>
                                            <p:cond delay="0"/>
                                          </p:stCondLst>
                                        </p:cTn>
                                        <p:tgtEl>
                                          <p:spTgt spid="42"/>
                                        </p:tgtEl>
                                        <p:attrNameLst>
                                          <p:attrName>style.visibility</p:attrName>
                                        </p:attrNameLst>
                                      </p:cBhvr>
                                      <p:to>
                                        <p:strVal val="visible"/>
                                      </p:to>
                                    </p:set>
                                    <p:animEffect transition="in" filter="wipe(down)">
                                      <p:cBhvr>
                                        <p:cTn id="24" dur="500"/>
                                        <p:tgtEl>
                                          <p:spTgt spid="42"/>
                                        </p:tgtEl>
                                      </p:cBhvr>
                                    </p:animEffect>
                                  </p:childTnLst>
                                </p:cTn>
                              </p:par>
                              <p:par>
                                <p:cTn id="25" presetID="22" presetClass="entr" presetSubtype="4" fill="hold" nodeType="withEffect">
                                  <p:stCondLst>
                                    <p:cond delay="0"/>
                                  </p:stCondLst>
                                  <p:childTnLst>
                                    <p:set>
                                      <p:cBhvr>
                                        <p:cTn id="26" dur="1" fill="hold">
                                          <p:stCondLst>
                                            <p:cond delay="0"/>
                                          </p:stCondLst>
                                        </p:cTn>
                                        <p:tgtEl>
                                          <p:spTgt spid="44"/>
                                        </p:tgtEl>
                                        <p:attrNameLst>
                                          <p:attrName>style.visibility</p:attrName>
                                        </p:attrNameLst>
                                      </p:cBhvr>
                                      <p:to>
                                        <p:strVal val="visible"/>
                                      </p:to>
                                    </p:set>
                                    <p:animEffect transition="in" filter="wipe(down)">
                                      <p:cBhvr>
                                        <p:cTn id="27" dur="500"/>
                                        <p:tgtEl>
                                          <p:spTgt spid="4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48"/>
                                        </p:tgtEl>
                                        <p:attrNameLst>
                                          <p:attrName>style.visibility</p:attrName>
                                        </p:attrNameLst>
                                      </p:cBhvr>
                                      <p:to>
                                        <p:strVal val="visible"/>
                                      </p:to>
                                    </p:set>
                                    <p:animEffect transition="in" filter="wipe(down)">
                                      <p:cBhvr>
                                        <p:cTn id="32" dur="500"/>
                                        <p:tgtEl>
                                          <p:spTgt spid="48"/>
                                        </p:tgtEl>
                                      </p:cBhvr>
                                    </p:animEffect>
                                  </p:childTnLst>
                                </p:cTn>
                              </p:par>
                              <p:par>
                                <p:cTn id="33" presetID="22" presetClass="entr" presetSubtype="4" fill="hold" nodeType="withEffect">
                                  <p:stCondLst>
                                    <p:cond delay="0"/>
                                  </p:stCondLst>
                                  <p:childTnLst>
                                    <p:set>
                                      <p:cBhvr>
                                        <p:cTn id="34" dur="1" fill="hold">
                                          <p:stCondLst>
                                            <p:cond delay="0"/>
                                          </p:stCondLst>
                                        </p:cTn>
                                        <p:tgtEl>
                                          <p:spTgt spid="50"/>
                                        </p:tgtEl>
                                        <p:attrNameLst>
                                          <p:attrName>style.visibility</p:attrName>
                                        </p:attrNameLst>
                                      </p:cBhvr>
                                      <p:to>
                                        <p:strVal val="visible"/>
                                      </p:to>
                                    </p:set>
                                    <p:animEffect transition="in" filter="wipe(down)">
                                      <p:cBhvr>
                                        <p:cTn id="35" dur="500"/>
                                        <p:tgtEl>
                                          <p:spTgt spid="50"/>
                                        </p:tgtEl>
                                      </p:cBhvr>
                                    </p:animEffect>
                                  </p:childTnLst>
                                </p:cTn>
                              </p:par>
                              <p:par>
                                <p:cTn id="36" presetID="22" presetClass="entr" presetSubtype="4" fill="hold" nodeType="withEffect">
                                  <p:stCondLst>
                                    <p:cond delay="0"/>
                                  </p:stCondLst>
                                  <p:childTnLst>
                                    <p:set>
                                      <p:cBhvr>
                                        <p:cTn id="37" dur="1" fill="hold">
                                          <p:stCondLst>
                                            <p:cond delay="0"/>
                                          </p:stCondLst>
                                        </p:cTn>
                                        <p:tgtEl>
                                          <p:spTgt spid="49"/>
                                        </p:tgtEl>
                                        <p:attrNameLst>
                                          <p:attrName>style.visibility</p:attrName>
                                        </p:attrNameLst>
                                      </p:cBhvr>
                                      <p:to>
                                        <p:strVal val="visible"/>
                                      </p:to>
                                    </p:set>
                                    <p:animEffect transition="in" filter="wipe(down)">
                                      <p:cBhvr>
                                        <p:cTn id="38" dur="500"/>
                                        <p:tgtEl>
                                          <p:spTgt spid="49"/>
                                        </p:tgtEl>
                                      </p:cBhvr>
                                    </p:animEffect>
                                  </p:childTnLst>
                                </p:cTn>
                              </p:par>
                            </p:childTnLst>
                          </p:cTn>
                        </p:par>
                        <p:par>
                          <p:cTn id="39" fill="hold">
                            <p:stCondLst>
                              <p:cond delay="500"/>
                            </p:stCondLst>
                            <p:childTnLst>
                              <p:par>
                                <p:cTn id="40" presetID="10" presetClass="entr" presetSubtype="0" fill="hold" nodeType="afterEffect">
                                  <p:stCondLst>
                                    <p:cond delay="0"/>
                                  </p:stCondLst>
                                  <p:childTnLst>
                                    <p:set>
                                      <p:cBhvr>
                                        <p:cTn id="41" dur="1" fill="hold">
                                          <p:stCondLst>
                                            <p:cond delay="0"/>
                                          </p:stCondLst>
                                        </p:cTn>
                                        <p:tgtEl>
                                          <p:spTgt spid="51"/>
                                        </p:tgtEl>
                                        <p:attrNameLst>
                                          <p:attrName>style.visibility</p:attrName>
                                        </p:attrNameLst>
                                      </p:cBhvr>
                                      <p:to>
                                        <p:strVal val="visible"/>
                                      </p:to>
                                    </p:set>
                                    <p:animEffect transition="in" filter="fade">
                                      <p:cBhvr>
                                        <p:cTn id="42" dur="500"/>
                                        <p:tgtEl>
                                          <p:spTgt spid="51"/>
                                        </p:tgtEl>
                                      </p:cBhvr>
                                    </p:animEffect>
                                  </p:childTnLst>
                                </p:cTn>
                              </p:par>
                            </p:childTnLst>
                          </p:cTn>
                        </p:par>
                        <p:par>
                          <p:cTn id="43" fill="hold">
                            <p:stCondLst>
                              <p:cond delay="1000"/>
                            </p:stCondLst>
                            <p:childTnLst>
                              <p:par>
                                <p:cTn id="44" presetID="22" presetClass="entr" presetSubtype="4" fill="hold" nodeType="afterEffect">
                                  <p:stCondLst>
                                    <p:cond delay="0"/>
                                  </p:stCondLst>
                                  <p:childTnLst>
                                    <p:set>
                                      <p:cBhvr>
                                        <p:cTn id="45" dur="1" fill="hold">
                                          <p:stCondLst>
                                            <p:cond delay="0"/>
                                          </p:stCondLst>
                                        </p:cTn>
                                        <p:tgtEl>
                                          <p:spTgt spid="52"/>
                                        </p:tgtEl>
                                        <p:attrNameLst>
                                          <p:attrName>style.visibility</p:attrName>
                                        </p:attrNameLst>
                                      </p:cBhvr>
                                      <p:to>
                                        <p:strVal val="visible"/>
                                      </p:to>
                                    </p:set>
                                    <p:animEffect transition="in" filter="wipe(down)">
                                      <p:cBhvr>
                                        <p:cTn id="46" dur="500"/>
                                        <p:tgtEl>
                                          <p:spTgt spid="52"/>
                                        </p:tgtEl>
                                      </p:cBhvr>
                                    </p:animEffect>
                                  </p:childTnLst>
                                </p:cTn>
                              </p:par>
                              <p:par>
                                <p:cTn id="47" presetID="22" presetClass="entr" presetSubtype="4" fill="hold" nodeType="withEffect">
                                  <p:stCondLst>
                                    <p:cond delay="0"/>
                                  </p:stCondLst>
                                  <p:childTnLst>
                                    <p:set>
                                      <p:cBhvr>
                                        <p:cTn id="48" dur="1" fill="hold">
                                          <p:stCondLst>
                                            <p:cond delay="0"/>
                                          </p:stCondLst>
                                        </p:cTn>
                                        <p:tgtEl>
                                          <p:spTgt spid="53"/>
                                        </p:tgtEl>
                                        <p:attrNameLst>
                                          <p:attrName>style.visibility</p:attrName>
                                        </p:attrNameLst>
                                      </p:cBhvr>
                                      <p:to>
                                        <p:strVal val="visible"/>
                                      </p:to>
                                    </p:set>
                                    <p:animEffect transition="in" filter="wipe(down)">
                                      <p:cBhvr>
                                        <p:cTn id="49" dur="500"/>
                                        <p:tgtEl>
                                          <p:spTgt spid="53"/>
                                        </p:tgtEl>
                                      </p:cBhvr>
                                    </p:animEffect>
                                  </p:childTnLst>
                                </p:cTn>
                              </p:par>
                              <p:par>
                                <p:cTn id="50" presetID="22" presetClass="entr" presetSubtype="4" fill="hold" nodeType="withEffect">
                                  <p:stCondLst>
                                    <p:cond delay="0"/>
                                  </p:stCondLst>
                                  <p:childTnLst>
                                    <p:set>
                                      <p:cBhvr>
                                        <p:cTn id="51" dur="1" fill="hold">
                                          <p:stCondLst>
                                            <p:cond delay="0"/>
                                          </p:stCondLst>
                                        </p:cTn>
                                        <p:tgtEl>
                                          <p:spTgt spid="54"/>
                                        </p:tgtEl>
                                        <p:attrNameLst>
                                          <p:attrName>style.visibility</p:attrName>
                                        </p:attrNameLst>
                                      </p:cBhvr>
                                      <p:to>
                                        <p:strVal val="visible"/>
                                      </p:to>
                                    </p:set>
                                    <p:animEffect transition="in" filter="wipe(down)">
                                      <p:cBhvr>
                                        <p:cTn id="52" dur="500"/>
                                        <p:tgtEl>
                                          <p:spTgt spid="54"/>
                                        </p:tgtEl>
                                      </p:cBhvr>
                                    </p:animEffect>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nodeType="clickEffect">
                                  <p:stCondLst>
                                    <p:cond delay="0"/>
                                  </p:stCondLst>
                                  <p:childTnLst>
                                    <p:set>
                                      <p:cBhvr>
                                        <p:cTn id="56" dur="1" fill="hold">
                                          <p:stCondLst>
                                            <p:cond delay="0"/>
                                          </p:stCondLst>
                                        </p:cTn>
                                        <p:tgtEl>
                                          <p:spTgt spid="62"/>
                                        </p:tgtEl>
                                        <p:attrNameLst>
                                          <p:attrName>style.visibility</p:attrName>
                                        </p:attrNameLst>
                                      </p:cBhvr>
                                      <p:to>
                                        <p:strVal val="visible"/>
                                      </p:to>
                                    </p:set>
                                    <p:animEffect transition="in" filter="fade">
                                      <p:cBhvr>
                                        <p:cTn id="57" dur="1000"/>
                                        <p:tgtEl>
                                          <p:spTgt spid="62"/>
                                        </p:tgtEl>
                                      </p:cBhvr>
                                    </p:animEffect>
                                    <p:anim calcmode="lin" valueType="num">
                                      <p:cBhvr>
                                        <p:cTn id="58" dur="1000" fill="hold"/>
                                        <p:tgtEl>
                                          <p:spTgt spid="62"/>
                                        </p:tgtEl>
                                        <p:attrNameLst>
                                          <p:attrName>ppt_x</p:attrName>
                                        </p:attrNameLst>
                                      </p:cBhvr>
                                      <p:tavLst>
                                        <p:tav tm="0">
                                          <p:val>
                                            <p:strVal val="#ppt_x"/>
                                          </p:val>
                                        </p:tav>
                                        <p:tav tm="100000">
                                          <p:val>
                                            <p:strVal val="#ppt_x"/>
                                          </p:val>
                                        </p:tav>
                                      </p:tavLst>
                                    </p:anim>
                                    <p:anim calcmode="lin" valueType="num">
                                      <p:cBhvr>
                                        <p:cTn id="59" dur="1000" fill="hold"/>
                                        <p:tgtEl>
                                          <p:spTgt spid="62"/>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0"/>
                                  </p:stCondLst>
                                  <p:childTnLst>
                                    <p:set>
                                      <p:cBhvr>
                                        <p:cTn id="61" dur="1" fill="hold">
                                          <p:stCondLst>
                                            <p:cond delay="0"/>
                                          </p:stCondLst>
                                        </p:cTn>
                                        <p:tgtEl>
                                          <p:spTgt spid="63"/>
                                        </p:tgtEl>
                                        <p:attrNameLst>
                                          <p:attrName>style.visibility</p:attrName>
                                        </p:attrNameLst>
                                      </p:cBhvr>
                                      <p:to>
                                        <p:strVal val="visible"/>
                                      </p:to>
                                    </p:set>
                                    <p:animEffect transition="in" filter="fade">
                                      <p:cBhvr>
                                        <p:cTn id="62" dur="1000"/>
                                        <p:tgtEl>
                                          <p:spTgt spid="63"/>
                                        </p:tgtEl>
                                      </p:cBhvr>
                                    </p:animEffect>
                                    <p:anim calcmode="lin" valueType="num">
                                      <p:cBhvr>
                                        <p:cTn id="63" dur="1000" fill="hold"/>
                                        <p:tgtEl>
                                          <p:spTgt spid="63"/>
                                        </p:tgtEl>
                                        <p:attrNameLst>
                                          <p:attrName>ppt_x</p:attrName>
                                        </p:attrNameLst>
                                      </p:cBhvr>
                                      <p:tavLst>
                                        <p:tav tm="0">
                                          <p:val>
                                            <p:strVal val="#ppt_x"/>
                                          </p:val>
                                        </p:tav>
                                        <p:tav tm="100000">
                                          <p:val>
                                            <p:strVal val="#ppt_x"/>
                                          </p:val>
                                        </p:tav>
                                      </p:tavLst>
                                    </p:anim>
                                    <p:anim calcmode="lin" valueType="num">
                                      <p:cBhvr>
                                        <p:cTn id="64" dur="1000" fill="hold"/>
                                        <p:tgtEl>
                                          <p:spTgt spid="63"/>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65"/>
                                        </p:tgtEl>
                                        <p:attrNameLst>
                                          <p:attrName>style.visibility</p:attrName>
                                        </p:attrNameLst>
                                      </p:cBhvr>
                                      <p:to>
                                        <p:strVal val="visible"/>
                                      </p:to>
                                    </p:set>
                                    <p:animEffect transition="in" filter="fade">
                                      <p:cBhvr>
                                        <p:cTn id="67" dur="1000"/>
                                        <p:tgtEl>
                                          <p:spTgt spid="65"/>
                                        </p:tgtEl>
                                      </p:cBhvr>
                                    </p:animEffect>
                                    <p:anim calcmode="lin" valueType="num">
                                      <p:cBhvr>
                                        <p:cTn id="68" dur="1000" fill="hold"/>
                                        <p:tgtEl>
                                          <p:spTgt spid="65"/>
                                        </p:tgtEl>
                                        <p:attrNameLst>
                                          <p:attrName>ppt_x</p:attrName>
                                        </p:attrNameLst>
                                      </p:cBhvr>
                                      <p:tavLst>
                                        <p:tav tm="0">
                                          <p:val>
                                            <p:strVal val="#ppt_x"/>
                                          </p:val>
                                        </p:tav>
                                        <p:tav tm="100000">
                                          <p:val>
                                            <p:strVal val="#ppt_x"/>
                                          </p:val>
                                        </p:tav>
                                      </p:tavLst>
                                    </p:anim>
                                    <p:anim calcmode="lin" valueType="num">
                                      <p:cBhvr>
                                        <p:cTn id="69" dur="1000" fill="hold"/>
                                        <p:tgtEl>
                                          <p:spTgt spid="65"/>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75"/>
                                        </p:tgtEl>
                                        <p:attrNameLst>
                                          <p:attrName>style.visibility</p:attrName>
                                        </p:attrNameLst>
                                      </p:cBhvr>
                                      <p:to>
                                        <p:strVal val="visible"/>
                                      </p:to>
                                    </p:set>
                                    <p:animEffect transition="in" filter="fade">
                                      <p:cBhvr>
                                        <p:cTn id="72" dur="1000"/>
                                        <p:tgtEl>
                                          <p:spTgt spid="75"/>
                                        </p:tgtEl>
                                      </p:cBhvr>
                                    </p:animEffect>
                                    <p:anim calcmode="lin" valueType="num">
                                      <p:cBhvr>
                                        <p:cTn id="73" dur="1000" fill="hold"/>
                                        <p:tgtEl>
                                          <p:spTgt spid="75"/>
                                        </p:tgtEl>
                                        <p:attrNameLst>
                                          <p:attrName>ppt_x</p:attrName>
                                        </p:attrNameLst>
                                      </p:cBhvr>
                                      <p:tavLst>
                                        <p:tav tm="0">
                                          <p:val>
                                            <p:strVal val="#ppt_x"/>
                                          </p:val>
                                        </p:tav>
                                        <p:tav tm="100000">
                                          <p:val>
                                            <p:strVal val="#ppt_x"/>
                                          </p:val>
                                        </p:tav>
                                      </p:tavLst>
                                    </p:anim>
                                    <p:anim calcmode="lin" valueType="num">
                                      <p:cBhvr>
                                        <p:cTn id="74" dur="1000" fill="hold"/>
                                        <p:tgtEl>
                                          <p:spTgt spid="75"/>
                                        </p:tgtEl>
                                        <p:attrNameLst>
                                          <p:attrName>ppt_y</p:attrName>
                                        </p:attrNameLst>
                                      </p:cBhvr>
                                      <p:tavLst>
                                        <p:tav tm="0">
                                          <p:val>
                                            <p:strVal val="#ppt_y+.1"/>
                                          </p:val>
                                        </p:tav>
                                        <p:tav tm="100000">
                                          <p:val>
                                            <p:strVal val="#ppt_y"/>
                                          </p:val>
                                        </p:tav>
                                      </p:tavLst>
                                    </p:anim>
                                  </p:childTnLst>
                                </p:cTn>
                              </p:par>
                            </p:childTnLst>
                          </p:cTn>
                        </p:par>
                        <p:par>
                          <p:cTn id="75" fill="hold">
                            <p:stCondLst>
                              <p:cond delay="1000"/>
                            </p:stCondLst>
                            <p:childTnLst>
                              <p:par>
                                <p:cTn id="76" presetID="16" presetClass="entr" presetSubtype="21" fill="hold" nodeType="afterEffect">
                                  <p:stCondLst>
                                    <p:cond delay="0"/>
                                  </p:stCondLst>
                                  <p:childTnLst>
                                    <p:set>
                                      <p:cBhvr>
                                        <p:cTn id="77" dur="1" fill="hold">
                                          <p:stCondLst>
                                            <p:cond delay="0"/>
                                          </p:stCondLst>
                                        </p:cTn>
                                        <p:tgtEl>
                                          <p:spTgt spid="84"/>
                                        </p:tgtEl>
                                        <p:attrNameLst>
                                          <p:attrName>style.visibility</p:attrName>
                                        </p:attrNameLst>
                                      </p:cBhvr>
                                      <p:to>
                                        <p:strVal val="visible"/>
                                      </p:to>
                                    </p:set>
                                    <p:animEffect transition="in" filter="barn(inVertical)">
                                      <p:cBhvr>
                                        <p:cTn id="78" dur="500"/>
                                        <p:tgtEl>
                                          <p:spTgt spid="84"/>
                                        </p:tgtEl>
                                      </p:cBhvr>
                                    </p:animEffect>
                                  </p:childTnLst>
                                </p:cTn>
                              </p:par>
                              <p:par>
                                <p:cTn id="79" presetID="16" presetClass="entr" presetSubtype="21" fill="hold" nodeType="withEffect">
                                  <p:stCondLst>
                                    <p:cond delay="0"/>
                                  </p:stCondLst>
                                  <p:childTnLst>
                                    <p:set>
                                      <p:cBhvr>
                                        <p:cTn id="80" dur="1" fill="hold">
                                          <p:stCondLst>
                                            <p:cond delay="0"/>
                                          </p:stCondLst>
                                        </p:cTn>
                                        <p:tgtEl>
                                          <p:spTgt spid="86"/>
                                        </p:tgtEl>
                                        <p:attrNameLst>
                                          <p:attrName>style.visibility</p:attrName>
                                        </p:attrNameLst>
                                      </p:cBhvr>
                                      <p:to>
                                        <p:strVal val="visible"/>
                                      </p:to>
                                    </p:set>
                                    <p:animEffect transition="in" filter="barn(inVertical)">
                                      <p:cBhvr>
                                        <p:cTn id="81" dur="500"/>
                                        <p:tgtEl>
                                          <p:spTgt spid="86"/>
                                        </p:tgtEl>
                                      </p:cBhvr>
                                    </p:animEffect>
                                  </p:childTnLst>
                                </p:cTn>
                              </p:par>
                              <p:par>
                                <p:cTn id="82" presetID="16" presetClass="entr" presetSubtype="21" fill="hold" nodeType="withEffect">
                                  <p:stCondLst>
                                    <p:cond delay="0"/>
                                  </p:stCondLst>
                                  <p:childTnLst>
                                    <p:set>
                                      <p:cBhvr>
                                        <p:cTn id="83" dur="1" fill="hold">
                                          <p:stCondLst>
                                            <p:cond delay="0"/>
                                          </p:stCondLst>
                                        </p:cTn>
                                        <p:tgtEl>
                                          <p:spTgt spid="88"/>
                                        </p:tgtEl>
                                        <p:attrNameLst>
                                          <p:attrName>style.visibility</p:attrName>
                                        </p:attrNameLst>
                                      </p:cBhvr>
                                      <p:to>
                                        <p:strVal val="visible"/>
                                      </p:to>
                                    </p:set>
                                    <p:animEffect transition="in" filter="barn(inVertical)">
                                      <p:cBhvr>
                                        <p:cTn id="84" dur="500"/>
                                        <p:tgtEl>
                                          <p:spTgt spid="88"/>
                                        </p:tgtEl>
                                      </p:cBhvr>
                                    </p:animEffect>
                                  </p:childTnLst>
                                </p:cTn>
                              </p:par>
                              <p:par>
                                <p:cTn id="85" presetID="16" presetClass="entr" presetSubtype="21" fill="hold" nodeType="withEffect">
                                  <p:stCondLst>
                                    <p:cond delay="0"/>
                                  </p:stCondLst>
                                  <p:childTnLst>
                                    <p:set>
                                      <p:cBhvr>
                                        <p:cTn id="86" dur="1" fill="hold">
                                          <p:stCondLst>
                                            <p:cond delay="0"/>
                                          </p:stCondLst>
                                        </p:cTn>
                                        <p:tgtEl>
                                          <p:spTgt spid="90"/>
                                        </p:tgtEl>
                                        <p:attrNameLst>
                                          <p:attrName>style.visibility</p:attrName>
                                        </p:attrNameLst>
                                      </p:cBhvr>
                                      <p:to>
                                        <p:strVal val="visible"/>
                                      </p:to>
                                    </p:set>
                                    <p:animEffect transition="in" filter="barn(inVertical)">
                                      <p:cBhvr>
                                        <p:cTn id="87" dur="500"/>
                                        <p:tgtEl>
                                          <p:spTgt spid="90"/>
                                        </p:tgtEl>
                                      </p:cBhvr>
                                    </p:animEffect>
                                  </p:childTnLst>
                                </p:cTn>
                              </p:par>
                            </p:childTnLst>
                          </p:cTn>
                        </p:par>
                        <p:par>
                          <p:cTn id="88" fill="hold">
                            <p:stCondLst>
                              <p:cond delay="1500"/>
                            </p:stCondLst>
                            <p:childTnLst>
                              <p:par>
                                <p:cTn id="89" presetID="16" presetClass="entr" presetSubtype="21" fill="hold" nodeType="afterEffect">
                                  <p:stCondLst>
                                    <p:cond delay="0"/>
                                  </p:stCondLst>
                                  <p:childTnLst>
                                    <p:set>
                                      <p:cBhvr>
                                        <p:cTn id="90" dur="1" fill="hold">
                                          <p:stCondLst>
                                            <p:cond delay="0"/>
                                          </p:stCondLst>
                                        </p:cTn>
                                        <p:tgtEl>
                                          <p:spTgt spid="91"/>
                                        </p:tgtEl>
                                        <p:attrNameLst>
                                          <p:attrName>style.visibility</p:attrName>
                                        </p:attrNameLst>
                                      </p:cBhvr>
                                      <p:to>
                                        <p:strVal val="visible"/>
                                      </p:to>
                                    </p:set>
                                    <p:animEffect transition="in" filter="barn(inVertical)">
                                      <p:cBhvr>
                                        <p:cTn id="91" dur="500"/>
                                        <p:tgtEl>
                                          <p:spTgt spid="91"/>
                                        </p:tgtEl>
                                      </p:cBhvr>
                                    </p:animEffect>
                                  </p:childTnLst>
                                </p:cTn>
                              </p:par>
                              <p:par>
                                <p:cTn id="92" presetID="16" presetClass="entr" presetSubtype="21" fill="hold" nodeType="withEffect">
                                  <p:stCondLst>
                                    <p:cond delay="0"/>
                                  </p:stCondLst>
                                  <p:childTnLst>
                                    <p:set>
                                      <p:cBhvr>
                                        <p:cTn id="93" dur="1" fill="hold">
                                          <p:stCondLst>
                                            <p:cond delay="0"/>
                                          </p:stCondLst>
                                        </p:cTn>
                                        <p:tgtEl>
                                          <p:spTgt spid="93"/>
                                        </p:tgtEl>
                                        <p:attrNameLst>
                                          <p:attrName>style.visibility</p:attrName>
                                        </p:attrNameLst>
                                      </p:cBhvr>
                                      <p:to>
                                        <p:strVal val="visible"/>
                                      </p:to>
                                    </p:set>
                                    <p:animEffect transition="in" filter="barn(inVertical)">
                                      <p:cBhvr>
                                        <p:cTn id="94" dur="500"/>
                                        <p:tgtEl>
                                          <p:spTgt spid="93"/>
                                        </p:tgtEl>
                                      </p:cBhvr>
                                    </p:animEffect>
                                  </p:childTnLst>
                                </p:cTn>
                              </p:par>
                              <p:par>
                                <p:cTn id="95" presetID="16" presetClass="entr" presetSubtype="21" fill="hold" nodeType="withEffect">
                                  <p:stCondLst>
                                    <p:cond delay="0"/>
                                  </p:stCondLst>
                                  <p:childTnLst>
                                    <p:set>
                                      <p:cBhvr>
                                        <p:cTn id="96" dur="1" fill="hold">
                                          <p:stCondLst>
                                            <p:cond delay="0"/>
                                          </p:stCondLst>
                                        </p:cTn>
                                        <p:tgtEl>
                                          <p:spTgt spid="96"/>
                                        </p:tgtEl>
                                        <p:attrNameLst>
                                          <p:attrName>style.visibility</p:attrName>
                                        </p:attrNameLst>
                                      </p:cBhvr>
                                      <p:to>
                                        <p:strVal val="visible"/>
                                      </p:to>
                                    </p:set>
                                    <p:animEffect transition="in" filter="barn(inVertical)">
                                      <p:cBhvr>
                                        <p:cTn id="97" dur="500"/>
                                        <p:tgtEl>
                                          <p:spTgt spid="96"/>
                                        </p:tgtEl>
                                      </p:cBhvr>
                                    </p:animEffect>
                                  </p:childTnLst>
                                </p:cTn>
                              </p:par>
                              <p:par>
                                <p:cTn id="98" presetID="16" presetClass="entr" presetSubtype="21" fill="hold" nodeType="withEffect">
                                  <p:stCondLst>
                                    <p:cond delay="0"/>
                                  </p:stCondLst>
                                  <p:childTnLst>
                                    <p:set>
                                      <p:cBhvr>
                                        <p:cTn id="99" dur="1" fill="hold">
                                          <p:stCondLst>
                                            <p:cond delay="0"/>
                                          </p:stCondLst>
                                        </p:cTn>
                                        <p:tgtEl>
                                          <p:spTgt spid="98"/>
                                        </p:tgtEl>
                                        <p:attrNameLst>
                                          <p:attrName>style.visibility</p:attrName>
                                        </p:attrNameLst>
                                      </p:cBhvr>
                                      <p:to>
                                        <p:strVal val="visible"/>
                                      </p:to>
                                    </p:set>
                                    <p:animEffect transition="in" filter="barn(inVertical)">
                                      <p:cBhvr>
                                        <p:cTn id="100" dur="500"/>
                                        <p:tgtEl>
                                          <p:spTgt spid="98"/>
                                        </p:tgtEl>
                                      </p:cBhvr>
                                    </p:animEffect>
                                  </p:childTnLst>
                                </p:cTn>
                              </p:par>
                            </p:childTnLst>
                          </p:cTn>
                        </p:par>
                      </p:childTnLst>
                    </p:cTn>
                  </p:par>
                  <p:par>
                    <p:cTn id="101" fill="hold">
                      <p:stCondLst>
                        <p:cond delay="indefinite"/>
                      </p:stCondLst>
                      <p:childTnLst>
                        <p:par>
                          <p:cTn id="102" fill="hold">
                            <p:stCondLst>
                              <p:cond delay="0"/>
                            </p:stCondLst>
                            <p:childTnLst>
                              <p:par>
                                <p:cTn id="103" presetID="16" presetClass="entr" presetSubtype="21" fill="hold" nodeType="clickEffect">
                                  <p:stCondLst>
                                    <p:cond delay="0"/>
                                  </p:stCondLst>
                                  <p:childTnLst>
                                    <p:set>
                                      <p:cBhvr>
                                        <p:cTn id="104" dur="1" fill="hold">
                                          <p:stCondLst>
                                            <p:cond delay="0"/>
                                          </p:stCondLst>
                                        </p:cTn>
                                        <p:tgtEl>
                                          <p:spTgt spid="114"/>
                                        </p:tgtEl>
                                        <p:attrNameLst>
                                          <p:attrName>style.visibility</p:attrName>
                                        </p:attrNameLst>
                                      </p:cBhvr>
                                      <p:to>
                                        <p:strVal val="visible"/>
                                      </p:to>
                                    </p:set>
                                    <p:animEffect transition="in" filter="barn(inVertical)">
                                      <p:cBhvr>
                                        <p:cTn id="105" dur="500"/>
                                        <p:tgtEl>
                                          <p:spTgt spid="114"/>
                                        </p:tgtEl>
                                      </p:cBhvr>
                                    </p:animEffect>
                                  </p:childTnLst>
                                </p:cTn>
                              </p:par>
                              <p:par>
                                <p:cTn id="106" presetID="16" presetClass="entr" presetSubtype="21" fill="hold" nodeType="withEffect">
                                  <p:stCondLst>
                                    <p:cond delay="0"/>
                                  </p:stCondLst>
                                  <p:childTnLst>
                                    <p:set>
                                      <p:cBhvr>
                                        <p:cTn id="107" dur="1" fill="hold">
                                          <p:stCondLst>
                                            <p:cond delay="0"/>
                                          </p:stCondLst>
                                        </p:cTn>
                                        <p:tgtEl>
                                          <p:spTgt spid="115"/>
                                        </p:tgtEl>
                                        <p:attrNameLst>
                                          <p:attrName>style.visibility</p:attrName>
                                        </p:attrNameLst>
                                      </p:cBhvr>
                                      <p:to>
                                        <p:strVal val="visible"/>
                                      </p:to>
                                    </p:set>
                                    <p:animEffect transition="in" filter="barn(inVertical)">
                                      <p:cBhvr>
                                        <p:cTn id="108" dur="500"/>
                                        <p:tgtEl>
                                          <p:spTgt spid="115"/>
                                        </p:tgtEl>
                                      </p:cBhvr>
                                    </p:animEffect>
                                  </p:childTnLst>
                                </p:cTn>
                              </p:par>
                              <p:par>
                                <p:cTn id="109" presetID="16" presetClass="entr" presetSubtype="21" fill="hold" nodeType="withEffect">
                                  <p:stCondLst>
                                    <p:cond delay="0"/>
                                  </p:stCondLst>
                                  <p:childTnLst>
                                    <p:set>
                                      <p:cBhvr>
                                        <p:cTn id="110" dur="1" fill="hold">
                                          <p:stCondLst>
                                            <p:cond delay="0"/>
                                          </p:stCondLst>
                                        </p:cTn>
                                        <p:tgtEl>
                                          <p:spTgt spid="116"/>
                                        </p:tgtEl>
                                        <p:attrNameLst>
                                          <p:attrName>style.visibility</p:attrName>
                                        </p:attrNameLst>
                                      </p:cBhvr>
                                      <p:to>
                                        <p:strVal val="visible"/>
                                      </p:to>
                                    </p:set>
                                    <p:animEffect transition="in" filter="barn(inVertical)">
                                      <p:cBhvr>
                                        <p:cTn id="111" dur="500"/>
                                        <p:tgtEl>
                                          <p:spTgt spid="116"/>
                                        </p:tgtEl>
                                      </p:cBhvr>
                                    </p:animEffect>
                                  </p:childTnLst>
                                </p:cTn>
                              </p:par>
                              <p:par>
                                <p:cTn id="112" presetID="16" presetClass="entr" presetSubtype="21" fill="hold" nodeType="withEffect">
                                  <p:stCondLst>
                                    <p:cond delay="0"/>
                                  </p:stCondLst>
                                  <p:childTnLst>
                                    <p:set>
                                      <p:cBhvr>
                                        <p:cTn id="113" dur="1" fill="hold">
                                          <p:stCondLst>
                                            <p:cond delay="0"/>
                                          </p:stCondLst>
                                        </p:cTn>
                                        <p:tgtEl>
                                          <p:spTgt spid="117"/>
                                        </p:tgtEl>
                                        <p:attrNameLst>
                                          <p:attrName>style.visibility</p:attrName>
                                        </p:attrNameLst>
                                      </p:cBhvr>
                                      <p:to>
                                        <p:strVal val="visible"/>
                                      </p:to>
                                    </p:set>
                                    <p:animEffect transition="in" filter="barn(inVertical)">
                                      <p:cBhvr>
                                        <p:cTn id="114" dur="500"/>
                                        <p:tgtEl>
                                          <p:spTgt spid="117"/>
                                        </p:tgtEl>
                                      </p:cBhvr>
                                    </p:animEffect>
                                  </p:childTnLst>
                                </p:cTn>
                              </p:par>
                              <p:par>
                                <p:cTn id="115" presetID="16" presetClass="entr" presetSubtype="21" fill="hold" nodeType="withEffect">
                                  <p:stCondLst>
                                    <p:cond delay="0"/>
                                  </p:stCondLst>
                                  <p:childTnLst>
                                    <p:set>
                                      <p:cBhvr>
                                        <p:cTn id="116" dur="1" fill="hold">
                                          <p:stCondLst>
                                            <p:cond delay="0"/>
                                          </p:stCondLst>
                                        </p:cTn>
                                        <p:tgtEl>
                                          <p:spTgt spid="127"/>
                                        </p:tgtEl>
                                        <p:attrNameLst>
                                          <p:attrName>style.visibility</p:attrName>
                                        </p:attrNameLst>
                                      </p:cBhvr>
                                      <p:to>
                                        <p:strVal val="visible"/>
                                      </p:to>
                                    </p:set>
                                    <p:animEffect transition="in" filter="barn(inVertical)">
                                      <p:cBhvr>
                                        <p:cTn id="117" dur="500"/>
                                        <p:tgtEl>
                                          <p:spTgt spid="127"/>
                                        </p:tgtEl>
                                      </p:cBhvr>
                                    </p:animEffect>
                                  </p:childTnLst>
                                </p:cTn>
                              </p:par>
                            </p:childTnLst>
                          </p:cTn>
                        </p:par>
                        <p:par>
                          <p:cTn id="118" fill="hold">
                            <p:stCondLst>
                              <p:cond delay="500"/>
                            </p:stCondLst>
                            <p:childTnLst>
                              <p:par>
                                <p:cTn id="119" presetID="22" presetClass="entr" presetSubtype="4" fill="hold" nodeType="afterEffect">
                                  <p:stCondLst>
                                    <p:cond delay="0"/>
                                  </p:stCondLst>
                                  <p:childTnLst>
                                    <p:set>
                                      <p:cBhvr>
                                        <p:cTn id="120" dur="1" fill="hold">
                                          <p:stCondLst>
                                            <p:cond delay="0"/>
                                          </p:stCondLst>
                                        </p:cTn>
                                        <p:tgtEl>
                                          <p:spTgt spid="132"/>
                                        </p:tgtEl>
                                        <p:attrNameLst>
                                          <p:attrName>style.visibility</p:attrName>
                                        </p:attrNameLst>
                                      </p:cBhvr>
                                      <p:to>
                                        <p:strVal val="visible"/>
                                      </p:to>
                                    </p:set>
                                    <p:animEffect transition="in" filter="wipe(down)">
                                      <p:cBhvr>
                                        <p:cTn id="121" dur="500"/>
                                        <p:tgtEl>
                                          <p:spTgt spid="132"/>
                                        </p:tgtEl>
                                      </p:cBhvr>
                                    </p:animEffect>
                                  </p:childTnLst>
                                </p:cTn>
                              </p:par>
                              <p:par>
                                <p:cTn id="122" presetID="22" presetClass="entr" presetSubtype="4" fill="hold" nodeType="withEffect">
                                  <p:stCondLst>
                                    <p:cond delay="0"/>
                                  </p:stCondLst>
                                  <p:childTnLst>
                                    <p:set>
                                      <p:cBhvr>
                                        <p:cTn id="123" dur="1" fill="hold">
                                          <p:stCondLst>
                                            <p:cond delay="0"/>
                                          </p:stCondLst>
                                        </p:cTn>
                                        <p:tgtEl>
                                          <p:spTgt spid="133"/>
                                        </p:tgtEl>
                                        <p:attrNameLst>
                                          <p:attrName>style.visibility</p:attrName>
                                        </p:attrNameLst>
                                      </p:cBhvr>
                                      <p:to>
                                        <p:strVal val="visible"/>
                                      </p:to>
                                    </p:set>
                                    <p:animEffect transition="in" filter="wipe(down)">
                                      <p:cBhvr>
                                        <p:cTn id="124" dur="500"/>
                                        <p:tgtEl>
                                          <p:spTgt spid="133"/>
                                        </p:tgtEl>
                                      </p:cBhvr>
                                    </p:animEffect>
                                  </p:childTnLst>
                                </p:cTn>
                              </p:par>
                              <p:par>
                                <p:cTn id="125" presetID="22" presetClass="entr" presetSubtype="4" fill="hold" nodeType="withEffect">
                                  <p:stCondLst>
                                    <p:cond delay="0"/>
                                  </p:stCondLst>
                                  <p:childTnLst>
                                    <p:set>
                                      <p:cBhvr>
                                        <p:cTn id="126" dur="1" fill="hold">
                                          <p:stCondLst>
                                            <p:cond delay="0"/>
                                          </p:stCondLst>
                                        </p:cTn>
                                        <p:tgtEl>
                                          <p:spTgt spid="137"/>
                                        </p:tgtEl>
                                        <p:attrNameLst>
                                          <p:attrName>style.visibility</p:attrName>
                                        </p:attrNameLst>
                                      </p:cBhvr>
                                      <p:to>
                                        <p:strVal val="visible"/>
                                      </p:to>
                                    </p:set>
                                    <p:animEffect transition="in" filter="wipe(down)">
                                      <p:cBhvr>
                                        <p:cTn id="127" dur="500"/>
                                        <p:tgtEl>
                                          <p:spTgt spid="137"/>
                                        </p:tgtEl>
                                      </p:cBhvr>
                                    </p:animEffect>
                                  </p:childTnLst>
                                </p:cTn>
                              </p:par>
                              <p:par>
                                <p:cTn id="128" presetID="22" presetClass="entr" presetSubtype="4" fill="hold" nodeType="withEffect">
                                  <p:stCondLst>
                                    <p:cond delay="0"/>
                                  </p:stCondLst>
                                  <p:childTnLst>
                                    <p:set>
                                      <p:cBhvr>
                                        <p:cTn id="129" dur="1" fill="hold">
                                          <p:stCondLst>
                                            <p:cond delay="0"/>
                                          </p:stCondLst>
                                        </p:cTn>
                                        <p:tgtEl>
                                          <p:spTgt spid="141"/>
                                        </p:tgtEl>
                                        <p:attrNameLst>
                                          <p:attrName>style.visibility</p:attrName>
                                        </p:attrNameLst>
                                      </p:cBhvr>
                                      <p:to>
                                        <p:strVal val="visible"/>
                                      </p:to>
                                    </p:set>
                                    <p:animEffect transition="in" filter="wipe(down)">
                                      <p:cBhvr>
                                        <p:cTn id="130" dur="500"/>
                                        <p:tgtEl>
                                          <p:spTgt spid="141"/>
                                        </p:tgtEl>
                                      </p:cBhvr>
                                    </p:animEffect>
                                  </p:childTnLst>
                                </p:cTn>
                              </p:par>
                              <p:par>
                                <p:cTn id="131" presetID="22" presetClass="entr" presetSubtype="4" fill="hold" nodeType="withEffect">
                                  <p:stCondLst>
                                    <p:cond delay="0"/>
                                  </p:stCondLst>
                                  <p:childTnLst>
                                    <p:set>
                                      <p:cBhvr>
                                        <p:cTn id="132" dur="1" fill="hold">
                                          <p:stCondLst>
                                            <p:cond delay="0"/>
                                          </p:stCondLst>
                                        </p:cTn>
                                        <p:tgtEl>
                                          <p:spTgt spid="142"/>
                                        </p:tgtEl>
                                        <p:attrNameLst>
                                          <p:attrName>style.visibility</p:attrName>
                                        </p:attrNameLst>
                                      </p:cBhvr>
                                      <p:to>
                                        <p:strVal val="visible"/>
                                      </p:to>
                                    </p:set>
                                    <p:animEffect transition="in" filter="wipe(down)">
                                      <p:cBhvr>
                                        <p:cTn id="133" dur="500"/>
                                        <p:tgtEl>
                                          <p:spTgt spid="142"/>
                                        </p:tgtEl>
                                      </p:cBhvr>
                                    </p:animEffect>
                                  </p:childTnLst>
                                </p:cTn>
                              </p:par>
                            </p:childTnLst>
                          </p:cTn>
                        </p:par>
                        <p:par>
                          <p:cTn id="134" fill="hold">
                            <p:stCondLst>
                              <p:cond delay="1000"/>
                            </p:stCondLst>
                            <p:childTnLst>
                              <p:par>
                                <p:cTn id="135" presetID="14" presetClass="entr" presetSubtype="10" fill="hold" nodeType="afterEffect">
                                  <p:stCondLst>
                                    <p:cond delay="0"/>
                                  </p:stCondLst>
                                  <p:childTnLst>
                                    <p:set>
                                      <p:cBhvr>
                                        <p:cTn id="136" dur="1" fill="hold">
                                          <p:stCondLst>
                                            <p:cond delay="0"/>
                                          </p:stCondLst>
                                        </p:cTn>
                                        <p:tgtEl>
                                          <p:spTgt spid="134"/>
                                        </p:tgtEl>
                                        <p:attrNameLst>
                                          <p:attrName>style.visibility</p:attrName>
                                        </p:attrNameLst>
                                      </p:cBhvr>
                                      <p:to>
                                        <p:strVal val="visible"/>
                                      </p:to>
                                    </p:set>
                                    <p:animEffect transition="in" filter="randombar(horizontal)">
                                      <p:cBhvr>
                                        <p:cTn id="137" dur="500"/>
                                        <p:tgtEl>
                                          <p:spTgt spid="134"/>
                                        </p:tgtEl>
                                      </p:cBhvr>
                                    </p:animEffect>
                                  </p:childTnLst>
                                </p:cTn>
                              </p:par>
                              <p:par>
                                <p:cTn id="138" presetID="14" presetClass="entr" presetSubtype="10" fill="hold" nodeType="withEffect">
                                  <p:stCondLst>
                                    <p:cond delay="0"/>
                                  </p:stCondLst>
                                  <p:childTnLst>
                                    <p:set>
                                      <p:cBhvr>
                                        <p:cTn id="139" dur="1" fill="hold">
                                          <p:stCondLst>
                                            <p:cond delay="0"/>
                                          </p:stCondLst>
                                        </p:cTn>
                                        <p:tgtEl>
                                          <p:spTgt spid="143"/>
                                        </p:tgtEl>
                                        <p:attrNameLst>
                                          <p:attrName>style.visibility</p:attrName>
                                        </p:attrNameLst>
                                      </p:cBhvr>
                                      <p:to>
                                        <p:strVal val="visible"/>
                                      </p:to>
                                    </p:set>
                                    <p:animEffect transition="in" filter="randombar(horizontal)">
                                      <p:cBhvr>
                                        <p:cTn id="140" dur="500"/>
                                        <p:tgtEl>
                                          <p:spTgt spid="143"/>
                                        </p:tgtEl>
                                      </p:cBhvr>
                                    </p:animEffect>
                                  </p:childTnLst>
                                </p:cTn>
                              </p:par>
                              <p:par>
                                <p:cTn id="141" presetID="14" presetClass="entr" presetSubtype="10" fill="hold" nodeType="withEffect">
                                  <p:stCondLst>
                                    <p:cond delay="0"/>
                                  </p:stCondLst>
                                  <p:childTnLst>
                                    <p:set>
                                      <p:cBhvr>
                                        <p:cTn id="142" dur="1" fill="hold">
                                          <p:stCondLst>
                                            <p:cond delay="0"/>
                                          </p:stCondLst>
                                        </p:cTn>
                                        <p:tgtEl>
                                          <p:spTgt spid="147"/>
                                        </p:tgtEl>
                                        <p:attrNameLst>
                                          <p:attrName>style.visibility</p:attrName>
                                        </p:attrNameLst>
                                      </p:cBhvr>
                                      <p:to>
                                        <p:strVal val="visible"/>
                                      </p:to>
                                    </p:set>
                                    <p:animEffect transition="in" filter="randombar(horizontal)">
                                      <p:cBhvr>
                                        <p:cTn id="143" dur="500"/>
                                        <p:tgtEl>
                                          <p:spTgt spid="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457200"/>
            <a:ext cx="7543800" cy="609600"/>
          </a:xfrm>
        </p:spPr>
        <p:txBody>
          <a:bodyPr/>
          <a:lstStyle/>
          <a:p>
            <a:r>
              <a:rPr lang="fa-IR" sz="4400" dirty="0" smtClean="0"/>
              <a:t>بررسی رفتار مدل شبکه ای</a:t>
            </a:r>
            <a:endParaRPr lang="en-US" sz="4400" dirty="0"/>
          </a:p>
        </p:txBody>
      </p:sp>
      <p:sp>
        <p:nvSpPr>
          <p:cNvPr id="3" name="Content Placeholder 2"/>
          <p:cNvSpPr>
            <a:spLocks noGrp="1"/>
          </p:cNvSpPr>
          <p:nvPr>
            <p:ph idx="1"/>
          </p:nvPr>
        </p:nvSpPr>
        <p:spPr>
          <a:xfrm>
            <a:off x="381000" y="1066800"/>
            <a:ext cx="8458200" cy="2819400"/>
          </a:xfrm>
        </p:spPr>
        <p:txBody>
          <a:bodyPr>
            <a:normAutofit fontScale="92500" lnSpcReduction="10000"/>
          </a:bodyPr>
          <a:lstStyle/>
          <a:p>
            <a:r>
              <a:rPr lang="fa-IR" dirty="0" smtClean="0"/>
              <a:t>عمل بازیابی در مدل شبکه ای، پیچیده تر از مدل سلسله مراتبی است.</a:t>
            </a:r>
          </a:p>
          <a:p>
            <a:pPr marL="0" indent="0">
              <a:buNone/>
            </a:pPr>
            <a:r>
              <a:rPr lang="fa-IR" b="1" u="sng" dirty="0" smtClean="0"/>
              <a:t>مثال:</a:t>
            </a:r>
          </a:p>
          <a:p>
            <a:r>
              <a:rPr lang="fa-IR" sz="2600" b="1" dirty="0" smtClean="0">
                <a:solidFill>
                  <a:srgbClr val="00B050"/>
                </a:solidFill>
              </a:rPr>
              <a:t>شماره تهیه کنندگان </a:t>
            </a:r>
            <a:r>
              <a:rPr lang="en-US" sz="2600" b="1" dirty="0" smtClean="0">
                <a:solidFill>
                  <a:srgbClr val="00B050"/>
                </a:solidFill>
              </a:rPr>
              <a:t>P2</a:t>
            </a:r>
            <a:r>
              <a:rPr lang="fa-IR" sz="2600" b="1" dirty="0" smtClean="0">
                <a:solidFill>
                  <a:srgbClr val="00B050"/>
                </a:solidFill>
              </a:rPr>
              <a:t> را بیابید.</a:t>
            </a:r>
          </a:p>
          <a:p>
            <a:pPr lvl="1">
              <a:buFont typeface="Wingdings" pitchFamily="2" charset="2"/>
              <a:buChar char="ü"/>
            </a:pPr>
            <a:r>
              <a:rPr lang="fa-IR" dirty="0" smtClean="0"/>
              <a:t>ابتدا بایدسراغ مالک </a:t>
            </a:r>
            <a:r>
              <a:rPr lang="en-US" dirty="0" smtClean="0"/>
              <a:t>P2</a:t>
            </a:r>
            <a:r>
              <a:rPr lang="fa-IR" dirty="0" smtClean="0"/>
              <a:t> برویم.</a:t>
            </a:r>
          </a:p>
          <a:p>
            <a:pPr lvl="1">
              <a:buFont typeface="Wingdings" pitchFamily="2" charset="2"/>
              <a:buChar char="ü"/>
            </a:pPr>
            <a:r>
              <a:rPr lang="fa-IR" dirty="0" smtClean="0"/>
              <a:t>سپس فلش های خارج شده از آن را دنبال کنیم تا به رکوردهای پیوند دهنده </a:t>
            </a:r>
            <a:r>
              <a:rPr lang="en-US" dirty="0" smtClean="0"/>
              <a:t>200</a:t>
            </a:r>
            <a:r>
              <a:rPr lang="fa-IR" dirty="0" smtClean="0"/>
              <a:t> و سپس </a:t>
            </a:r>
            <a:r>
              <a:rPr lang="en-US" dirty="0" smtClean="0"/>
              <a:t>400</a:t>
            </a:r>
            <a:r>
              <a:rPr lang="fa-IR" dirty="0" smtClean="0"/>
              <a:t> برسیم.</a:t>
            </a:r>
          </a:p>
          <a:p>
            <a:pPr lvl="1">
              <a:buFont typeface="Wingdings" pitchFamily="2" charset="2"/>
              <a:buChar char="ü"/>
            </a:pPr>
            <a:r>
              <a:rPr lang="fa-IR" dirty="0" smtClean="0"/>
              <a:t>هنگامی که به بلوک </a:t>
            </a:r>
            <a:r>
              <a:rPr lang="en-US" dirty="0" smtClean="0"/>
              <a:t>200</a:t>
            </a:r>
            <a:r>
              <a:rPr lang="fa-IR" dirty="0" smtClean="0"/>
              <a:t> رسیدیم بایستی فلش بالای آن را دنبال کنیم تا </a:t>
            </a:r>
            <a:r>
              <a:rPr lang="en-US" dirty="0" smtClean="0"/>
              <a:t>S1</a:t>
            </a:r>
            <a:r>
              <a:rPr lang="fa-IR" dirty="0" smtClean="0"/>
              <a:t> استخراج شود.</a:t>
            </a:r>
          </a:p>
          <a:p>
            <a:pPr lvl="1">
              <a:buFont typeface="Wingdings" pitchFamily="2" charset="2"/>
              <a:buChar char="ü"/>
            </a:pPr>
            <a:r>
              <a:rPr lang="fa-IR" dirty="0" smtClean="0"/>
              <a:t>همچنین وقتی به بلوک </a:t>
            </a:r>
            <a:r>
              <a:rPr lang="en-US" dirty="0" smtClean="0"/>
              <a:t>400</a:t>
            </a:r>
            <a:r>
              <a:rPr lang="fa-IR" dirty="0" smtClean="0"/>
              <a:t> رسیدیم، فلش بالای آن را باید دنبال کنیم تا </a:t>
            </a:r>
            <a:r>
              <a:rPr lang="en-US" dirty="0" smtClean="0"/>
              <a:t>S2</a:t>
            </a:r>
            <a:r>
              <a:rPr lang="fa-IR" dirty="0" smtClean="0"/>
              <a:t> را استخراج نماییم.</a:t>
            </a:r>
            <a:endParaRPr lang="en-US" dirty="0"/>
          </a:p>
        </p:txBody>
      </p:sp>
      <p:sp>
        <p:nvSpPr>
          <p:cNvPr id="4" name="Slide Number Placeholder 3"/>
          <p:cNvSpPr>
            <a:spLocks noGrp="1"/>
          </p:cNvSpPr>
          <p:nvPr>
            <p:ph type="sldNum" sz="quarter" idx="12"/>
          </p:nvPr>
        </p:nvSpPr>
        <p:spPr>
          <a:xfrm>
            <a:off x="94030" y="6386510"/>
            <a:ext cx="762000" cy="365125"/>
          </a:xfrm>
        </p:spPr>
        <p:txBody>
          <a:bodyPr/>
          <a:lstStyle/>
          <a:p>
            <a:fld id="{B6F15528-21DE-4FAA-801E-634DDDAF4B2B}" type="slidenum">
              <a:rPr lang="en-US" smtClean="0"/>
              <a:pPr/>
              <a:t>34</a:t>
            </a:fld>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1769523676"/>
              </p:ext>
            </p:extLst>
          </p:nvPr>
        </p:nvGraphicFramePr>
        <p:xfrm>
          <a:off x="1108129" y="4038600"/>
          <a:ext cx="2826183" cy="370840"/>
        </p:xfrm>
        <a:graphic>
          <a:graphicData uri="http://schemas.openxmlformats.org/drawingml/2006/table">
            <a:tbl>
              <a:tblPr firstRow="1" bandRow="1">
                <a:tableStyleId>{5C22544A-7EE6-4342-B048-85BDC9FD1C3A}</a:tableStyleId>
              </a:tblPr>
              <a:tblGrid>
                <a:gridCol w="942061"/>
                <a:gridCol w="942061"/>
                <a:gridCol w="942061"/>
              </a:tblGrid>
              <a:tr h="370840">
                <a:tc>
                  <a:txBody>
                    <a:bodyPr/>
                    <a:lstStyle/>
                    <a:p>
                      <a:pPr algn="ctr"/>
                      <a:r>
                        <a:rPr lang="en-US" dirty="0" smtClean="0">
                          <a:solidFill>
                            <a:schemeClr val="tx1"/>
                          </a:solidFill>
                          <a:cs typeface="B Nazanin" pitchFamily="2" charset="-78"/>
                        </a:rPr>
                        <a:t>S1</a:t>
                      </a:r>
                      <a:endParaRPr lang="en-US"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fa-IR" dirty="0" smtClean="0">
                          <a:solidFill>
                            <a:schemeClr val="tx1"/>
                          </a:solidFill>
                          <a:cs typeface="B Nazanin" pitchFamily="2" charset="-78"/>
                        </a:rPr>
                        <a:t>فن</a:t>
                      </a:r>
                      <a:r>
                        <a:rPr lang="fa-IR" baseline="0" dirty="0" smtClean="0">
                          <a:solidFill>
                            <a:schemeClr val="tx1"/>
                          </a:solidFill>
                          <a:cs typeface="B Nazanin" pitchFamily="2" charset="-78"/>
                        </a:rPr>
                        <a:t> آوران</a:t>
                      </a:r>
                      <a:endParaRPr lang="en-US"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fa-IR" dirty="0" smtClean="0">
                          <a:solidFill>
                            <a:schemeClr val="tx1"/>
                          </a:solidFill>
                          <a:cs typeface="B Nazanin" pitchFamily="2" charset="-78"/>
                        </a:rPr>
                        <a:t>تهران</a:t>
                      </a:r>
                      <a:endParaRPr lang="en-US"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1397897451"/>
              </p:ext>
            </p:extLst>
          </p:nvPr>
        </p:nvGraphicFramePr>
        <p:xfrm>
          <a:off x="5428030" y="4114800"/>
          <a:ext cx="3048000" cy="370840"/>
        </p:xfrm>
        <a:graphic>
          <a:graphicData uri="http://schemas.openxmlformats.org/drawingml/2006/table">
            <a:tbl>
              <a:tblPr firstRow="1" bandRow="1">
                <a:tableStyleId>{5C22544A-7EE6-4342-B048-85BDC9FD1C3A}</a:tableStyleId>
              </a:tblPr>
              <a:tblGrid>
                <a:gridCol w="1016000"/>
                <a:gridCol w="1016000"/>
                <a:gridCol w="1016000"/>
              </a:tblGrid>
              <a:tr h="370840">
                <a:tc>
                  <a:txBody>
                    <a:bodyPr/>
                    <a:lstStyle/>
                    <a:p>
                      <a:pPr algn="ctr"/>
                      <a:r>
                        <a:rPr lang="en-US" dirty="0" smtClean="0">
                          <a:solidFill>
                            <a:schemeClr val="tx1"/>
                          </a:solidFill>
                          <a:cs typeface="B Nazanin" pitchFamily="2" charset="-78"/>
                        </a:rPr>
                        <a:t>S2</a:t>
                      </a:r>
                      <a:endParaRPr lang="en-US"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fa-IR" dirty="0" smtClean="0">
                          <a:solidFill>
                            <a:schemeClr val="tx1"/>
                          </a:solidFill>
                          <a:cs typeface="B Nazanin" pitchFamily="2" charset="-78"/>
                        </a:rPr>
                        <a:t>ایران</a:t>
                      </a:r>
                      <a:r>
                        <a:rPr lang="fa-IR" baseline="0" dirty="0" smtClean="0">
                          <a:solidFill>
                            <a:schemeClr val="tx1"/>
                          </a:solidFill>
                          <a:cs typeface="B Nazanin" pitchFamily="2" charset="-78"/>
                        </a:rPr>
                        <a:t> قطعه</a:t>
                      </a:r>
                      <a:endParaRPr lang="en-US"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fa-IR" dirty="0" smtClean="0">
                          <a:solidFill>
                            <a:schemeClr val="tx1"/>
                          </a:solidFill>
                          <a:cs typeface="B Nazanin" pitchFamily="2" charset="-78"/>
                        </a:rPr>
                        <a:t>تبریز</a:t>
                      </a:r>
                      <a:endParaRPr lang="en-US"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2328017831"/>
              </p:ext>
            </p:extLst>
          </p:nvPr>
        </p:nvGraphicFramePr>
        <p:xfrm>
          <a:off x="5551520" y="6182570"/>
          <a:ext cx="3037740" cy="370840"/>
        </p:xfrm>
        <a:graphic>
          <a:graphicData uri="http://schemas.openxmlformats.org/drawingml/2006/table">
            <a:tbl>
              <a:tblPr firstRow="1" bandRow="1">
                <a:tableStyleId>{5C22544A-7EE6-4342-B048-85BDC9FD1C3A}</a:tableStyleId>
              </a:tblPr>
              <a:tblGrid>
                <a:gridCol w="759435"/>
                <a:gridCol w="759435"/>
                <a:gridCol w="759435"/>
                <a:gridCol w="759435"/>
              </a:tblGrid>
              <a:tr h="370840">
                <a:tc>
                  <a:txBody>
                    <a:bodyPr/>
                    <a:lstStyle/>
                    <a:p>
                      <a:pPr algn="ctr"/>
                      <a:r>
                        <a:rPr lang="en-US" dirty="0" smtClean="0">
                          <a:solidFill>
                            <a:schemeClr val="tx1"/>
                          </a:solidFill>
                          <a:cs typeface="B Nazanin" pitchFamily="2" charset="-78"/>
                        </a:rPr>
                        <a:t>P2</a:t>
                      </a:r>
                      <a:endParaRPr lang="en-US"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fa-IR" dirty="0" smtClean="0">
                          <a:solidFill>
                            <a:schemeClr val="tx1"/>
                          </a:solidFill>
                          <a:cs typeface="B Nazanin" pitchFamily="2" charset="-78"/>
                        </a:rPr>
                        <a:t>سبز</a:t>
                      </a:r>
                      <a:endParaRPr lang="en-US"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fa-IR" dirty="0" smtClean="0">
                          <a:solidFill>
                            <a:schemeClr val="tx1"/>
                          </a:solidFill>
                          <a:cs typeface="B Nazanin" pitchFamily="2" charset="-78"/>
                        </a:rPr>
                        <a:t>مس</a:t>
                      </a:r>
                      <a:endParaRPr lang="en-US"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fa-IR" dirty="0" smtClean="0">
                          <a:solidFill>
                            <a:schemeClr val="tx1"/>
                          </a:solidFill>
                          <a:cs typeface="B Nazanin" pitchFamily="2" charset="-78"/>
                        </a:rPr>
                        <a:t>تبریز</a:t>
                      </a:r>
                      <a:endParaRPr lang="en-US"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8" name="Rectangle 7"/>
          <p:cNvSpPr/>
          <p:nvPr/>
        </p:nvSpPr>
        <p:spPr>
          <a:xfrm>
            <a:off x="1465630" y="4649680"/>
            <a:ext cx="818478" cy="4572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400" b="1" dirty="0" smtClean="0">
                <a:solidFill>
                  <a:schemeClr val="tx1"/>
                </a:solidFill>
              </a:rPr>
              <a:t>300</a:t>
            </a:r>
            <a:endParaRPr lang="en-US" sz="2400" b="1" dirty="0">
              <a:solidFill>
                <a:schemeClr val="tx1"/>
              </a:solidFill>
            </a:endParaRPr>
          </a:p>
        </p:txBody>
      </p:sp>
      <p:sp>
        <p:nvSpPr>
          <p:cNvPr id="9" name="Rectangle 8"/>
          <p:cNvSpPr/>
          <p:nvPr/>
        </p:nvSpPr>
        <p:spPr>
          <a:xfrm>
            <a:off x="2761030" y="4649680"/>
            <a:ext cx="818478" cy="4572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400" b="1" dirty="0" smtClean="0">
                <a:solidFill>
                  <a:schemeClr val="tx1"/>
                </a:solidFill>
              </a:rPr>
              <a:t>200</a:t>
            </a:r>
            <a:endParaRPr lang="en-US" sz="2400" b="1" dirty="0">
              <a:solidFill>
                <a:schemeClr val="tx1"/>
              </a:solidFill>
            </a:endParaRPr>
          </a:p>
        </p:txBody>
      </p:sp>
      <p:sp>
        <p:nvSpPr>
          <p:cNvPr id="10" name="Rectangle 9"/>
          <p:cNvSpPr/>
          <p:nvPr/>
        </p:nvSpPr>
        <p:spPr>
          <a:xfrm>
            <a:off x="5732830" y="4649680"/>
            <a:ext cx="818478" cy="4572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400" b="1" dirty="0" smtClean="0">
                <a:solidFill>
                  <a:schemeClr val="tx1"/>
                </a:solidFill>
              </a:rPr>
              <a:t>300</a:t>
            </a:r>
            <a:endParaRPr lang="en-US" sz="2400" b="1" dirty="0">
              <a:solidFill>
                <a:schemeClr val="tx1"/>
              </a:solidFill>
            </a:endParaRPr>
          </a:p>
        </p:txBody>
      </p:sp>
      <p:sp>
        <p:nvSpPr>
          <p:cNvPr id="11" name="Rectangle 10"/>
          <p:cNvSpPr/>
          <p:nvPr/>
        </p:nvSpPr>
        <p:spPr>
          <a:xfrm>
            <a:off x="7028230" y="4649680"/>
            <a:ext cx="818478" cy="4572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400" b="1" dirty="0" smtClean="0">
                <a:solidFill>
                  <a:schemeClr val="tx1"/>
                </a:solidFill>
              </a:rPr>
              <a:t>400</a:t>
            </a:r>
            <a:endParaRPr lang="en-US" sz="2400" b="1" dirty="0">
              <a:solidFill>
                <a:schemeClr val="tx1"/>
              </a:solidFill>
            </a:endParaRPr>
          </a:p>
        </p:txBody>
      </p:sp>
      <p:cxnSp>
        <p:nvCxnSpPr>
          <p:cNvPr id="12" name="Straight Connector 11"/>
          <p:cNvCxnSpPr/>
          <p:nvPr/>
        </p:nvCxnSpPr>
        <p:spPr>
          <a:xfrm flipH="1">
            <a:off x="627430" y="4192480"/>
            <a:ext cx="457200" cy="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13" name="Straight Connector 12"/>
          <p:cNvCxnSpPr/>
          <p:nvPr/>
        </p:nvCxnSpPr>
        <p:spPr>
          <a:xfrm>
            <a:off x="627430" y="4725880"/>
            <a:ext cx="838200" cy="0"/>
          </a:xfrm>
          <a:prstGeom prst="line">
            <a:avLst/>
          </a:prstGeom>
          <a:ln w="38100">
            <a:solidFill>
              <a:schemeClr val="tx1"/>
            </a:solidFill>
            <a:tailEnd type="arrow"/>
          </a:ln>
        </p:spPr>
        <p:style>
          <a:lnRef idx="1">
            <a:schemeClr val="dk1"/>
          </a:lnRef>
          <a:fillRef idx="0">
            <a:schemeClr val="dk1"/>
          </a:fillRef>
          <a:effectRef idx="0">
            <a:schemeClr val="dk1"/>
          </a:effectRef>
          <a:fontRef idx="minor">
            <a:schemeClr val="tx1"/>
          </a:fontRef>
        </p:style>
      </p:cxnSp>
      <p:cxnSp>
        <p:nvCxnSpPr>
          <p:cNvPr id="14" name="Straight Connector 13"/>
          <p:cNvCxnSpPr/>
          <p:nvPr/>
        </p:nvCxnSpPr>
        <p:spPr>
          <a:xfrm>
            <a:off x="627430" y="4192480"/>
            <a:ext cx="0" cy="53340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15" name="Straight Connector 14"/>
          <p:cNvCxnSpPr/>
          <p:nvPr/>
        </p:nvCxnSpPr>
        <p:spPr>
          <a:xfrm>
            <a:off x="2284108" y="4725880"/>
            <a:ext cx="476922" cy="0"/>
          </a:xfrm>
          <a:prstGeom prst="line">
            <a:avLst/>
          </a:prstGeom>
          <a:ln w="38100">
            <a:solidFill>
              <a:schemeClr val="tx1"/>
            </a:solidFill>
            <a:tailEnd type="arrow"/>
          </a:ln>
        </p:spPr>
        <p:style>
          <a:lnRef idx="1">
            <a:schemeClr val="dk1"/>
          </a:lnRef>
          <a:fillRef idx="0">
            <a:schemeClr val="dk1"/>
          </a:fillRef>
          <a:effectRef idx="0">
            <a:schemeClr val="dk1"/>
          </a:effectRef>
          <a:fontRef idx="minor">
            <a:schemeClr val="tx1"/>
          </a:fontRef>
        </p:style>
      </p:cxnSp>
      <p:cxnSp>
        <p:nvCxnSpPr>
          <p:cNvPr id="16" name="Straight Connector 15"/>
          <p:cNvCxnSpPr/>
          <p:nvPr/>
        </p:nvCxnSpPr>
        <p:spPr>
          <a:xfrm flipH="1">
            <a:off x="3579508" y="4738580"/>
            <a:ext cx="705522" cy="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17" name="Straight Connector 16"/>
          <p:cNvCxnSpPr/>
          <p:nvPr/>
        </p:nvCxnSpPr>
        <p:spPr>
          <a:xfrm>
            <a:off x="4285030" y="4236720"/>
            <a:ext cx="0" cy="50186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18" name="Straight Connector 17"/>
          <p:cNvCxnSpPr>
            <a:stCxn id="6" idx="1"/>
          </p:cNvCxnSpPr>
          <p:nvPr/>
        </p:nvCxnSpPr>
        <p:spPr>
          <a:xfrm flipH="1">
            <a:off x="4990552" y="4300220"/>
            <a:ext cx="437478" cy="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19" name="Straight Connector 18"/>
          <p:cNvCxnSpPr/>
          <p:nvPr/>
        </p:nvCxnSpPr>
        <p:spPr>
          <a:xfrm>
            <a:off x="4990552" y="4738580"/>
            <a:ext cx="742278" cy="0"/>
          </a:xfrm>
          <a:prstGeom prst="line">
            <a:avLst/>
          </a:prstGeom>
          <a:ln w="38100">
            <a:solidFill>
              <a:schemeClr val="tx1"/>
            </a:solidFill>
            <a:tailEnd type="arrow"/>
          </a:ln>
        </p:spPr>
        <p:style>
          <a:lnRef idx="1">
            <a:schemeClr val="dk1"/>
          </a:lnRef>
          <a:fillRef idx="0">
            <a:schemeClr val="dk1"/>
          </a:fillRef>
          <a:effectRef idx="0">
            <a:schemeClr val="dk1"/>
          </a:effectRef>
          <a:fontRef idx="minor">
            <a:schemeClr val="tx1"/>
          </a:fontRef>
        </p:style>
      </p:cxnSp>
      <p:cxnSp>
        <p:nvCxnSpPr>
          <p:cNvPr id="20" name="Straight Connector 19"/>
          <p:cNvCxnSpPr/>
          <p:nvPr/>
        </p:nvCxnSpPr>
        <p:spPr>
          <a:xfrm>
            <a:off x="4990552" y="4300220"/>
            <a:ext cx="0" cy="43836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21" name="Straight Connector 20"/>
          <p:cNvCxnSpPr/>
          <p:nvPr/>
        </p:nvCxnSpPr>
        <p:spPr>
          <a:xfrm>
            <a:off x="6551308" y="4738580"/>
            <a:ext cx="476922" cy="0"/>
          </a:xfrm>
          <a:prstGeom prst="line">
            <a:avLst/>
          </a:prstGeom>
          <a:ln w="38100">
            <a:solidFill>
              <a:schemeClr val="tx1"/>
            </a:solidFill>
            <a:tailEnd type="arrow"/>
          </a:ln>
        </p:spPr>
        <p:style>
          <a:lnRef idx="1">
            <a:schemeClr val="dk1"/>
          </a:lnRef>
          <a:fillRef idx="0">
            <a:schemeClr val="dk1"/>
          </a:fillRef>
          <a:effectRef idx="0">
            <a:schemeClr val="dk1"/>
          </a:effectRef>
          <a:fontRef idx="minor">
            <a:schemeClr val="tx1"/>
          </a:fontRef>
        </p:style>
      </p:cxnSp>
      <p:cxnSp>
        <p:nvCxnSpPr>
          <p:cNvPr id="22" name="Straight Connector 21"/>
          <p:cNvCxnSpPr/>
          <p:nvPr/>
        </p:nvCxnSpPr>
        <p:spPr>
          <a:xfrm flipH="1">
            <a:off x="7846708" y="4738580"/>
            <a:ext cx="901700" cy="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23" name="Straight Connector 22"/>
          <p:cNvCxnSpPr/>
          <p:nvPr/>
        </p:nvCxnSpPr>
        <p:spPr>
          <a:xfrm>
            <a:off x="8748408" y="4300220"/>
            <a:ext cx="0" cy="43836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24" name="Straight Connector 23"/>
          <p:cNvCxnSpPr/>
          <p:nvPr/>
        </p:nvCxnSpPr>
        <p:spPr>
          <a:xfrm flipH="1">
            <a:off x="8430112" y="4300220"/>
            <a:ext cx="318296" cy="0"/>
          </a:xfrm>
          <a:prstGeom prst="line">
            <a:avLst/>
          </a:prstGeom>
          <a:ln w="38100">
            <a:solidFill>
              <a:schemeClr val="tx1"/>
            </a:solidFill>
            <a:tailEnd type="arrow"/>
          </a:ln>
        </p:spPr>
        <p:style>
          <a:lnRef idx="1">
            <a:schemeClr val="dk1"/>
          </a:lnRef>
          <a:fillRef idx="0">
            <a:schemeClr val="dk1"/>
          </a:fillRef>
          <a:effectRef idx="0">
            <a:schemeClr val="dk1"/>
          </a:effectRef>
          <a:fontRef idx="minor">
            <a:schemeClr val="tx1"/>
          </a:fontRef>
        </p:style>
      </p:cxnSp>
      <p:cxnSp>
        <p:nvCxnSpPr>
          <p:cNvPr id="25" name="Straight Connector 24"/>
          <p:cNvCxnSpPr>
            <a:stCxn id="7" idx="1"/>
          </p:cNvCxnSpPr>
          <p:nvPr/>
        </p:nvCxnSpPr>
        <p:spPr>
          <a:xfrm flipH="1">
            <a:off x="4876926" y="6367990"/>
            <a:ext cx="674594" cy="0"/>
          </a:xfrm>
          <a:prstGeom prst="line">
            <a:avLst/>
          </a:prstGeom>
          <a:ln w="38100">
            <a:solidFill>
              <a:srgbClr val="0070C0"/>
            </a:solidFill>
          </a:ln>
        </p:spPr>
        <p:style>
          <a:lnRef idx="1">
            <a:schemeClr val="dk1"/>
          </a:lnRef>
          <a:fillRef idx="0">
            <a:schemeClr val="dk1"/>
          </a:fillRef>
          <a:effectRef idx="0">
            <a:schemeClr val="dk1"/>
          </a:effectRef>
          <a:fontRef idx="minor">
            <a:schemeClr val="tx1"/>
          </a:fontRef>
        </p:style>
      </p:cxnSp>
      <p:cxnSp>
        <p:nvCxnSpPr>
          <p:cNvPr id="26" name="Straight Connector 25"/>
          <p:cNvCxnSpPr/>
          <p:nvPr/>
        </p:nvCxnSpPr>
        <p:spPr>
          <a:xfrm>
            <a:off x="4893135" y="5602180"/>
            <a:ext cx="0" cy="784330"/>
          </a:xfrm>
          <a:prstGeom prst="line">
            <a:avLst/>
          </a:prstGeom>
          <a:ln w="38100">
            <a:solidFill>
              <a:srgbClr val="0070C0"/>
            </a:solidFill>
          </a:ln>
        </p:spPr>
        <p:style>
          <a:lnRef idx="1">
            <a:schemeClr val="dk1"/>
          </a:lnRef>
          <a:fillRef idx="0">
            <a:schemeClr val="dk1"/>
          </a:fillRef>
          <a:effectRef idx="0">
            <a:schemeClr val="dk1"/>
          </a:effectRef>
          <a:fontRef idx="minor">
            <a:schemeClr val="tx1"/>
          </a:fontRef>
        </p:style>
      </p:cxnSp>
      <p:cxnSp>
        <p:nvCxnSpPr>
          <p:cNvPr id="27" name="Straight Connector 26"/>
          <p:cNvCxnSpPr/>
          <p:nvPr/>
        </p:nvCxnSpPr>
        <p:spPr>
          <a:xfrm flipH="1">
            <a:off x="2532430" y="5602180"/>
            <a:ext cx="2360705" cy="0"/>
          </a:xfrm>
          <a:prstGeom prst="line">
            <a:avLst/>
          </a:prstGeom>
          <a:ln w="38100">
            <a:solidFill>
              <a:srgbClr val="0070C0"/>
            </a:solidFill>
          </a:ln>
        </p:spPr>
        <p:style>
          <a:lnRef idx="1">
            <a:schemeClr val="dk1"/>
          </a:lnRef>
          <a:fillRef idx="0">
            <a:schemeClr val="dk1"/>
          </a:fillRef>
          <a:effectRef idx="0">
            <a:schemeClr val="dk1"/>
          </a:effectRef>
          <a:fontRef idx="minor">
            <a:schemeClr val="tx1"/>
          </a:fontRef>
        </p:style>
      </p:cxnSp>
      <p:cxnSp>
        <p:nvCxnSpPr>
          <p:cNvPr id="28" name="Straight Connector 27"/>
          <p:cNvCxnSpPr/>
          <p:nvPr/>
        </p:nvCxnSpPr>
        <p:spPr>
          <a:xfrm>
            <a:off x="2532430" y="5024120"/>
            <a:ext cx="0" cy="578060"/>
          </a:xfrm>
          <a:prstGeom prst="line">
            <a:avLst/>
          </a:prstGeom>
          <a:ln w="38100">
            <a:solidFill>
              <a:srgbClr val="0070C0"/>
            </a:solidFill>
          </a:ln>
        </p:spPr>
        <p:style>
          <a:lnRef idx="1">
            <a:schemeClr val="dk1"/>
          </a:lnRef>
          <a:fillRef idx="0">
            <a:schemeClr val="dk1"/>
          </a:fillRef>
          <a:effectRef idx="0">
            <a:schemeClr val="dk1"/>
          </a:effectRef>
          <a:fontRef idx="minor">
            <a:schemeClr val="tx1"/>
          </a:fontRef>
        </p:style>
      </p:cxnSp>
      <p:cxnSp>
        <p:nvCxnSpPr>
          <p:cNvPr id="29" name="Straight Connector 28"/>
          <p:cNvCxnSpPr/>
          <p:nvPr/>
        </p:nvCxnSpPr>
        <p:spPr>
          <a:xfrm flipH="1">
            <a:off x="3579508" y="5024120"/>
            <a:ext cx="674595" cy="0"/>
          </a:xfrm>
          <a:prstGeom prst="line">
            <a:avLst/>
          </a:prstGeom>
          <a:ln w="38100">
            <a:solidFill>
              <a:srgbClr val="0070C0"/>
            </a:solidFill>
          </a:ln>
        </p:spPr>
        <p:style>
          <a:lnRef idx="1">
            <a:schemeClr val="dk1"/>
          </a:lnRef>
          <a:fillRef idx="0">
            <a:schemeClr val="dk1"/>
          </a:fillRef>
          <a:effectRef idx="0">
            <a:schemeClr val="dk1"/>
          </a:effectRef>
          <a:fontRef idx="minor">
            <a:schemeClr val="tx1"/>
          </a:fontRef>
        </p:style>
      </p:cxnSp>
      <p:cxnSp>
        <p:nvCxnSpPr>
          <p:cNvPr id="30" name="Straight Connector 29"/>
          <p:cNvCxnSpPr/>
          <p:nvPr/>
        </p:nvCxnSpPr>
        <p:spPr>
          <a:xfrm>
            <a:off x="4254103" y="5014490"/>
            <a:ext cx="0" cy="365230"/>
          </a:xfrm>
          <a:prstGeom prst="line">
            <a:avLst/>
          </a:prstGeom>
          <a:ln w="38100">
            <a:solidFill>
              <a:srgbClr val="0070C0"/>
            </a:solidFill>
          </a:ln>
        </p:spPr>
        <p:style>
          <a:lnRef idx="1">
            <a:schemeClr val="dk1"/>
          </a:lnRef>
          <a:fillRef idx="0">
            <a:schemeClr val="dk1"/>
          </a:fillRef>
          <a:effectRef idx="0">
            <a:schemeClr val="dk1"/>
          </a:effectRef>
          <a:fontRef idx="minor">
            <a:schemeClr val="tx1"/>
          </a:fontRef>
        </p:style>
      </p:cxnSp>
      <p:cxnSp>
        <p:nvCxnSpPr>
          <p:cNvPr id="31" name="Straight Connector 30"/>
          <p:cNvCxnSpPr/>
          <p:nvPr/>
        </p:nvCxnSpPr>
        <p:spPr>
          <a:xfrm flipH="1">
            <a:off x="7846708" y="5014490"/>
            <a:ext cx="1086522" cy="0"/>
          </a:xfrm>
          <a:prstGeom prst="line">
            <a:avLst/>
          </a:prstGeom>
          <a:ln w="38100">
            <a:solidFill>
              <a:srgbClr val="0070C0"/>
            </a:solidFill>
          </a:ln>
        </p:spPr>
        <p:style>
          <a:lnRef idx="1">
            <a:schemeClr val="dk1"/>
          </a:lnRef>
          <a:fillRef idx="0">
            <a:schemeClr val="dk1"/>
          </a:fillRef>
          <a:effectRef idx="0">
            <a:schemeClr val="dk1"/>
          </a:effectRef>
          <a:fontRef idx="minor">
            <a:schemeClr val="tx1"/>
          </a:fontRef>
        </p:style>
      </p:cxnSp>
      <p:cxnSp>
        <p:nvCxnSpPr>
          <p:cNvPr id="32" name="Straight Connector 31"/>
          <p:cNvCxnSpPr/>
          <p:nvPr/>
        </p:nvCxnSpPr>
        <p:spPr>
          <a:xfrm flipH="1">
            <a:off x="4254104" y="5379720"/>
            <a:ext cx="2535665" cy="0"/>
          </a:xfrm>
          <a:prstGeom prst="line">
            <a:avLst/>
          </a:prstGeom>
          <a:ln w="38100">
            <a:solidFill>
              <a:srgbClr val="0070C0"/>
            </a:solidFill>
          </a:ln>
        </p:spPr>
        <p:style>
          <a:lnRef idx="1">
            <a:schemeClr val="dk1"/>
          </a:lnRef>
          <a:fillRef idx="0">
            <a:schemeClr val="dk1"/>
          </a:fillRef>
          <a:effectRef idx="0">
            <a:schemeClr val="dk1"/>
          </a:effectRef>
          <a:fontRef idx="minor">
            <a:schemeClr val="tx1"/>
          </a:fontRef>
        </p:style>
      </p:cxnSp>
      <p:cxnSp>
        <p:nvCxnSpPr>
          <p:cNvPr id="33" name="Straight Connector 32"/>
          <p:cNvCxnSpPr/>
          <p:nvPr/>
        </p:nvCxnSpPr>
        <p:spPr>
          <a:xfrm>
            <a:off x="6789769" y="5014490"/>
            <a:ext cx="0" cy="365230"/>
          </a:xfrm>
          <a:prstGeom prst="line">
            <a:avLst/>
          </a:prstGeom>
          <a:ln w="38100">
            <a:solidFill>
              <a:srgbClr val="0070C0"/>
            </a:solidFill>
          </a:ln>
        </p:spPr>
        <p:style>
          <a:lnRef idx="1">
            <a:schemeClr val="dk1"/>
          </a:lnRef>
          <a:fillRef idx="0">
            <a:schemeClr val="dk1"/>
          </a:fillRef>
          <a:effectRef idx="0">
            <a:schemeClr val="dk1"/>
          </a:effectRef>
          <a:fontRef idx="minor">
            <a:schemeClr val="tx1"/>
          </a:fontRef>
        </p:style>
      </p:cxnSp>
      <p:cxnSp>
        <p:nvCxnSpPr>
          <p:cNvPr id="34" name="Straight Connector 33"/>
          <p:cNvCxnSpPr/>
          <p:nvPr/>
        </p:nvCxnSpPr>
        <p:spPr>
          <a:xfrm>
            <a:off x="6789769" y="5024120"/>
            <a:ext cx="238461" cy="0"/>
          </a:xfrm>
          <a:prstGeom prst="line">
            <a:avLst/>
          </a:prstGeom>
          <a:ln w="38100">
            <a:solidFill>
              <a:srgbClr val="0070C0"/>
            </a:solidFill>
            <a:tailEnd type="arrow"/>
          </a:ln>
        </p:spPr>
        <p:style>
          <a:lnRef idx="1">
            <a:schemeClr val="dk1"/>
          </a:lnRef>
          <a:fillRef idx="0">
            <a:schemeClr val="dk1"/>
          </a:fillRef>
          <a:effectRef idx="0">
            <a:schemeClr val="dk1"/>
          </a:effectRef>
          <a:fontRef idx="minor">
            <a:schemeClr val="tx1"/>
          </a:fontRef>
        </p:style>
      </p:cxnSp>
      <p:cxnSp>
        <p:nvCxnSpPr>
          <p:cNvPr id="35" name="Straight Connector 34"/>
          <p:cNvCxnSpPr/>
          <p:nvPr/>
        </p:nvCxnSpPr>
        <p:spPr>
          <a:xfrm>
            <a:off x="8933230" y="5024120"/>
            <a:ext cx="0" cy="1343870"/>
          </a:xfrm>
          <a:prstGeom prst="line">
            <a:avLst/>
          </a:prstGeom>
          <a:ln w="38100">
            <a:solidFill>
              <a:srgbClr val="0070C0"/>
            </a:solidFill>
          </a:ln>
        </p:spPr>
        <p:style>
          <a:lnRef idx="1">
            <a:schemeClr val="dk1"/>
          </a:lnRef>
          <a:fillRef idx="0">
            <a:schemeClr val="dk1"/>
          </a:fillRef>
          <a:effectRef idx="0">
            <a:schemeClr val="dk1"/>
          </a:effectRef>
          <a:fontRef idx="minor">
            <a:schemeClr val="tx1"/>
          </a:fontRef>
        </p:style>
      </p:cxnSp>
      <p:cxnSp>
        <p:nvCxnSpPr>
          <p:cNvPr id="36" name="Straight Connector 35"/>
          <p:cNvCxnSpPr>
            <a:endCxn id="7" idx="3"/>
          </p:cNvCxnSpPr>
          <p:nvPr/>
        </p:nvCxnSpPr>
        <p:spPr>
          <a:xfrm flipH="1">
            <a:off x="8589260" y="6350210"/>
            <a:ext cx="327760" cy="17780"/>
          </a:xfrm>
          <a:prstGeom prst="line">
            <a:avLst/>
          </a:prstGeom>
          <a:ln w="38100">
            <a:solidFill>
              <a:srgbClr val="0070C0"/>
            </a:solidFill>
            <a:tailEnd type="arrow"/>
          </a:ln>
        </p:spPr>
        <p:style>
          <a:lnRef idx="1">
            <a:schemeClr val="dk1"/>
          </a:lnRef>
          <a:fillRef idx="0">
            <a:schemeClr val="dk1"/>
          </a:fillRef>
          <a:effectRef idx="0">
            <a:schemeClr val="dk1"/>
          </a:effectRef>
          <a:fontRef idx="minor">
            <a:schemeClr val="tx1"/>
          </a:fontRef>
        </p:style>
      </p:cxnSp>
      <p:cxnSp>
        <p:nvCxnSpPr>
          <p:cNvPr id="37" name="Straight Connector 36"/>
          <p:cNvCxnSpPr/>
          <p:nvPr/>
        </p:nvCxnSpPr>
        <p:spPr>
          <a:xfrm>
            <a:off x="2532430" y="5024120"/>
            <a:ext cx="238461" cy="0"/>
          </a:xfrm>
          <a:prstGeom prst="line">
            <a:avLst/>
          </a:prstGeom>
          <a:ln w="38100">
            <a:solidFill>
              <a:srgbClr val="0070C0"/>
            </a:solidFill>
            <a:tailEnd type="arrow"/>
          </a:ln>
        </p:spPr>
        <p:style>
          <a:lnRef idx="1">
            <a:schemeClr val="dk1"/>
          </a:lnRef>
          <a:fillRef idx="0">
            <a:schemeClr val="dk1"/>
          </a:fillRef>
          <a:effectRef idx="0">
            <a:schemeClr val="dk1"/>
          </a:effectRef>
          <a:fontRef idx="minor">
            <a:schemeClr val="tx1"/>
          </a:fontRef>
        </p:style>
      </p:cxnSp>
      <p:cxnSp>
        <p:nvCxnSpPr>
          <p:cNvPr id="38" name="Straight Connector 37"/>
          <p:cNvCxnSpPr/>
          <p:nvPr/>
        </p:nvCxnSpPr>
        <p:spPr>
          <a:xfrm flipH="1">
            <a:off x="3932269" y="4236720"/>
            <a:ext cx="350718" cy="0"/>
          </a:xfrm>
          <a:prstGeom prst="line">
            <a:avLst/>
          </a:prstGeom>
          <a:ln w="38100">
            <a:solidFill>
              <a:schemeClr val="tx1"/>
            </a:solidFill>
            <a:tailEnd type="arrow"/>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643684618"/>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par>
                                <p:cTn id="8" presetID="6" presetClass="entr" presetSubtype="16" fill="hold"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circle(in)">
                                      <p:cBhvr>
                                        <p:cTn id="10" dur="2000"/>
                                        <p:tgtEl>
                                          <p:spTgt spid="25"/>
                                        </p:tgtEl>
                                      </p:cBhvr>
                                    </p:animEffect>
                                  </p:childTnLst>
                                </p:cTn>
                              </p:par>
                              <p:par>
                                <p:cTn id="11" presetID="6" presetClass="entr" presetSubtype="16" fill="hold" nodeType="with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circle(in)">
                                      <p:cBhvr>
                                        <p:cTn id="13" dur="2000"/>
                                        <p:tgtEl>
                                          <p:spTgt spid="26"/>
                                        </p:tgtEl>
                                      </p:cBhvr>
                                    </p:animEffect>
                                  </p:childTnLst>
                                </p:cTn>
                              </p:par>
                              <p:par>
                                <p:cTn id="14" presetID="6" presetClass="entr" presetSubtype="16" fill="hold" nodeType="with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circle(in)">
                                      <p:cBhvr>
                                        <p:cTn id="16" dur="2000"/>
                                        <p:tgtEl>
                                          <p:spTgt spid="27"/>
                                        </p:tgtEl>
                                      </p:cBhvr>
                                    </p:animEffect>
                                  </p:childTnLst>
                                </p:cTn>
                              </p:par>
                              <p:par>
                                <p:cTn id="17" presetID="6" presetClass="entr" presetSubtype="16"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circle(in)">
                                      <p:cBhvr>
                                        <p:cTn id="19" dur="2000"/>
                                        <p:tgtEl>
                                          <p:spTgt spid="28"/>
                                        </p:tgtEl>
                                      </p:cBhvr>
                                    </p:animEffect>
                                  </p:childTnLst>
                                </p:cTn>
                              </p:par>
                              <p:par>
                                <p:cTn id="20" presetID="6" presetClass="entr" presetSubtype="16" fill="hold" nodeType="with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circle(in)">
                                      <p:cBhvr>
                                        <p:cTn id="22" dur="2000"/>
                                        <p:tgtEl>
                                          <p:spTgt spid="37"/>
                                        </p:tgtEl>
                                      </p:cBhvr>
                                    </p:animEffect>
                                  </p:childTnLst>
                                </p:cTn>
                              </p:par>
                              <p:par>
                                <p:cTn id="23" presetID="6" presetClass="entr" presetSubtype="16"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circle(in)">
                                      <p:cBhvr>
                                        <p:cTn id="25" dur="2000"/>
                                        <p:tgtEl>
                                          <p:spTgt spid="9"/>
                                        </p:tgtEl>
                                      </p:cBhvr>
                                    </p:animEffect>
                                  </p:childTnLst>
                                </p:cTn>
                              </p:par>
                              <p:par>
                                <p:cTn id="26" presetID="6" presetClass="entr" presetSubtype="16" fill="hold" nodeType="with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circle(in)">
                                      <p:cBhvr>
                                        <p:cTn id="28" dur="2000"/>
                                        <p:tgtEl>
                                          <p:spTgt spid="29"/>
                                        </p:tgtEl>
                                      </p:cBhvr>
                                    </p:animEffect>
                                  </p:childTnLst>
                                </p:cTn>
                              </p:par>
                              <p:par>
                                <p:cTn id="29" presetID="6" presetClass="entr" presetSubtype="16" fill="hold" nodeType="with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circle(in)">
                                      <p:cBhvr>
                                        <p:cTn id="31" dur="2000"/>
                                        <p:tgtEl>
                                          <p:spTgt spid="30"/>
                                        </p:tgtEl>
                                      </p:cBhvr>
                                    </p:animEffect>
                                  </p:childTnLst>
                                </p:cTn>
                              </p:par>
                              <p:par>
                                <p:cTn id="32" presetID="6" presetClass="entr" presetSubtype="16" fill="hold" nodeType="with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circle(in)">
                                      <p:cBhvr>
                                        <p:cTn id="34" dur="2000"/>
                                        <p:tgtEl>
                                          <p:spTgt spid="32"/>
                                        </p:tgtEl>
                                      </p:cBhvr>
                                    </p:animEffect>
                                  </p:childTnLst>
                                </p:cTn>
                              </p:par>
                              <p:par>
                                <p:cTn id="35" presetID="6" presetClass="entr" presetSubtype="16" fill="hold" nodeType="with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circle(in)">
                                      <p:cBhvr>
                                        <p:cTn id="37" dur="2000"/>
                                        <p:tgtEl>
                                          <p:spTgt spid="33"/>
                                        </p:tgtEl>
                                      </p:cBhvr>
                                    </p:animEffect>
                                  </p:childTnLst>
                                </p:cTn>
                              </p:par>
                              <p:par>
                                <p:cTn id="38" presetID="6" presetClass="entr" presetSubtype="16" fill="hold" nodeType="with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circle(in)">
                                      <p:cBhvr>
                                        <p:cTn id="40" dur="2000"/>
                                        <p:tgtEl>
                                          <p:spTgt spid="34"/>
                                        </p:tgtEl>
                                      </p:cBhvr>
                                    </p:animEffect>
                                  </p:childTnLst>
                                </p:cTn>
                              </p:par>
                              <p:par>
                                <p:cTn id="41" presetID="6" presetClass="entr" presetSubtype="16"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circle(in)">
                                      <p:cBhvr>
                                        <p:cTn id="43" dur="2000"/>
                                        <p:tgtEl>
                                          <p:spTgt spid="11"/>
                                        </p:tgtEl>
                                      </p:cBhvr>
                                    </p:animEffect>
                                  </p:childTnLst>
                                </p:cTn>
                              </p:par>
                              <p:par>
                                <p:cTn id="44" presetID="6" presetClass="entr" presetSubtype="16" fill="hold" nodeType="withEffect">
                                  <p:stCondLst>
                                    <p:cond delay="0"/>
                                  </p:stCondLst>
                                  <p:childTnLst>
                                    <p:set>
                                      <p:cBhvr>
                                        <p:cTn id="45" dur="1" fill="hold">
                                          <p:stCondLst>
                                            <p:cond delay="0"/>
                                          </p:stCondLst>
                                        </p:cTn>
                                        <p:tgtEl>
                                          <p:spTgt spid="31"/>
                                        </p:tgtEl>
                                        <p:attrNameLst>
                                          <p:attrName>style.visibility</p:attrName>
                                        </p:attrNameLst>
                                      </p:cBhvr>
                                      <p:to>
                                        <p:strVal val="visible"/>
                                      </p:to>
                                    </p:set>
                                    <p:animEffect transition="in" filter="circle(in)">
                                      <p:cBhvr>
                                        <p:cTn id="46" dur="2000"/>
                                        <p:tgtEl>
                                          <p:spTgt spid="31"/>
                                        </p:tgtEl>
                                      </p:cBhvr>
                                    </p:animEffect>
                                  </p:childTnLst>
                                </p:cTn>
                              </p:par>
                              <p:par>
                                <p:cTn id="47" presetID="6" presetClass="entr" presetSubtype="16" fill="hold" nodeType="withEffect">
                                  <p:stCondLst>
                                    <p:cond delay="0"/>
                                  </p:stCondLst>
                                  <p:childTnLst>
                                    <p:set>
                                      <p:cBhvr>
                                        <p:cTn id="48" dur="1" fill="hold">
                                          <p:stCondLst>
                                            <p:cond delay="0"/>
                                          </p:stCondLst>
                                        </p:cTn>
                                        <p:tgtEl>
                                          <p:spTgt spid="35"/>
                                        </p:tgtEl>
                                        <p:attrNameLst>
                                          <p:attrName>style.visibility</p:attrName>
                                        </p:attrNameLst>
                                      </p:cBhvr>
                                      <p:to>
                                        <p:strVal val="visible"/>
                                      </p:to>
                                    </p:set>
                                    <p:animEffect transition="in" filter="circle(in)">
                                      <p:cBhvr>
                                        <p:cTn id="49" dur="2000"/>
                                        <p:tgtEl>
                                          <p:spTgt spid="35"/>
                                        </p:tgtEl>
                                      </p:cBhvr>
                                    </p:animEffect>
                                  </p:childTnLst>
                                </p:cTn>
                              </p:par>
                              <p:par>
                                <p:cTn id="50" presetID="6" presetClass="entr" presetSubtype="16" fill="hold" nodeType="withEffect">
                                  <p:stCondLst>
                                    <p:cond delay="0"/>
                                  </p:stCondLst>
                                  <p:childTnLst>
                                    <p:set>
                                      <p:cBhvr>
                                        <p:cTn id="51" dur="1" fill="hold">
                                          <p:stCondLst>
                                            <p:cond delay="0"/>
                                          </p:stCondLst>
                                        </p:cTn>
                                        <p:tgtEl>
                                          <p:spTgt spid="36"/>
                                        </p:tgtEl>
                                        <p:attrNameLst>
                                          <p:attrName>style.visibility</p:attrName>
                                        </p:attrNameLst>
                                      </p:cBhvr>
                                      <p:to>
                                        <p:strVal val="visible"/>
                                      </p:to>
                                    </p:set>
                                    <p:animEffect transition="in" filter="circle(in)">
                                      <p:cBhvr>
                                        <p:cTn id="52" dur="2000"/>
                                        <p:tgtEl>
                                          <p:spTgt spid="36"/>
                                        </p:tgtEl>
                                      </p:cBhvr>
                                    </p:animEffect>
                                  </p:childTnLst>
                                </p:cTn>
                              </p:par>
                            </p:childTnLst>
                          </p:cTn>
                        </p:par>
                      </p:childTnLst>
                    </p:cTn>
                  </p:par>
                  <p:par>
                    <p:cTn id="53" fill="hold">
                      <p:stCondLst>
                        <p:cond delay="indefinite"/>
                      </p:stCondLst>
                      <p:childTnLst>
                        <p:par>
                          <p:cTn id="54" fill="hold">
                            <p:stCondLst>
                              <p:cond delay="0"/>
                            </p:stCondLst>
                            <p:childTnLst>
                              <p:par>
                                <p:cTn id="55" presetID="24" presetClass="emph" presetSubtype="0" fill="hold" nodeType="clickEffect">
                                  <p:stCondLst>
                                    <p:cond delay="0"/>
                                  </p:stCondLst>
                                  <p:childTnLst>
                                    <p:animClr clrSpc="hsl" dir="cw">
                                      <p:cBhvr override="childStyle">
                                        <p:cTn id="56" dur="500" fill="hold"/>
                                        <p:tgtEl>
                                          <p:spTgt spid="25"/>
                                        </p:tgtEl>
                                        <p:attrNameLst>
                                          <p:attrName>style.color</p:attrName>
                                        </p:attrNameLst>
                                      </p:cBhvr>
                                      <p:by>
                                        <p:hsl h="0" s="-12549" l="-25098"/>
                                      </p:by>
                                    </p:animClr>
                                    <p:animClr clrSpc="hsl" dir="cw">
                                      <p:cBhvr>
                                        <p:cTn id="57" dur="500" fill="hold"/>
                                        <p:tgtEl>
                                          <p:spTgt spid="25"/>
                                        </p:tgtEl>
                                        <p:attrNameLst>
                                          <p:attrName>fillcolor</p:attrName>
                                        </p:attrNameLst>
                                      </p:cBhvr>
                                      <p:by>
                                        <p:hsl h="0" s="-12549" l="-25098"/>
                                      </p:by>
                                    </p:animClr>
                                    <p:animClr clrSpc="hsl" dir="cw">
                                      <p:cBhvr>
                                        <p:cTn id="58" dur="500" fill="hold"/>
                                        <p:tgtEl>
                                          <p:spTgt spid="25"/>
                                        </p:tgtEl>
                                        <p:attrNameLst>
                                          <p:attrName>stroke.color</p:attrName>
                                        </p:attrNameLst>
                                      </p:cBhvr>
                                      <p:by>
                                        <p:hsl h="0" s="-12549" l="-25098"/>
                                      </p:by>
                                    </p:animClr>
                                    <p:set>
                                      <p:cBhvr>
                                        <p:cTn id="59" dur="500" fill="hold"/>
                                        <p:tgtEl>
                                          <p:spTgt spid="25"/>
                                        </p:tgtEl>
                                        <p:attrNameLst>
                                          <p:attrName>fill.type</p:attrName>
                                        </p:attrNameLst>
                                      </p:cBhvr>
                                      <p:to>
                                        <p:strVal val="solid"/>
                                      </p:to>
                                    </p:set>
                                  </p:childTnLst>
                                </p:cTn>
                              </p:par>
                              <p:par>
                                <p:cTn id="60" presetID="24" presetClass="emph" presetSubtype="0" fill="hold" nodeType="withEffect">
                                  <p:stCondLst>
                                    <p:cond delay="0"/>
                                  </p:stCondLst>
                                  <p:childTnLst>
                                    <p:animClr clrSpc="hsl" dir="cw">
                                      <p:cBhvr override="childStyle">
                                        <p:cTn id="61" dur="500" fill="hold"/>
                                        <p:tgtEl>
                                          <p:spTgt spid="26"/>
                                        </p:tgtEl>
                                        <p:attrNameLst>
                                          <p:attrName>style.color</p:attrName>
                                        </p:attrNameLst>
                                      </p:cBhvr>
                                      <p:by>
                                        <p:hsl h="0" s="-12549" l="-25098"/>
                                      </p:by>
                                    </p:animClr>
                                    <p:animClr clrSpc="hsl" dir="cw">
                                      <p:cBhvr>
                                        <p:cTn id="62" dur="500" fill="hold"/>
                                        <p:tgtEl>
                                          <p:spTgt spid="26"/>
                                        </p:tgtEl>
                                        <p:attrNameLst>
                                          <p:attrName>fillcolor</p:attrName>
                                        </p:attrNameLst>
                                      </p:cBhvr>
                                      <p:by>
                                        <p:hsl h="0" s="-12549" l="-25098"/>
                                      </p:by>
                                    </p:animClr>
                                    <p:animClr clrSpc="hsl" dir="cw">
                                      <p:cBhvr>
                                        <p:cTn id="63" dur="500" fill="hold"/>
                                        <p:tgtEl>
                                          <p:spTgt spid="26"/>
                                        </p:tgtEl>
                                        <p:attrNameLst>
                                          <p:attrName>stroke.color</p:attrName>
                                        </p:attrNameLst>
                                      </p:cBhvr>
                                      <p:by>
                                        <p:hsl h="0" s="-12549" l="-25098"/>
                                      </p:by>
                                    </p:animClr>
                                    <p:set>
                                      <p:cBhvr>
                                        <p:cTn id="64" dur="500" fill="hold"/>
                                        <p:tgtEl>
                                          <p:spTgt spid="26"/>
                                        </p:tgtEl>
                                        <p:attrNameLst>
                                          <p:attrName>fill.type</p:attrName>
                                        </p:attrNameLst>
                                      </p:cBhvr>
                                      <p:to>
                                        <p:strVal val="solid"/>
                                      </p:to>
                                    </p:set>
                                  </p:childTnLst>
                                </p:cTn>
                              </p:par>
                              <p:par>
                                <p:cTn id="65" presetID="24" presetClass="emph" presetSubtype="0" fill="hold" nodeType="withEffect">
                                  <p:stCondLst>
                                    <p:cond delay="0"/>
                                  </p:stCondLst>
                                  <p:childTnLst>
                                    <p:animClr clrSpc="hsl" dir="cw">
                                      <p:cBhvr override="childStyle">
                                        <p:cTn id="66" dur="500" fill="hold"/>
                                        <p:tgtEl>
                                          <p:spTgt spid="27"/>
                                        </p:tgtEl>
                                        <p:attrNameLst>
                                          <p:attrName>style.color</p:attrName>
                                        </p:attrNameLst>
                                      </p:cBhvr>
                                      <p:by>
                                        <p:hsl h="0" s="-12549" l="-25098"/>
                                      </p:by>
                                    </p:animClr>
                                    <p:animClr clrSpc="hsl" dir="cw">
                                      <p:cBhvr>
                                        <p:cTn id="67" dur="500" fill="hold"/>
                                        <p:tgtEl>
                                          <p:spTgt spid="27"/>
                                        </p:tgtEl>
                                        <p:attrNameLst>
                                          <p:attrName>fillcolor</p:attrName>
                                        </p:attrNameLst>
                                      </p:cBhvr>
                                      <p:by>
                                        <p:hsl h="0" s="-12549" l="-25098"/>
                                      </p:by>
                                    </p:animClr>
                                    <p:animClr clrSpc="hsl" dir="cw">
                                      <p:cBhvr>
                                        <p:cTn id="68" dur="500" fill="hold"/>
                                        <p:tgtEl>
                                          <p:spTgt spid="27"/>
                                        </p:tgtEl>
                                        <p:attrNameLst>
                                          <p:attrName>stroke.color</p:attrName>
                                        </p:attrNameLst>
                                      </p:cBhvr>
                                      <p:by>
                                        <p:hsl h="0" s="-12549" l="-25098"/>
                                      </p:by>
                                    </p:animClr>
                                    <p:set>
                                      <p:cBhvr>
                                        <p:cTn id="69" dur="500" fill="hold"/>
                                        <p:tgtEl>
                                          <p:spTgt spid="27"/>
                                        </p:tgtEl>
                                        <p:attrNameLst>
                                          <p:attrName>fill.type</p:attrName>
                                        </p:attrNameLst>
                                      </p:cBhvr>
                                      <p:to>
                                        <p:strVal val="solid"/>
                                      </p:to>
                                    </p:set>
                                  </p:childTnLst>
                                </p:cTn>
                              </p:par>
                              <p:par>
                                <p:cTn id="70" presetID="24" presetClass="emph" presetSubtype="0" fill="hold" nodeType="withEffect">
                                  <p:stCondLst>
                                    <p:cond delay="0"/>
                                  </p:stCondLst>
                                  <p:childTnLst>
                                    <p:animClr clrSpc="hsl" dir="cw">
                                      <p:cBhvr override="childStyle">
                                        <p:cTn id="71" dur="500" fill="hold"/>
                                        <p:tgtEl>
                                          <p:spTgt spid="28"/>
                                        </p:tgtEl>
                                        <p:attrNameLst>
                                          <p:attrName>style.color</p:attrName>
                                        </p:attrNameLst>
                                      </p:cBhvr>
                                      <p:by>
                                        <p:hsl h="0" s="-12549" l="-25098"/>
                                      </p:by>
                                    </p:animClr>
                                    <p:animClr clrSpc="hsl" dir="cw">
                                      <p:cBhvr>
                                        <p:cTn id="72" dur="500" fill="hold"/>
                                        <p:tgtEl>
                                          <p:spTgt spid="28"/>
                                        </p:tgtEl>
                                        <p:attrNameLst>
                                          <p:attrName>fillcolor</p:attrName>
                                        </p:attrNameLst>
                                      </p:cBhvr>
                                      <p:by>
                                        <p:hsl h="0" s="-12549" l="-25098"/>
                                      </p:by>
                                    </p:animClr>
                                    <p:animClr clrSpc="hsl" dir="cw">
                                      <p:cBhvr>
                                        <p:cTn id="73" dur="500" fill="hold"/>
                                        <p:tgtEl>
                                          <p:spTgt spid="28"/>
                                        </p:tgtEl>
                                        <p:attrNameLst>
                                          <p:attrName>stroke.color</p:attrName>
                                        </p:attrNameLst>
                                      </p:cBhvr>
                                      <p:by>
                                        <p:hsl h="0" s="-12549" l="-25098"/>
                                      </p:by>
                                    </p:animClr>
                                    <p:set>
                                      <p:cBhvr>
                                        <p:cTn id="74" dur="500" fill="hold"/>
                                        <p:tgtEl>
                                          <p:spTgt spid="28"/>
                                        </p:tgtEl>
                                        <p:attrNameLst>
                                          <p:attrName>fill.type</p:attrName>
                                        </p:attrNameLst>
                                      </p:cBhvr>
                                      <p:to>
                                        <p:strVal val="solid"/>
                                      </p:to>
                                    </p:set>
                                  </p:childTnLst>
                                </p:cTn>
                              </p:par>
                              <p:par>
                                <p:cTn id="75" presetID="24" presetClass="emph" presetSubtype="0" fill="hold" nodeType="withEffect">
                                  <p:stCondLst>
                                    <p:cond delay="0"/>
                                  </p:stCondLst>
                                  <p:childTnLst>
                                    <p:animClr clrSpc="hsl" dir="cw">
                                      <p:cBhvr override="childStyle">
                                        <p:cTn id="76" dur="500" fill="hold"/>
                                        <p:tgtEl>
                                          <p:spTgt spid="37"/>
                                        </p:tgtEl>
                                        <p:attrNameLst>
                                          <p:attrName>style.color</p:attrName>
                                        </p:attrNameLst>
                                      </p:cBhvr>
                                      <p:by>
                                        <p:hsl h="0" s="-12549" l="-25098"/>
                                      </p:by>
                                    </p:animClr>
                                    <p:animClr clrSpc="hsl" dir="cw">
                                      <p:cBhvr>
                                        <p:cTn id="77" dur="500" fill="hold"/>
                                        <p:tgtEl>
                                          <p:spTgt spid="37"/>
                                        </p:tgtEl>
                                        <p:attrNameLst>
                                          <p:attrName>fillcolor</p:attrName>
                                        </p:attrNameLst>
                                      </p:cBhvr>
                                      <p:by>
                                        <p:hsl h="0" s="-12549" l="-25098"/>
                                      </p:by>
                                    </p:animClr>
                                    <p:animClr clrSpc="hsl" dir="cw">
                                      <p:cBhvr>
                                        <p:cTn id="78" dur="500" fill="hold"/>
                                        <p:tgtEl>
                                          <p:spTgt spid="37"/>
                                        </p:tgtEl>
                                        <p:attrNameLst>
                                          <p:attrName>stroke.color</p:attrName>
                                        </p:attrNameLst>
                                      </p:cBhvr>
                                      <p:by>
                                        <p:hsl h="0" s="-12549" l="-25098"/>
                                      </p:by>
                                    </p:animClr>
                                    <p:set>
                                      <p:cBhvr>
                                        <p:cTn id="79" dur="500" fill="hold"/>
                                        <p:tgtEl>
                                          <p:spTgt spid="37"/>
                                        </p:tgtEl>
                                        <p:attrNameLst>
                                          <p:attrName>fill.type</p:attrName>
                                        </p:attrNameLst>
                                      </p:cBhvr>
                                      <p:to>
                                        <p:strVal val="solid"/>
                                      </p:to>
                                    </p:set>
                                  </p:childTnLst>
                                </p:cTn>
                              </p:par>
                              <p:par>
                                <p:cTn id="80" presetID="24" presetClass="emph" presetSubtype="0" fill="hold" grpId="1" nodeType="withEffect">
                                  <p:stCondLst>
                                    <p:cond delay="0"/>
                                  </p:stCondLst>
                                  <p:childTnLst>
                                    <p:animClr clrSpc="hsl" dir="cw">
                                      <p:cBhvr override="childStyle">
                                        <p:cTn id="81" dur="500" fill="hold"/>
                                        <p:tgtEl>
                                          <p:spTgt spid="9"/>
                                        </p:tgtEl>
                                        <p:attrNameLst>
                                          <p:attrName>style.color</p:attrName>
                                        </p:attrNameLst>
                                      </p:cBhvr>
                                      <p:by>
                                        <p:hsl h="0" s="-12549" l="-25098"/>
                                      </p:by>
                                    </p:animClr>
                                    <p:animClr clrSpc="hsl" dir="cw">
                                      <p:cBhvr>
                                        <p:cTn id="82" dur="500" fill="hold"/>
                                        <p:tgtEl>
                                          <p:spTgt spid="9"/>
                                        </p:tgtEl>
                                        <p:attrNameLst>
                                          <p:attrName>fillcolor</p:attrName>
                                        </p:attrNameLst>
                                      </p:cBhvr>
                                      <p:by>
                                        <p:hsl h="0" s="-12549" l="-25098"/>
                                      </p:by>
                                    </p:animClr>
                                    <p:animClr clrSpc="hsl" dir="cw">
                                      <p:cBhvr>
                                        <p:cTn id="83" dur="500" fill="hold"/>
                                        <p:tgtEl>
                                          <p:spTgt spid="9"/>
                                        </p:tgtEl>
                                        <p:attrNameLst>
                                          <p:attrName>stroke.color</p:attrName>
                                        </p:attrNameLst>
                                      </p:cBhvr>
                                      <p:by>
                                        <p:hsl h="0" s="-12549" l="-25098"/>
                                      </p:by>
                                    </p:animClr>
                                    <p:set>
                                      <p:cBhvr>
                                        <p:cTn id="84" dur="500" fill="hold"/>
                                        <p:tgtEl>
                                          <p:spTgt spid="9"/>
                                        </p:tgtEl>
                                        <p:attrNameLst>
                                          <p:attrName>fill.type</p:attrName>
                                        </p:attrNameLst>
                                      </p:cBhvr>
                                      <p:to>
                                        <p:strVal val="solid"/>
                                      </p:to>
                                    </p:set>
                                  </p:childTnLst>
                                </p:cTn>
                              </p:par>
                            </p:childTnLst>
                          </p:cTn>
                        </p:par>
                      </p:childTnLst>
                    </p:cTn>
                  </p:par>
                  <p:par>
                    <p:cTn id="85" fill="hold">
                      <p:stCondLst>
                        <p:cond delay="indefinite"/>
                      </p:stCondLst>
                      <p:childTnLst>
                        <p:par>
                          <p:cTn id="86" fill="hold">
                            <p:stCondLst>
                              <p:cond delay="0"/>
                            </p:stCondLst>
                            <p:childTnLst>
                              <p:par>
                                <p:cTn id="87" presetID="16" presetClass="entr" presetSubtype="21" fill="hold" nodeType="clickEffect">
                                  <p:stCondLst>
                                    <p:cond delay="0"/>
                                  </p:stCondLst>
                                  <p:childTnLst>
                                    <p:set>
                                      <p:cBhvr>
                                        <p:cTn id="88" dur="1" fill="hold">
                                          <p:stCondLst>
                                            <p:cond delay="0"/>
                                          </p:stCondLst>
                                        </p:cTn>
                                        <p:tgtEl>
                                          <p:spTgt spid="16"/>
                                        </p:tgtEl>
                                        <p:attrNameLst>
                                          <p:attrName>style.visibility</p:attrName>
                                        </p:attrNameLst>
                                      </p:cBhvr>
                                      <p:to>
                                        <p:strVal val="visible"/>
                                      </p:to>
                                    </p:set>
                                    <p:animEffect transition="in" filter="barn(inVertical)">
                                      <p:cBhvr>
                                        <p:cTn id="89" dur="500"/>
                                        <p:tgtEl>
                                          <p:spTgt spid="16"/>
                                        </p:tgtEl>
                                      </p:cBhvr>
                                    </p:animEffect>
                                  </p:childTnLst>
                                </p:cTn>
                              </p:par>
                              <p:par>
                                <p:cTn id="90" presetID="16" presetClass="entr" presetSubtype="21" fill="hold" nodeType="withEffect">
                                  <p:stCondLst>
                                    <p:cond delay="0"/>
                                  </p:stCondLst>
                                  <p:childTnLst>
                                    <p:set>
                                      <p:cBhvr>
                                        <p:cTn id="91" dur="1" fill="hold">
                                          <p:stCondLst>
                                            <p:cond delay="0"/>
                                          </p:stCondLst>
                                        </p:cTn>
                                        <p:tgtEl>
                                          <p:spTgt spid="17"/>
                                        </p:tgtEl>
                                        <p:attrNameLst>
                                          <p:attrName>style.visibility</p:attrName>
                                        </p:attrNameLst>
                                      </p:cBhvr>
                                      <p:to>
                                        <p:strVal val="visible"/>
                                      </p:to>
                                    </p:set>
                                    <p:animEffect transition="in" filter="barn(inVertical)">
                                      <p:cBhvr>
                                        <p:cTn id="92" dur="500"/>
                                        <p:tgtEl>
                                          <p:spTgt spid="17"/>
                                        </p:tgtEl>
                                      </p:cBhvr>
                                    </p:animEffect>
                                  </p:childTnLst>
                                </p:cTn>
                              </p:par>
                              <p:par>
                                <p:cTn id="93" presetID="16" presetClass="entr" presetSubtype="21" fill="hold" nodeType="withEffect">
                                  <p:stCondLst>
                                    <p:cond delay="0"/>
                                  </p:stCondLst>
                                  <p:childTnLst>
                                    <p:set>
                                      <p:cBhvr>
                                        <p:cTn id="94" dur="1" fill="hold">
                                          <p:stCondLst>
                                            <p:cond delay="0"/>
                                          </p:stCondLst>
                                        </p:cTn>
                                        <p:tgtEl>
                                          <p:spTgt spid="38"/>
                                        </p:tgtEl>
                                        <p:attrNameLst>
                                          <p:attrName>style.visibility</p:attrName>
                                        </p:attrNameLst>
                                      </p:cBhvr>
                                      <p:to>
                                        <p:strVal val="visible"/>
                                      </p:to>
                                    </p:set>
                                    <p:animEffect transition="in" filter="barn(inVertical)">
                                      <p:cBhvr>
                                        <p:cTn id="95" dur="500"/>
                                        <p:tgtEl>
                                          <p:spTgt spid="38"/>
                                        </p:tgtEl>
                                      </p:cBhvr>
                                    </p:animEffect>
                                  </p:childTnLst>
                                </p:cTn>
                              </p:par>
                              <p:par>
                                <p:cTn id="96" presetID="16" presetClass="entr" presetSubtype="21" fill="hold" nodeType="withEffect">
                                  <p:stCondLst>
                                    <p:cond delay="0"/>
                                  </p:stCondLst>
                                  <p:childTnLst>
                                    <p:set>
                                      <p:cBhvr>
                                        <p:cTn id="97" dur="1" fill="hold">
                                          <p:stCondLst>
                                            <p:cond delay="0"/>
                                          </p:stCondLst>
                                        </p:cTn>
                                        <p:tgtEl>
                                          <p:spTgt spid="5"/>
                                        </p:tgtEl>
                                        <p:attrNameLst>
                                          <p:attrName>style.visibility</p:attrName>
                                        </p:attrNameLst>
                                      </p:cBhvr>
                                      <p:to>
                                        <p:strVal val="visible"/>
                                      </p:to>
                                    </p:set>
                                    <p:animEffect transition="in" filter="barn(inVertical)">
                                      <p:cBhvr>
                                        <p:cTn id="98" dur="500"/>
                                        <p:tgtEl>
                                          <p:spTgt spid="5"/>
                                        </p:tgtEl>
                                      </p:cBhvr>
                                    </p:animEffect>
                                  </p:childTnLst>
                                </p:cTn>
                              </p:par>
                              <p:par>
                                <p:cTn id="99" presetID="16" presetClass="entr" presetSubtype="21" fill="hold" nodeType="withEffect">
                                  <p:stCondLst>
                                    <p:cond delay="0"/>
                                  </p:stCondLst>
                                  <p:childTnLst>
                                    <p:set>
                                      <p:cBhvr>
                                        <p:cTn id="100" dur="1" fill="hold">
                                          <p:stCondLst>
                                            <p:cond delay="0"/>
                                          </p:stCondLst>
                                        </p:cTn>
                                        <p:tgtEl>
                                          <p:spTgt spid="12"/>
                                        </p:tgtEl>
                                        <p:attrNameLst>
                                          <p:attrName>style.visibility</p:attrName>
                                        </p:attrNameLst>
                                      </p:cBhvr>
                                      <p:to>
                                        <p:strVal val="visible"/>
                                      </p:to>
                                    </p:set>
                                    <p:animEffect transition="in" filter="barn(inVertical)">
                                      <p:cBhvr>
                                        <p:cTn id="101" dur="500"/>
                                        <p:tgtEl>
                                          <p:spTgt spid="12"/>
                                        </p:tgtEl>
                                      </p:cBhvr>
                                    </p:animEffect>
                                  </p:childTnLst>
                                </p:cTn>
                              </p:par>
                              <p:par>
                                <p:cTn id="102" presetID="16" presetClass="entr" presetSubtype="21" fill="hold" nodeType="withEffect">
                                  <p:stCondLst>
                                    <p:cond delay="0"/>
                                  </p:stCondLst>
                                  <p:childTnLst>
                                    <p:set>
                                      <p:cBhvr>
                                        <p:cTn id="103" dur="1" fill="hold">
                                          <p:stCondLst>
                                            <p:cond delay="0"/>
                                          </p:stCondLst>
                                        </p:cTn>
                                        <p:tgtEl>
                                          <p:spTgt spid="14"/>
                                        </p:tgtEl>
                                        <p:attrNameLst>
                                          <p:attrName>style.visibility</p:attrName>
                                        </p:attrNameLst>
                                      </p:cBhvr>
                                      <p:to>
                                        <p:strVal val="visible"/>
                                      </p:to>
                                    </p:set>
                                    <p:animEffect transition="in" filter="barn(inVertical)">
                                      <p:cBhvr>
                                        <p:cTn id="104" dur="500"/>
                                        <p:tgtEl>
                                          <p:spTgt spid="14"/>
                                        </p:tgtEl>
                                      </p:cBhvr>
                                    </p:animEffect>
                                  </p:childTnLst>
                                </p:cTn>
                              </p:par>
                              <p:par>
                                <p:cTn id="105" presetID="16" presetClass="entr" presetSubtype="21" fill="hold" nodeType="withEffect">
                                  <p:stCondLst>
                                    <p:cond delay="0"/>
                                  </p:stCondLst>
                                  <p:childTnLst>
                                    <p:set>
                                      <p:cBhvr>
                                        <p:cTn id="106" dur="1" fill="hold">
                                          <p:stCondLst>
                                            <p:cond delay="0"/>
                                          </p:stCondLst>
                                        </p:cTn>
                                        <p:tgtEl>
                                          <p:spTgt spid="13"/>
                                        </p:tgtEl>
                                        <p:attrNameLst>
                                          <p:attrName>style.visibility</p:attrName>
                                        </p:attrNameLst>
                                      </p:cBhvr>
                                      <p:to>
                                        <p:strVal val="visible"/>
                                      </p:to>
                                    </p:set>
                                    <p:animEffect transition="in" filter="barn(inVertical)">
                                      <p:cBhvr>
                                        <p:cTn id="107" dur="500"/>
                                        <p:tgtEl>
                                          <p:spTgt spid="13"/>
                                        </p:tgtEl>
                                      </p:cBhvr>
                                    </p:animEffect>
                                  </p:childTnLst>
                                </p:cTn>
                              </p:par>
                              <p:par>
                                <p:cTn id="108" presetID="16" presetClass="entr" presetSubtype="21" fill="hold" grpId="0" nodeType="withEffect">
                                  <p:stCondLst>
                                    <p:cond delay="0"/>
                                  </p:stCondLst>
                                  <p:childTnLst>
                                    <p:set>
                                      <p:cBhvr>
                                        <p:cTn id="109" dur="1" fill="hold">
                                          <p:stCondLst>
                                            <p:cond delay="0"/>
                                          </p:stCondLst>
                                        </p:cTn>
                                        <p:tgtEl>
                                          <p:spTgt spid="8"/>
                                        </p:tgtEl>
                                        <p:attrNameLst>
                                          <p:attrName>style.visibility</p:attrName>
                                        </p:attrNameLst>
                                      </p:cBhvr>
                                      <p:to>
                                        <p:strVal val="visible"/>
                                      </p:to>
                                    </p:set>
                                    <p:animEffect transition="in" filter="barn(inVertical)">
                                      <p:cBhvr>
                                        <p:cTn id="110" dur="500"/>
                                        <p:tgtEl>
                                          <p:spTgt spid="8"/>
                                        </p:tgtEl>
                                      </p:cBhvr>
                                    </p:animEffect>
                                  </p:childTnLst>
                                </p:cTn>
                              </p:par>
                              <p:par>
                                <p:cTn id="111" presetID="16" presetClass="entr" presetSubtype="21" fill="hold" nodeType="withEffect">
                                  <p:stCondLst>
                                    <p:cond delay="0"/>
                                  </p:stCondLst>
                                  <p:childTnLst>
                                    <p:set>
                                      <p:cBhvr>
                                        <p:cTn id="112" dur="1" fill="hold">
                                          <p:stCondLst>
                                            <p:cond delay="0"/>
                                          </p:stCondLst>
                                        </p:cTn>
                                        <p:tgtEl>
                                          <p:spTgt spid="15"/>
                                        </p:tgtEl>
                                        <p:attrNameLst>
                                          <p:attrName>style.visibility</p:attrName>
                                        </p:attrNameLst>
                                      </p:cBhvr>
                                      <p:to>
                                        <p:strVal val="visible"/>
                                      </p:to>
                                    </p:set>
                                    <p:animEffect transition="in" filter="barn(inVertical)">
                                      <p:cBhvr>
                                        <p:cTn id="113" dur="500"/>
                                        <p:tgtEl>
                                          <p:spTgt spid="15"/>
                                        </p:tgtEl>
                                      </p:cBhvr>
                                    </p:animEffect>
                                  </p:childTnLst>
                                </p:cTn>
                              </p:par>
                            </p:childTnLst>
                          </p:cTn>
                        </p:par>
                        <p:par>
                          <p:cTn id="114" fill="hold">
                            <p:stCondLst>
                              <p:cond delay="500"/>
                            </p:stCondLst>
                            <p:childTnLst>
                              <p:par>
                                <p:cTn id="115" presetID="26" presetClass="emph" presetSubtype="0" fill="hold" nodeType="afterEffect">
                                  <p:stCondLst>
                                    <p:cond delay="0"/>
                                  </p:stCondLst>
                                  <p:childTnLst>
                                    <p:animEffect transition="out" filter="fade">
                                      <p:cBhvr>
                                        <p:cTn id="116" dur="500" tmFilter="0, 0; .2, .5; .8, .5; 1, 0"/>
                                        <p:tgtEl>
                                          <p:spTgt spid="5"/>
                                        </p:tgtEl>
                                      </p:cBhvr>
                                    </p:animEffect>
                                    <p:animScale>
                                      <p:cBhvr>
                                        <p:cTn id="117" dur="250" autoRev="1" fill="hold"/>
                                        <p:tgtEl>
                                          <p:spTgt spid="5"/>
                                        </p:tgtEl>
                                      </p:cBhvr>
                                      <p:by x="105000" y="105000"/>
                                    </p:animScale>
                                  </p:childTnLst>
                                </p:cTn>
                              </p:par>
                            </p:childTnLst>
                          </p:cTn>
                        </p:par>
                      </p:childTnLst>
                    </p:cTn>
                  </p:par>
                  <p:par>
                    <p:cTn id="118" fill="hold">
                      <p:stCondLst>
                        <p:cond delay="indefinite"/>
                      </p:stCondLst>
                      <p:childTnLst>
                        <p:par>
                          <p:cTn id="119" fill="hold">
                            <p:stCondLst>
                              <p:cond delay="0"/>
                            </p:stCondLst>
                            <p:childTnLst>
                              <p:par>
                                <p:cTn id="120" presetID="24" presetClass="emph" presetSubtype="0" fill="hold" nodeType="clickEffect">
                                  <p:stCondLst>
                                    <p:cond delay="0"/>
                                  </p:stCondLst>
                                  <p:childTnLst>
                                    <p:animClr clrSpc="hsl" dir="cw">
                                      <p:cBhvr override="childStyle">
                                        <p:cTn id="121" dur="500" fill="hold"/>
                                        <p:tgtEl>
                                          <p:spTgt spid="29"/>
                                        </p:tgtEl>
                                        <p:attrNameLst>
                                          <p:attrName>style.color</p:attrName>
                                        </p:attrNameLst>
                                      </p:cBhvr>
                                      <p:by>
                                        <p:hsl h="0" s="-12549" l="-25098"/>
                                      </p:by>
                                    </p:animClr>
                                    <p:animClr clrSpc="hsl" dir="cw">
                                      <p:cBhvr>
                                        <p:cTn id="122" dur="500" fill="hold"/>
                                        <p:tgtEl>
                                          <p:spTgt spid="29"/>
                                        </p:tgtEl>
                                        <p:attrNameLst>
                                          <p:attrName>fillcolor</p:attrName>
                                        </p:attrNameLst>
                                      </p:cBhvr>
                                      <p:by>
                                        <p:hsl h="0" s="-12549" l="-25098"/>
                                      </p:by>
                                    </p:animClr>
                                    <p:animClr clrSpc="hsl" dir="cw">
                                      <p:cBhvr>
                                        <p:cTn id="123" dur="500" fill="hold"/>
                                        <p:tgtEl>
                                          <p:spTgt spid="29"/>
                                        </p:tgtEl>
                                        <p:attrNameLst>
                                          <p:attrName>stroke.color</p:attrName>
                                        </p:attrNameLst>
                                      </p:cBhvr>
                                      <p:by>
                                        <p:hsl h="0" s="-12549" l="-25098"/>
                                      </p:by>
                                    </p:animClr>
                                    <p:set>
                                      <p:cBhvr>
                                        <p:cTn id="124" dur="500" fill="hold"/>
                                        <p:tgtEl>
                                          <p:spTgt spid="29"/>
                                        </p:tgtEl>
                                        <p:attrNameLst>
                                          <p:attrName>fill.type</p:attrName>
                                        </p:attrNameLst>
                                      </p:cBhvr>
                                      <p:to>
                                        <p:strVal val="solid"/>
                                      </p:to>
                                    </p:set>
                                  </p:childTnLst>
                                </p:cTn>
                              </p:par>
                              <p:par>
                                <p:cTn id="125" presetID="24" presetClass="emph" presetSubtype="0" fill="hold" nodeType="withEffect">
                                  <p:stCondLst>
                                    <p:cond delay="0"/>
                                  </p:stCondLst>
                                  <p:childTnLst>
                                    <p:animClr clrSpc="hsl" dir="cw">
                                      <p:cBhvr override="childStyle">
                                        <p:cTn id="126" dur="500" fill="hold"/>
                                        <p:tgtEl>
                                          <p:spTgt spid="30"/>
                                        </p:tgtEl>
                                        <p:attrNameLst>
                                          <p:attrName>style.color</p:attrName>
                                        </p:attrNameLst>
                                      </p:cBhvr>
                                      <p:by>
                                        <p:hsl h="0" s="-12549" l="-25098"/>
                                      </p:by>
                                    </p:animClr>
                                    <p:animClr clrSpc="hsl" dir="cw">
                                      <p:cBhvr>
                                        <p:cTn id="127" dur="500" fill="hold"/>
                                        <p:tgtEl>
                                          <p:spTgt spid="30"/>
                                        </p:tgtEl>
                                        <p:attrNameLst>
                                          <p:attrName>fillcolor</p:attrName>
                                        </p:attrNameLst>
                                      </p:cBhvr>
                                      <p:by>
                                        <p:hsl h="0" s="-12549" l="-25098"/>
                                      </p:by>
                                    </p:animClr>
                                    <p:animClr clrSpc="hsl" dir="cw">
                                      <p:cBhvr>
                                        <p:cTn id="128" dur="500" fill="hold"/>
                                        <p:tgtEl>
                                          <p:spTgt spid="30"/>
                                        </p:tgtEl>
                                        <p:attrNameLst>
                                          <p:attrName>stroke.color</p:attrName>
                                        </p:attrNameLst>
                                      </p:cBhvr>
                                      <p:by>
                                        <p:hsl h="0" s="-12549" l="-25098"/>
                                      </p:by>
                                    </p:animClr>
                                    <p:set>
                                      <p:cBhvr>
                                        <p:cTn id="129" dur="500" fill="hold"/>
                                        <p:tgtEl>
                                          <p:spTgt spid="30"/>
                                        </p:tgtEl>
                                        <p:attrNameLst>
                                          <p:attrName>fill.type</p:attrName>
                                        </p:attrNameLst>
                                      </p:cBhvr>
                                      <p:to>
                                        <p:strVal val="solid"/>
                                      </p:to>
                                    </p:set>
                                  </p:childTnLst>
                                </p:cTn>
                              </p:par>
                              <p:par>
                                <p:cTn id="130" presetID="24" presetClass="emph" presetSubtype="0" fill="hold" nodeType="withEffect">
                                  <p:stCondLst>
                                    <p:cond delay="0"/>
                                  </p:stCondLst>
                                  <p:childTnLst>
                                    <p:animClr clrSpc="hsl" dir="cw">
                                      <p:cBhvr override="childStyle">
                                        <p:cTn id="131" dur="500" fill="hold"/>
                                        <p:tgtEl>
                                          <p:spTgt spid="32"/>
                                        </p:tgtEl>
                                        <p:attrNameLst>
                                          <p:attrName>style.color</p:attrName>
                                        </p:attrNameLst>
                                      </p:cBhvr>
                                      <p:by>
                                        <p:hsl h="0" s="-12549" l="-25098"/>
                                      </p:by>
                                    </p:animClr>
                                    <p:animClr clrSpc="hsl" dir="cw">
                                      <p:cBhvr>
                                        <p:cTn id="132" dur="500" fill="hold"/>
                                        <p:tgtEl>
                                          <p:spTgt spid="32"/>
                                        </p:tgtEl>
                                        <p:attrNameLst>
                                          <p:attrName>fillcolor</p:attrName>
                                        </p:attrNameLst>
                                      </p:cBhvr>
                                      <p:by>
                                        <p:hsl h="0" s="-12549" l="-25098"/>
                                      </p:by>
                                    </p:animClr>
                                    <p:animClr clrSpc="hsl" dir="cw">
                                      <p:cBhvr>
                                        <p:cTn id="133" dur="500" fill="hold"/>
                                        <p:tgtEl>
                                          <p:spTgt spid="32"/>
                                        </p:tgtEl>
                                        <p:attrNameLst>
                                          <p:attrName>stroke.color</p:attrName>
                                        </p:attrNameLst>
                                      </p:cBhvr>
                                      <p:by>
                                        <p:hsl h="0" s="-12549" l="-25098"/>
                                      </p:by>
                                    </p:animClr>
                                    <p:set>
                                      <p:cBhvr>
                                        <p:cTn id="134" dur="500" fill="hold"/>
                                        <p:tgtEl>
                                          <p:spTgt spid="32"/>
                                        </p:tgtEl>
                                        <p:attrNameLst>
                                          <p:attrName>fill.type</p:attrName>
                                        </p:attrNameLst>
                                      </p:cBhvr>
                                      <p:to>
                                        <p:strVal val="solid"/>
                                      </p:to>
                                    </p:set>
                                  </p:childTnLst>
                                </p:cTn>
                              </p:par>
                              <p:par>
                                <p:cTn id="135" presetID="24" presetClass="emph" presetSubtype="0" fill="hold" nodeType="withEffect">
                                  <p:stCondLst>
                                    <p:cond delay="0"/>
                                  </p:stCondLst>
                                  <p:childTnLst>
                                    <p:animClr clrSpc="hsl" dir="cw">
                                      <p:cBhvr override="childStyle">
                                        <p:cTn id="136" dur="500" fill="hold"/>
                                        <p:tgtEl>
                                          <p:spTgt spid="33"/>
                                        </p:tgtEl>
                                        <p:attrNameLst>
                                          <p:attrName>style.color</p:attrName>
                                        </p:attrNameLst>
                                      </p:cBhvr>
                                      <p:by>
                                        <p:hsl h="0" s="-12549" l="-25098"/>
                                      </p:by>
                                    </p:animClr>
                                    <p:animClr clrSpc="hsl" dir="cw">
                                      <p:cBhvr>
                                        <p:cTn id="137" dur="500" fill="hold"/>
                                        <p:tgtEl>
                                          <p:spTgt spid="33"/>
                                        </p:tgtEl>
                                        <p:attrNameLst>
                                          <p:attrName>fillcolor</p:attrName>
                                        </p:attrNameLst>
                                      </p:cBhvr>
                                      <p:by>
                                        <p:hsl h="0" s="-12549" l="-25098"/>
                                      </p:by>
                                    </p:animClr>
                                    <p:animClr clrSpc="hsl" dir="cw">
                                      <p:cBhvr>
                                        <p:cTn id="138" dur="500" fill="hold"/>
                                        <p:tgtEl>
                                          <p:spTgt spid="33"/>
                                        </p:tgtEl>
                                        <p:attrNameLst>
                                          <p:attrName>stroke.color</p:attrName>
                                        </p:attrNameLst>
                                      </p:cBhvr>
                                      <p:by>
                                        <p:hsl h="0" s="-12549" l="-25098"/>
                                      </p:by>
                                    </p:animClr>
                                    <p:set>
                                      <p:cBhvr>
                                        <p:cTn id="139" dur="500" fill="hold"/>
                                        <p:tgtEl>
                                          <p:spTgt spid="33"/>
                                        </p:tgtEl>
                                        <p:attrNameLst>
                                          <p:attrName>fill.type</p:attrName>
                                        </p:attrNameLst>
                                      </p:cBhvr>
                                      <p:to>
                                        <p:strVal val="solid"/>
                                      </p:to>
                                    </p:set>
                                  </p:childTnLst>
                                </p:cTn>
                              </p:par>
                              <p:par>
                                <p:cTn id="140" presetID="24" presetClass="emph" presetSubtype="0" fill="hold" nodeType="withEffect">
                                  <p:stCondLst>
                                    <p:cond delay="0"/>
                                  </p:stCondLst>
                                  <p:childTnLst>
                                    <p:animClr clrSpc="hsl" dir="cw">
                                      <p:cBhvr override="childStyle">
                                        <p:cTn id="141" dur="500" fill="hold"/>
                                        <p:tgtEl>
                                          <p:spTgt spid="34"/>
                                        </p:tgtEl>
                                        <p:attrNameLst>
                                          <p:attrName>style.color</p:attrName>
                                        </p:attrNameLst>
                                      </p:cBhvr>
                                      <p:by>
                                        <p:hsl h="0" s="-12549" l="-25098"/>
                                      </p:by>
                                    </p:animClr>
                                    <p:animClr clrSpc="hsl" dir="cw">
                                      <p:cBhvr>
                                        <p:cTn id="142" dur="500" fill="hold"/>
                                        <p:tgtEl>
                                          <p:spTgt spid="34"/>
                                        </p:tgtEl>
                                        <p:attrNameLst>
                                          <p:attrName>fillcolor</p:attrName>
                                        </p:attrNameLst>
                                      </p:cBhvr>
                                      <p:by>
                                        <p:hsl h="0" s="-12549" l="-25098"/>
                                      </p:by>
                                    </p:animClr>
                                    <p:animClr clrSpc="hsl" dir="cw">
                                      <p:cBhvr>
                                        <p:cTn id="143" dur="500" fill="hold"/>
                                        <p:tgtEl>
                                          <p:spTgt spid="34"/>
                                        </p:tgtEl>
                                        <p:attrNameLst>
                                          <p:attrName>stroke.color</p:attrName>
                                        </p:attrNameLst>
                                      </p:cBhvr>
                                      <p:by>
                                        <p:hsl h="0" s="-12549" l="-25098"/>
                                      </p:by>
                                    </p:animClr>
                                    <p:set>
                                      <p:cBhvr>
                                        <p:cTn id="144" dur="500" fill="hold"/>
                                        <p:tgtEl>
                                          <p:spTgt spid="34"/>
                                        </p:tgtEl>
                                        <p:attrNameLst>
                                          <p:attrName>fill.type</p:attrName>
                                        </p:attrNameLst>
                                      </p:cBhvr>
                                      <p:to>
                                        <p:strVal val="solid"/>
                                      </p:to>
                                    </p:set>
                                  </p:childTnLst>
                                </p:cTn>
                              </p:par>
                              <p:par>
                                <p:cTn id="145" presetID="24" presetClass="emph" presetSubtype="0" fill="hold" grpId="1" nodeType="withEffect">
                                  <p:stCondLst>
                                    <p:cond delay="0"/>
                                  </p:stCondLst>
                                  <p:childTnLst>
                                    <p:animClr clrSpc="hsl" dir="cw">
                                      <p:cBhvr override="childStyle">
                                        <p:cTn id="146" dur="500" fill="hold"/>
                                        <p:tgtEl>
                                          <p:spTgt spid="11"/>
                                        </p:tgtEl>
                                        <p:attrNameLst>
                                          <p:attrName>style.color</p:attrName>
                                        </p:attrNameLst>
                                      </p:cBhvr>
                                      <p:by>
                                        <p:hsl h="0" s="-12549" l="-25098"/>
                                      </p:by>
                                    </p:animClr>
                                    <p:animClr clrSpc="hsl" dir="cw">
                                      <p:cBhvr>
                                        <p:cTn id="147" dur="500" fill="hold"/>
                                        <p:tgtEl>
                                          <p:spTgt spid="11"/>
                                        </p:tgtEl>
                                        <p:attrNameLst>
                                          <p:attrName>fillcolor</p:attrName>
                                        </p:attrNameLst>
                                      </p:cBhvr>
                                      <p:by>
                                        <p:hsl h="0" s="-12549" l="-25098"/>
                                      </p:by>
                                    </p:animClr>
                                    <p:animClr clrSpc="hsl" dir="cw">
                                      <p:cBhvr>
                                        <p:cTn id="148" dur="500" fill="hold"/>
                                        <p:tgtEl>
                                          <p:spTgt spid="11"/>
                                        </p:tgtEl>
                                        <p:attrNameLst>
                                          <p:attrName>stroke.color</p:attrName>
                                        </p:attrNameLst>
                                      </p:cBhvr>
                                      <p:by>
                                        <p:hsl h="0" s="-12549" l="-25098"/>
                                      </p:by>
                                    </p:animClr>
                                    <p:set>
                                      <p:cBhvr>
                                        <p:cTn id="149" dur="500" fill="hold"/>
                                        <p:tgtEl>
                                          <p:spTgt spid="11"/>
                                        </p:tgtEl>
                                        <p:attrNameLst>
                                          <p:attrName>fill.type</p:attrName>
                                        </p:attrNameLst>
                                      </p:cBhvr>
                                      <p:to>
                                        <p:strVal val="solid"/>
                                      </p:to>
                                    </p:set>
                                  </p:childTnLst>
                                </p:cTn>
                              </p:par>
                            </p:childTnLst>
                          </p:cTn>
                        </p:par>
                      </p:childTnLst>
                    </p:cTn>
                  </p:par>
                  <p:par>
                    <p:cTn id="150" fill="hold">
                      <p:stCondLst>
                        <p:cond delay="indefinite"/>
                      </p:stCondLst>
                      <p:childTnLst>
                        <p:par>
                          <p:cTn id="151" fill="hold">
                            <p:stCondLst>
                              <p:cond delay="0"/>
                            </p:stCondLst>
                            <p:childTnLst>
                              <p:par>
                                <p:cTn id="152" presetID="22" presetClass="entr" presetSubtype="4" fill="hold" nodeType="clickEffect">
                                  <p:stCondLst>
                                    <p:cond delay="0"/>
                                  </p:stCondLst>
                                  <p:childTnLst>
                                    <p:set>
                                      <p:cBhvr>
                                        <p:cTn id="153" dur="1" fill="hold">
                                          <p:stCondLst>
                                            <p:cond delay="0"/>
                                          </p:stCondLst>
                                        </p:cTn>
                                        <p:tgtEl>
                                          <p:spTgt spid="22"/>
                                        </p:tgtEl>
                                        <p:attrNameLst>
                                          <p:attrName>style.visibility</p:attrName>
                                        </p:attrNameLst>
                                      </p:cBhvr>
                                      <p:to>
                                        <p:strVal val="visible"/>
                                      </p:to>
                                    </p:set>
                                    <p:animEffect transition="in" filter="wipe(down)">
                                      <p:cBhvr>
                                        <p:cTn id="154" dur="500"/>
                                        <p:tgtEl>
                                          <p:spTgt spid="22"/>
                                        </p:tgtEl>
                                      </p:cBhvr>
                                    </p:animEffect>
                                  </p:childTnLst>
                                </p:cTn>
                              </p:par>
                              <p:par>
                                <p:cTn id="155" presetID="22" presetClass="entr" presetSubtype="4" fill="hold" nodeType="withEffect">
                                  <p:stCondLst>
                                    <p:cond delay="0"/>
                                  </p:stCondLst>
                                  <p:childTnLst>
                                    <p:set>
                                      <p:cBhvr>
                                        <p:cTn id="156" dur="1" fill="hold">
                                          <p:stCondLst>
                                            <p:cond delay="0"/>
                                          </p:stCondLst>
                                        </p:cTn>
                                        <p:tgtEl>
                                          <p:spTgt spid="23"/>
                                        </p:tgtEl>
                                        <p:attrNameLst>
                                          <p:attrName>style.visibility</p:attrName>
                                        </p:attrNameLst>
                                      </p:cBhvr>
                                      <p:to>
                                        <p:strVal val="visible"/>
                                      </p:to>
                                    </p:set>
                                    <p:animEffect transition="in" filter="wipe(down)">
                                      <p:cBhvr>
                                        <p:cTn id="157" dur="500"/>
                                        <p:tgtEl>
                                          <p:spTgt spid="23"/>
                                        </p:tgtEl>
                                      </p:cBhvr>
                                    </p:animEffect>
                                  </p:childTnLst>
                                </p:cTn>
                              </p:par>
                              <p:par>
                                <p:cTn id="158" presetID="22" presetClass="entr" presetSubtype="4" fill="hold" nodeType="withEffect">
                                  <p:stCondLst>
                                    <p:cond delay="0"/>
                                  </p:stCondLst>
                                  <p:childTnLst>
                                    <p:set>
                                      <p:cBhvr>
                                        <p:cTn id="159" dur="1" fill="hold">
                                          <p:stCondLst>
                                            <p:cond delay="0"/>
                                          </p:stCondLst>
                                        </p:cTn>
                                        <p:tgtEl>
                                          <p:spTgt spid="24"/>
                                        </p:tgtEl>
                                        <p:attrNameLst>
                                          <p:attrName>style.visibility</p:attrName>
                                        </p:attrNameLst>
                                      </p:cBhvr>
                                      <p:to>
                                        <p:strVal val="visible"/>
                                      </p:to>
                                    </p:set>
                                    <p:animEffect transition="in" filter="wipe(down)">
                                      <p:cBhvr>
                                        <p:cTn id="160" dur="500"/>
                                        <p:tgtEl>
                                          <p:spTgt spid="24"/>
                                        </p:tgtEl>
                                      </p:cBhvr>
                                    </p:animEffect>
                                  </p:childTnLst>
                                </p:cTn>
                              </p:par>
                              <p:par>
                                <p:cTn id="161" presetID="22" presetClass="entr" presetSubtype="4" fill="hold" nodeType="withEffect">
                                  <p:stCondLst>
                                    <p:cond delay="0"/>
                                  </p:stCondLst>
                                  <p:childTnLst>
                                    <p:set>
                                      <p:cBhvr>
                                        <p:cTn id="162" dur="1" fill="hold">
                                          <p:stCondLst>
                                            <p:cond delay="0"/>
                                          </p:stCondLst>
                                        </p:cTn>
                                        <p:tgtEl>
                                          <p:spTgt spid="6"/>
                                        </p:tgtEl>
                                        <p:attrNameLst>
                                          <p:attrName>style.visibility</p:attrName>
                                        </p:attrNameLst>
                                      </p:cBhvr>
                                      <p:to>
                                        <p:strVal val="visible"/>
                                      </p:to>
                                    </p:set>
                                    <p:animEffect transition="in" filter="wipe(down)">
                                      <p:cBhvr>
                                        <p:cTn id="163" dur="500"/>
                                        <p:tgtEl>
                                          <p:spTgt spid="6"/>
                                        </p:tgtEl>
                                      </p:cBhvr>
                                    </p:animEffect>
                                  </p:childTnLst>
                                </p:cTn>
                              </p:par>
                              <p:par>
                                <p:cTn id="164" presetID="22" presetClass="entr" presetSubtype="4" fill="hold" nodeType="withEffect">
                                  <p:stCondLst>
                                    <p:cond delay="0"/>
                                  </p:stCondLst>
                                  <p:childTnLst>
                                    <p:set>
                                      <p:cBhvr>
                                        <p:cTn id="165" dur="1" fill="hold">
                                          <p:stCondLst>
                                            <p:cond delay="0"/>
                                          </p:stCondLst>
                                        </p:cTn>
                                        <p:tgtEl>
                                          <p:spTgt spid="18"/>
                                        </p:tgtEl>
                                        <p:attrNameLst>
                                          <p:attrName>style.visibility</p:attrName>
                                        </p:attrNameLst>
                                      </p:cBhvr>
                                      <p:to>
                                        <p:strVal val="visible"/>
                                      </p:to>
                                    </p:set>
                                    <p:animEffect transition="in" filter="wipe(down)">
                                      <p:cBhvr>
                                        <p:cTn id="166" dur="500"/>
                                        <p:tgtEl>
                                          <p:spTgt spid="18"/>
                                        </p:tgtEl>
                                      </p:cBhvr>
                                    </p:animEffect>
                                  </p:childTnLst>
                                </p:cTn>
                              </p:par>
                              <p:par>
                                <p:cTn id="167" presetID="22" presetClass="entr" presetSubtype="4" fill="hold" nodeType="withEffect">
                                  <p:stCondLst>
                                    <p:cond delay="0"/>
                                  </p:stCondLst>
                                  <p:childTnLst>
                                    <p:set>
                                      <p:cBhvr>
                                        <p:cTn id="168" dur="1" fill="hold">
                                          <p:stCondLst>
                                            <p:cond delay="0"/>
                                          </p:stCondLst>
                                        </p:cTn>
                                        <p:tgtEl>
                                          <p:spTgt spid="20"/>
                                        </p:tgtEl>
                                        <p:attrNameLst>
                                          <p:attrName>style.visibility</p:attrName>
                                        </p:attrNameLst>
                                      </p:cBhvr>
                                      <p:to>
                                        <p:strVal val="visible"/>
                                      </p:to>
                                    </p:set>
                                    <p:animEffect transition="in" filter="wipe(down)">
                                      <p:cBhvr>
                                        <p:cTn id="169" dur="500"/>
                                        <p:tgtEl>
                                          <p:spTgt spid="20"/>
                                        </p:tgtEl>
                                      </p:cBhvr>
                                    </p:animEffect>
                                  </p:childTnLst>
                                </p:cTn>
                              </p:par>
                              <p:par>
                                <p:cTn id="170" presetID="22" presetClass="entr" presetSubtype="4" fill="hold" nodeType="withEffect">
                                  <p:stCondLst>
                                    <p:cond delay="0"/>
                                  </p:stCondLst>
                                  <p:childTnLst>
                                    <p:set>
                                      <p:cBhvr>
                                        <p:cTn id="171" dur="1" fill="hold">
                                          <p:stCondLst>
                                            <p:cond delay="0"/>
                                          </p:stCondLst>
                                        </p:cTn>
                                        <p:tgtEl>
                                          <p:spTgt spid="19"/>
                                        </p:tgtEl>
                                        <p:attrNameLst>
                                          <p:attrName>style.visibility</p:attrName>
                                        </p:attrNameLst>
                                      </p:cBhvr>
                                      <p:to>
                                        <p:strVal val="visible"/>
                                      </p:to>
                                    </p:set>
                                    <p:animEffect transition="in" filter="wipe(down)">
                                      <p:cBhvr>
                                        <p:cTn id="172" dur="500"/>
                                        <p:tgtEl>
                                          <p:spTgt spid="19"/>
                                        </p:tgtEl>
                                      </p:cBhvr>
                                    </p:animEffect>
                                  </p:childTnLst>
                                </p:cTn>
                              </p:par>
                              <p:par>
                                <p:cTn id="173" presetID="22" presetClass="entr" presetSubtype="4" fill="hold" grpId="0" nodeType="withEffect">
                                  <p:stCondLst>
                                    <p:cond delay="0"/>
                                  </p:stCondLst>
                                  <p:childTnLst>
                                    <p:set>
                                      <p:cBhvr>
                                        <p:cTn id="174" dur="1" fill="hold">
                                          <p:stCondLst>
                                            <p:cond delay="0"/>
                                          </p:stCondLst>
                                        </p:cTn>
                                        <p:tgtEl>
                                          <p:spTgt spid="10"/>
                                        </p:tgtEl>
                                        <p:attrNameLst>
                                          <p:attrName>style.visibility</p:attrName>
                                        </p:attrNameLst>
                                      </p:cBhvr>
                                      <p:to>
                                        <p:strVal val="visible"/>
                                      </p:to>
                                    </p:set>
                                    <p:animEffect transition="in" filter="wipe(down)">
                                      <p:cBhvr>
                                        <p:cTn id="175" dur="500"/>
                                        <p:tgtEl>
                                          <p:spTgt spid="10"/>
                                        </p:tgtEl>
                                      </p:cBhvr>
                                    </p:animEffect>
                                  </p:childTnLst>
                                </p:cTn>
                              </p:par>
                              <p:par>
                                <p:cTn id="176" presetID="22" presetClass="entr" presetSubtype="4" fill="hold" nodeType="withEffect">
                                  <p:stCondLst>
                                    <p:cond delay="0"/>
                                  </p:stCondLst>
                                  <p:childTnLst>
                                    <p:set>
                                      <p:cBhvr>
                                        <p:cTn id="177" dur="1" fill="hold">
                                          <p:stCondLst>
                                            <p:cond delay="0"/>
                                          </p:stCondLst>
                                        </p:cTn>
                                        <p:tgtEl>
                                          <p:spTgt spid="21"/>
                                        </p:tgtEl>
                                        <p:attrNameLst>
                                          <p:attrName>style.visibility</p:attrName>
                                        </p:attrNameLst>
                                      </p:cBhvr>
                                      <p:to>
                                        <p:strVal val="visible"/>
                                      </p:to>
                                    </p:set>
                                    <p:animEffect transition="in" filter="wipe(down)">
                                      <p:cBhvr>
                                        <p:cTn id="178" dur="500"/>
                                        <p:tgtEl>
                                          <p:spTgt spid="21"/>
                                        </p:tgtEl>
                                      </p:cBhvr>
                                    </p:animEffect>
                                  </p:childTnLst>
                                </p:cTn>
                              </p:par>
                            </p:childTnLst>
                          </p:cTn>
                        </p:par>
                        <p:par>
                          <p:cTn id="179" fill="hold">
                            <p:stCondLst>
                              <p:cond delay="500"/>
                            </p:stCondLst>
                            <p:childTnLst>
                              <p:par>
                                <p:cTn id="180" presetID="26" presetClass="emph" presetSubtype="0" fill="hold" nodeType="afterEffect">
                                  <p:stCondLst>
                                    <p:cond delay="0"/>
                                  </p:stCondLst>
                                  <p:childTnLst>
                                    <p:animEffect transition="out" filter="fade">
                                      <p:cBhvr>
                                        <p:cTn id="181" dur="500" tmFilter="0, 0; .2, .5; .8, .5; 1, 0"/>
                                        <p:tgtEl>
                                          <p:spTgt spid="6"/>
                                        </p:tgtEl>
                                      </p:cBhvr>
                                    </p:animEffect>
                                    <p:animScale>
                                      <p:cBhvr>
                                        <p:cTn id="182"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9" grpId="1" animBg="1"/>
      <p:bldP spid="10" grpId="0" animBg="1"/>
      <p:bldP spid="11" grpId="0" animBg="1"/>
      <p:bldP spid="11" grpId="1"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457200"/>
            <a:ext cx="7543800" cy="609600"/>
          </a:xfrm>
        </p:spPr>
        <p:txBody>
          <a:bodyPr/>
          <a:lstStyle/>
          <a:p>
            <a:r>
              <a:rPr lang="fa-IR" sz="4400" dirty="0" smtClean="0"/>
              <a:t>بررسی رفتار مدل شبکه ای</a:t>
            </a:r>
            <a:endParaRPr lang="en-US" sz="4400" dirty="0"/>
          </a:p>
        </p:txBody>
      </p:sp>
      <p:sp>
        <p:nvSpPr>
          <p:cNvPr id="3" name="Content Placeholder 2"/>
          <p:cNvSpPr>
            <a:spLocks noGrp="1"/>
          </p:cNvSpPr>
          <p:nvPr>
            <p:ph idx="1"/>
          </p:nvPr>
        </p:nvSpPr>
        <p:spPr>
          <a:xfrm>
            <a:off x="381000" y="1066800"/>
            <a:ext cx="8458200" cy="1981200"/>
          </a:xfrm>
        </p:spPr>
        <p:txBody>
          <a:bodyPr>
            <a:normAutofit lnSpcReduction="10000"/>
          </a:bodyPr>
          <a:lstStyle/>
          <a:p>
            <a:r>
              <a:rPr lang="fa-IR" dirty="0" smtClean="0"/>
              <a:t>حال پرس و جوی قرینه ی مثال قبلی را در نظر می گیریم.</a:t>
            </a:r>
          </a:p>
          <a:p>
            <a:pPr marL="0" indent="0">
              <a:buNone/>
            </a:pPr>
            <a:r>
              <a:rPr lang="fa-IR" b="1" u="sng" dirty="0" smtClean="0"/>
              <a:t>مثال:</a:t>
            </a:r>
          </a:p>
          <a:p>
            <a:r>
              <a:rPr lang="fa-IR" b="1" dirty="0" smtClean="0">
                <a:solidFill>
                  <a:srgbClr val="00B050"/>
                </a:solidFill>
              </a:rPr>
              <a:t>تهیه کننده </a:t>
            </a:r>
            <a:r>
              <a:rPr lang="en-US" b="1" dirty="0" smtClean="0">
                <a:solidFill>
                  <a:srgbClr val="00B050"/>
                </a:solidFill>
              </a:rPr>
              <a:t>S2</a:t>
            </a:r>
            <a:r>
              <a:rPr lang="fa-IR" b="1" dirty="0" smtClean="0">
                <a:solidFill>
                  <a:srgbClr val="00B050"/>
                </a:solidFill>
              </a:rPr>
              <a:t> چه قطعاتی را تهیه کرده است؟</a:t>
            </a:r>
          </a:p>
          <a:p>
            <a:pPr lvl="1">
              <a:buFont typeface="Wingdings" pitchFamily="2" charset="2"/>
              <a:buChar char="ü"/>
            </a:pPr>
            <a:r>
              <a:rPr lang="fa-IR" dirty="0" smtClean="0"/>
              <a:t>با توجه به فلش خارج شده از </a:t>
            </a:r>
            <a:r>
              <a:rPr lang="en-US" dirty="0" smtClean="0"/>
              <a:t>S2</a:t>
            </a:r>
            <a:r>
              <a:rPr lang="fa-IR" dirty="0" smtClean="0"/>
              <a:t> به بلوک های</a:t>
            </a:r>
            <a:r>
              <a:rPr lang="en-US" dirty="0" smtClean="0"/>
              <a:t>300</a:t>
            </a:r>
            <a:r>
              <a:rPr lang="fa-IR" dirty="0" smtClean="0"/>
              <a:t> و سپس </a:t>
            </a:r>
            <a:r>
              <a:rPr lang="en-US" dirty="0" smtClean="0"/>
              <a:t>400</a:t>
            </a:r>
            <a:r>
              <a:rPr lang="fa-IR" dirty="0" smtClean="0"/>
              <a:t> رفته و سپس به کمک فلش های خروجی آن ها به اسامی </a:t>
            </a:r>
            <a:r>
              <a:rPr lang="en-US" dirty="0" smtClean="0"/>
              <a:t>P1</a:t>
            </a:r>
            <a:r>
              <a:rPr lang="fa-IR" dirty="0" smtClean="0"/>
              <a:t> و </a:t>
            </a:r>
            <a:r>
              <a:rPr lang="en-US" dirty="0" smtClean="0"/>
              <a:t>P2</a:t>
            </a:r>
            <a:r>
              <a:rPr lang="fa-IR" dirty="0" smtClean="0"/>
              <a:t> می رسیم. </a:t>
            </a:r>
            <a:endParaRPr lang="en-US" dirty="0"/>
          </a:p>
        </p:txBody>
      </p:sp>
      <p:sp>
        <p:nvSpPr>
          <p:cNvPr id="4" name="Slide Number Placeholder 3"/>
          <p:cNvSpPr>
            <a:spLocks noGrp="1"/>
          </p:cNvSpPr>
          <p:nvPr>
            <p:ph type="sldNum" sz="quarter" idx="12"/>
          </p:nvPr>
        </p:nvSpPr>
        <p:spPr>
          <a:xfrm>
            <a:off x="94030" y="6386510"/>
            <a:ext cx="762000" cy="365125"/>
          </a:xfrm>
        </p:spPr>
        <p:txBody>
          <a:bodyPr/>
          <a:lstStyle/>
          <a:p>
            <a:fld id="{B6F15528-21DE-4FAA-801E-634DDDAF4B2B}" type="slidenum">
              <a:rPr lang="en-US" smtClean="0"/>
              <a:pPr/>
              <a:t>35</a:t>
            </a:fld>
            <a:endParaRPr lang="en-US" dirty="0"/>
          </a:p>
        </p:txBody>
      </p:sp>
      <p:graphicFrame>
        <p:nvGraphicFramePr>
          <p:cNvPr id="40" name="Table 39"/>
          <p:cNvGraphicFramePr>
            <a:graphicFrameLocks noGrp="1"/>
          </p:cNvGraphicFramePr>
          <p:nvPr>
            <p:extLst>
              <p:ext uri="{D42A27DB-BD31-4B8C-83A1-F6EECF244321}">
                <p14:modId xmlns:p14="http://schemas.microsoft.com/office/powerpoint/2010/main" val="2958116971"/>
              </p:ext>
            </p:extLst>
          </p:nvPr>
        </p:nvGraphicFramePr>
        <p:xfrm>
          <a:off x="5486400" y="3724700"/>
          <a:ext cx="3048000" cy="370840"/>
        </p:xfrm>
        <a:graphic>
          <a:graphicData uri="http://schemas.openxmlformats.org/drawingml/2006/table">
            <a:tbl>
              <a:tblPr firstRow="1" bandRow="1">
                <a:tableStyleId>{5C22544A-7EE6-4342-B048-85BDC9FD1C3A}</a:tableStyleId>
              </a:tblPr>
              <a:tblGrid>
                <a:gridCol w="1016000"/>
                <a:gridCol w="1016000"/>
                <a:gridCol w="1016000"/>
              </a:tblGrid>
              <a:tr h="370840">
                <a:tc>
                  <a:txBody>
                    <a:bodyPr/>
                    <a:lstStyle/>
                    <a:p>
                      <a:pPr algn="ctr"/>
                      <a:r>
                        <a:rPr lang="en-US" dirty="0" smtClean="0">
                          <a:solidFill>
                            <a:schemeClr val="tx1"/>
                          </a:solidFill>
                          <a:cs typeface="B Nazanin" pitchFamily="2" charset="-78"/>
                        </a:rPr>
                        <a:t>S2</a:t>
                      </a:r>
                      <a:endParaRPr lang="en-US"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fa-IR" dirty="0" smtClean="0">
                          <a:solidFill>
                            <a:schemeClr val="tx1"/>
                          </a:solidFill>
                          <a:cs typeface="B Nazanin" pitchFamily="2" charset="-78"/>
                        </a:rPr>
                        <a:t>ایران</a:t>
                      </a:r>
                      <a:r>
                        <a:rPr lang="fa-IR" baseline="0" dirty="0" smtClean="0">
                          <a:solidFill>
                            <a:schemeClr val="tx1"/>
                          </a:solidFill>
                          <a:cs typeface="B Nazanin" pitchFamily="2" charset="-78"/>
                        </a:rPr>
                        <a:t> قطعه</a:t>
                      </a:r>
                      <a:endParaRPr lang="en-US"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fa-IR" dirty="0" smtClean="0">
                          <a:solidFill>
                            <a:schemeClr val="tx1"/>
                          </a:solidFill>
                          <a:cs typeface="B Nazanin" pitchFamily="2" charset="-78"/>
                        </a:rPr>
                        <a:t>تبریز</a:t>
                      </a:r>
                      <a:endParaRPr lang="en-US"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graphicFrame>
        <p:nvGraphicFramePr>
          <p:cNvPr id="41" name="Table 40"/>
          <p:cNvGraphicFramePr>
            <a:graphicFrameLocks noGrp="1"/>
          </p:cNvGraphicFramePr>
          <p:nvPr>
            <p:extLst>
              <p:ext uri="{D42A27DB-BD31-4B8C-83A1-F6EECF244321}">
                <p14:modId xmlns:p14="http://schemas.microsoft.com/office/powerpoint/2010/main" val="3784760402"/>
              </p:ext>
            </p:extLst>
          </p:nvPr>
        </p:nvGraphicFramePr>
        <p:xfrm>
          <a:off x="5626100" y="5801360"/>
          <a:ext cx="3037740" cy="370840"/>
        </p:xfrm>
        <a:graphic>
          <a:graphicData uri="http://schemas.openxmlformats.org/drawingml/2006/table">
            <a:tbl>
              <a:tblPr firstRow="1" bandRow="1">
                <a:tableStyleId>{5C22544A-7EE6-4342-B048-85BDC9FD1C3A}</a:tableStyleId>
              </a:tblPr>
              <a:tblGrid>
                <a:gridCol w="759435"/>
                <a:gridCol w="759435"/>
                <a:gridCol w="759435"/>
                <a:gridCol w="759435"/>
              </a:tblGrid>
              <a:tr h="370840">
                <a:tc>
                  <a:txBody>
                    <a:bodyPr/>
                    <a:lstStyle/>
                    <a:p>
                      <a:pPr algn="ctr"/>
                      <a:r>
                        <a:rPr lang="en-US" dirty="0" smtClean="0">
                          <a:solidFill>
                            <a:schemeClr val="tx1"/>
                          </a:solidFill>
                          <a:cs typeface="B Nazanin" pitchFamily="2" charset="-78"/>
                        </a:rPr>
                        <a:t>P2</a:t>
                      </a:r>
                      <a:endParaRPr lang="en-US"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fa-IR" dirty="0" smtClean="0">
                          <a:solidFill>
                            <a:schemeClr val="tx1"/>
                          </a:solidFill>
                          <a:cs typeface="B Nazanin" pitchFamily="2" charset="-78"/>
                        </a:rPr>
                        <a:t>سبز</a:t>
                      </a:r>
                      <a:endParaRPr lang="en-US"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fa-IR" dirty="0" smtClean="0">
                          <a:solidFill>
                            <a:schemeClr val="tx1"/>
                          </a:solidFill>
                          <a:cs typeface="B Nazanin" pitchFamily="2" charset="-78"/>
                        </a:rPr>
                        <a:t>مس</a:t>
                      </a:r>
                      <a:endParaRPr lang="en-US"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fa-IR" dirty="0" smtClean="0">
                          <a:solidFill>
                            <a:schemeClr val="tx1"/>
                          </a:solidFill>
                          <a:cs typeface="B Nazanin" pitchFamily="2" charset="-78"/>
                        </a:rPr>
                        <a:t>تبریز</a:t>
                      </a:r>
                      <a:endParaRPr lang="en-US"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graphicFrame>
        <p:nvGraphicFramePr>
          <p:cNvPr id="42" name="Table 41"/>
          <p:cNvGraphicFramePr>
            <a:graphicFrameLocks noGrp="1"/>
          </p:cNvGraphicFramePr>
          <p:nvPr>
            <p:extLst>
              <p:ext uri="{D42A27DB-BD31-4B8C-83A1-F6EECF244321}">
                <p14:modId xmlns:p14="http://schemas.microsoft.com/office/powerpoint/2010/main" val="3834608812"/>
              </p:ext>
            </p:extLst>
          </p:nvPr>
        </p:nvGraphicFramePr>
        <p:xfrm>
          <a:off x="1018839" y="5783580"/>
          <a:ext cx="3200400" cy="370840"/>
        </p:xfrm>
        <a:graphic>
          <a:graphicData uri="http://schemas.openxmlformats.org/drawingml/2006/table">
            <a:tbl>
              <a:tblPr firstRow="1" bandRow="1">
                <a:tableStyleId>{5C22544A-7EE6-4342-B048-85BDC9FD1C3A}</a:tableStyleId>
              </a:tblPr>
              <a:tblGrid>
                <a:gridCol w="800100"/>
                <a:gridCol w="800100"/>
                <a:gridCol w="800100"/>
                <a:gridCol w="800100"/>
              </a:tblGrid>
              <a:tr h="370840">
                <a:tc>
                  <a:txBody>
                    <a:bodyPr/>
                    <a:lstStyle/>
                    <a:p>
                      <a:pPr algn="ctr"/>
                      <a:r>
                        <a:rPr lang="en-US" dirty="0" smtClean="0">
                          <a:solidFill>
                            <a:schemeClr val="tx1"/>
                          </a:solidFill>
                          <a:cs typeface="B Nazanin" pitchFamily="2" charset="-78"/>
                        </a:rPr>
                        <a:t>P1</a:t>
                      </a:r>
                      <a:endParaRPr lang="en-US"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fa-IR" dirty="0" smtClean="0">
                          <a:solidFill>
                            <a:schemeClr val="tx1"/>
                          </a:solidFill>
                          <a:cs typeface="B Nazanin" pitchFamily="2" charset="-78"/>
                        </a:rPr>
                        <a:t>قرمز</a:t>
                      </a:r>
                      <a:endParaRPr lang="en-US"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fa-IR" dirty="0" smtClean="0">
                          <a:solidFill>
                            <a:schemeClr val="tx1"/>
                          </a:solidFill>
                          <a:cs typeface="B Nazanin" pitchFamily="2" charset="-78"/>
                        </a:rPr>
                        <a:t>اهن</a:t>
                      </a:r>
                      <a:endParaRPr lang="en-US"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fa-IR" dirty="0" smtClean="0">
                          <a:solidFill>
                            <a:schemeClr val="tx1"/>
                          </a:solidFill>
                          <a:cs typeface="B Nazanin" pitchFamily="2" charset="-78"/>
                        </a:rPr>
                        <a:t>تهران</a:t>
                      </a:r>
                      <a:endParaRPr lang="en-US"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45" name="Rectangle 44"/>
          <p:cNvSpPr/>
          <p:nvPr/>
        </p:nvSpPr>
        <p:spPr>
          <a:xfrm>
            <a:off x="5791200" y="4259580"/>
            <a:ext cx="818478" cy="4572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400" b="1" dirty="0" smtClean="0">
                <a:solidFill>
                  <a:schemeClr val="tx1"/>
                </a:solidFill>
              </a:rPr>
              <a:t>300</a:t>
            </a:r>
            <a:endParaRPr lang="en-US" sz="2400" b="1" dirty="0">
              <a:solidFill>
                <a:schemeClr val="tx1"/>
              </a:solidFill>
            </a:endParaRPr>
          </a:p>
        </p:txBody>
      </p:sp>
      <p:sp>
        <p:nvSpPr>
          <p:cNvPr id="46" name="Rectangle 45"/>
          <p:cNvSpPr/>
          <p:nvPr/>
        </p:nvSpPr>
        <p:spPr>
          <a:xfrm>
            <a:off x="7086600" y="4259580"/>
            <a:ext cx="818478" cy="4572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400" b="1" dirty="0" smtClean="0">
                <a:solidFill>
                  <a:schemeClr val="tx1"/>
                </a:solidFill>
              </a:rPr>
              <a:t>400</a:t>
            </a:r>
            <a:endParaRPr lang="en-US" sz="2400" b="1" dirty="0">
              <a:solidFill>
                <a:schemeClr val="tx1"/>
              </a:solidFill>
            </a:endParaRPr>
          </a:p>
        </p:txBody>
      </p:sp>
      <p:cxnSp>
        <p:nvCxnSpPr>
          <p:cNvPr id="54" name="Straight Connector 53"/>
          <p:cNvCxnSpPr>
            <a:stCxn id="40" idx="1"/>
          </p:cNvCxnSpPr>
          <p:nvPr/>
        </p:nvCxnSpPr>
        <p:spPr>
          <a:xfrm flipH="1">
            <a:off x="5048922" y="3910120"/>
            <a:ext cx="437478" cy="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55" name="Straight Connector 54"/>
          <p:cNvCxnSpPr/>
          <p:nvPr/>
        </p:nvCxnSpPr>
        <p:spPr>
          <a:xfrm>
            <a:off x="5048922" y="4348480"/>
            <a:ext cx="742278" cy="0"/>
          </a:xfrm>
          <a:prstGeom prst="line">
            <a:avLst/>
          </a:prstGeom>
          <a:ln w="38100">
            <a:solidFill>
              <a:schemeClr val="tx1"/>
            </a:solidFill>
            <a:tailEnd type="arrow"/>
          </a:ln>
        </p:spPr>
        <p:style>
          <a:lnRef idx="1">
            <a:schemeClr val="dk1"/>
          </a:lnRef>
          <a:fillRef idx="0">
            <a:schemeClr val="dk1"/>
          </a:fillRef>
          <a:effectRef idx="0">
            <a:schemeClr val="dk1"/>
          </a:effectRef>
          <a:fontRef idx="minor">
            <a:schemeClr val="tx1"/>
          </a:fontRef>
        </p:style>
      </p:cxnSp>
      <p:cxnSp>
        <p:nvCxnSpPr>
          <p:cNvPr id="56" name="Straight Connector 55"/>
          <p:cNvCxnSpPr/>
          <p:nvPr/>
        </p:nvCxnSpPr>
        <p:spPr>
          <a:xfrm>
            <a:off x="5048922" y="3910120"/>
            <a:ext cx="0" cy="43836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57" name="Straight Connector 56"/>
          <p:cNvCxnSpPr/>
          <p:nvPr/>
        </p:nvCxnSpPr>
        <p:spPr>
          <a:xfrm>
            <a:off x="6609678" y="4348480"/>
            <a:ext cx="476922" cy="0"/>
          </a:xfrm>
          <a:prstGeom prst="line">
            <a:avLst/>
          </a:prstGeom>
          <a:ln w="38100">
            <a:solidFill>
              <a:schemeClr val="tx1"/>
            </a:solidFill>
            <a:tailEnd type="arrow"/>
          </a:ln>
        </p:spPr>
        <p:style>
          <a:lnRef idx="1">
            <a:schemeClr val="dk1"/>
          </a:lnRef>
          <a:fillRef idx="0">
            <a:schemeClr val="dk1"/>
          </a:fillRef>
          <a:effectRef idx="0">
            <a:schemeClr val="dk1"/>
          </a:effectRef>
          <a:fontRef idx="minor">
            <a:schemeClr val="tx1"/>
          </a:fontRef>
        </p:style>
      </p:cxnSp>
      <p:cxnSp>
        <p:nvCxnSpPr>
          <p:cNvPr id="58" name="Straight Connector 57"/>
          <p:cNvCxnSpPr/>
          <p:nvPr/>
        </p:nvCxnSpPr>
        <p:spPr>
          <a:xfrm flipH="1">
            <a:off x="7905078" y="4348480"/>
            <a:ext cx="901700" cy="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59" name="Straight Connector 58"/>
          <p:cNvCxnSpPr/>
          <p:nvPr/>
        </p:nvCxnSpPr>
        <p:spPr>
          <a:xfrm>
            <a:off x="8806778" y="3910120"/>
            <a:ext cx="0" cy="43836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60" name="Straight Connector 59"/>
          <p:cNvCxnSpPr/>
          <p:nvPr/>
        </p:nvCxnSpPr>
        <p:spPr>
          <a:xfrm flipH="1">
            <a:off x="8488482" y="3910120"/>
            <a:ext cx="318296" cy="0"/>
          </a:xfrm>
          <a:prstGeom prst="line">
            <a:avLst/>
          </a:prstGeom>
          <a:ln w="38100">
            <a:solidFill>
              <a:schemeClr val="tx1"/>
            </a:solidFill>
            <a:tailEnd type="arrow"/>
          </a:ln>
        </p:spPr>
        <p:style>
          <a:lnRef idx="1">
            <a:schemeClr val="dk1"/>
          </a:lnRef>
          <a:fillRef idx="0">
            <a:schemeClr val="dk1"/>
          </a:fillRef>
          <a:effectRef idx="0">
            <a:schemeClr val="dk1"/>
          </a:effectRef>
          <a:fontRef idx="minor">
            <a:schemeClr val="tx1"/>
          </a:fontRef>
        </p:style>
      </p:cxnSp>
      <p:cxnSp>
        <p:nvCxnSpPr>
          <p:cNvPr id="69" name="Straight Connector 68"/>
          <p:cNvCxnSpPr/>
          <p:nvPr/>
        </p:nvCxnSpPr>
        <p:spPr>
          <a:xfrm flipH="1">
            <a:off x="6014123" y="4716780"/>
            <a:ext cx="1" cy="838200"/>
          </a:xfrm>
          <a:prstGeom prst="line">
            <a:avLst/>
          </a:prstGeom>
          <a:ln w="38100">
            <a:solidFill>
              <a:schemeClr val="accent3">
                <a:lumMod val="75000"/>
              </a:schemeClr>
            </a:solidFill>
          </a:ln>
        </p:spPr>
        <p:style>
          <a:lnRef idx="1">
            <a:schemeClr val="dk1"/>
          </a:lnRef>
          <a:fillRef idx="0">
            <a:schemeClr val="dk1"/>
          </a:fillRef>
          <a:effectRef idx="0">
            <a:schemeClr val="dk1"/>
          </a:effectRef>
          <a:fontRef idx="minor">
            <a:schemeClr val="tx1"/>
          </a:fontRef>
        </p:style>
      </p:cxnSp>
      <p:cxnSp>
        <p:nvCxnSpPr>
          <p:cNvPr id="70" name="Straight Connector 69"/>
          <p:cNvCxnSpPr/>
          <p:nvPr/>
        </p:nvCxnSpPr>
        <p:spPr>
          <a:xfrm flipH="1">
            <a:off x="4724400" y="5554980"/>
            <a:ext cx="1289723" cy="0"/>
          </a:xfrm>
          <a:prstGeom prst="line">
            <a:avLst/>
          </a:prstGeom>
          <a:ln w="38100">
            <a:solidFill>
              <a:schemeClr val="accent3">
                <a:lumMod val="75000"/>
              </a:schemeClr>
            </a:solidFill>
          </a:ln>
        </p:spPr>
        <p:style>
          <a:lnRef idx="1">
            <a:schemeClr val="dk1"/>
          </a:lnRef>
          <a:fillRef idx="0">
            <a:schemeClr val="dk1"/>
          </a:fillRef>
          <a:effectRef idx="0">
            <a:schemeClr val="dk1"/>
          </a:effectRef>
          <a:fontRef idx="minor">
            <a:schemeClr val="tx1"/>
          </a:fontRef>
        </p:style>
      </p:cxnSp>
      <p:cxnSp>
        <p:nvCxnSpPr>
          <p:cNvPr id="71" name="Straight Connector 70"/>
          <p:cNvCxnSpPr/>
          <p:nvPr/>
        </p:nvCxnSpPr>
        <p:spPr>
          <a:xfrm>
            <a:off x="4724400" y="5554980"/>
            <a:ext cx="0" cy="431800"/>
          </a:xfrm>
          <a:prstGeom prst="line">
            <a:avLst/>
          </a:prstGeom>
          <a:ln w="38100">
            <a:solidFill>
              <a:schemeClr val="accent3">
                <a:lumMod val="75000"/>
              </a:schemeClr>
            </a:solidFill>
          </a:ln>
        </p:spPr>
        <p:style>
          <a:lnRef idx="1">
            <a:schemeClr val="dk1"/>
          </a:lnRef>
          <a:fillRef idx="0">
            <a:schemeClr val="dk1"/>
          </a:fillRef>
          <a:effectRef idx="0">
            <a:schemeClr val="dk1"/>
          </a:effectRef>
          <a:fontRef idx="minor">
            <a:schemeClr val="tx1"/>
          </a:fontRef>
        </p:style>
      </p:cxnSp>
      <p:cxnSp>
        <p:nvCxnSpPr>
          <p:cNvPr id="72" name="Straight Connector 71"/>
          <p:cNvCxnSpPr>
            <a:endCxn id="42" idx="3"/>
          </p:cNvCxnSpPr>
          <p:nvPr/>
        </p:nvCxnSpPr>
        <p:spPr>
          <a:xfrm flipH="1">
            <a:off x="4219239" y="5969000"/>
            <a:ext cx="505161" cy="0"/>
          </a:xfrm>
          <a:prstGeom prst="line">
            <a:avLst/>
          </a:prstGeom>
          <a:ln w="38100">
            <a:solidFill>
              <a:schemeClr val="accent3">
                <a:lumMod val="75000"/>
              </a:schemeClr>
            </a:solidFill>
            <a:tailEnd type="arrow"/>
          </a:ln>
        </p:spPr>
        <p:style>
          <a:lnRef idx="1">
            <a:schemeClr val="dk1"/>
          </a:lnRef>
          <a:fillRef idx="0">
            <a:schemeClr val="dk1"/>
          </a:fillRef>
          <a:effectRef idx="0">
            <a:schemeClr val="dk1"/>
          </a:effectRef>
          <a:fontRef idx="minor">
            <a:schemeClr val="tx1"/>
          </a:fontRef>
        </p:style>
      </p:cxnSp>
      <p:cxnSp>
        <p:nvCxnSpPr>
          <p:cNvPr id="80" name="Straight Connector 79"/>
          <p:cNvCxnSpPr/>
          <p:nvPr/>
        </p:nvCxnSpPr>
        <p:spPr>
          <a:xfrm flipH="1">
            <a:off x="7905078" y="4624390"/>
            <a:ext cx="1086522" cy="0"/>
          </a:xfrm>
          <a:prstGeom prst="line">
            <a:avLst/>
          </a:prstGeom>
          <a:ln w="38100">
            <a:solidFill>
              <a:srgbClr val="0070C0"/>
            </a:solidFill>
          </a:ln>
        </p:spPr>
        <p:style>
          <a:lnRef idx="1">
            <a:schemeClr val="dk1"/>
          </a:lnRef>
          <a:fillRef idx="0">
            <a:schemeClr val="dk1"/>
          </a:fillRef>
          <a:effectRef idx="0">
            <a:schemeClr val="dk1"/>
          </a:effectRef>
          <a:fontRef idx="minor">
            <a:schemeClr val="tx1"/>
          </a:fontRef>
        </p:style>
      </p:cxnSp>
      <p:cxnSp>
        <p:nvCxnSpPr>
          <p:cNvPr id="84" name="Straight Connector 83"/>
          <p:cNvCxnSpPr/>
          <p:nvPr/>
        </p:nvCxnSpPr>
        <p:spPr>
          <a:xfrm>
            <a:off x="8991600" y="4634020"/>
            <a:ext cx="0" cy="1343870"/>
          </a:xfrm>
          <a:prstGeom prst="line">
            <a:avLst/>
          </a:prstGeom>
          <a:ln w="38100">
            <a:solidFill>
              <a:srgbClr val="0070C0"/>
            </a:solidFill>
          </a:ln>
        </p:spPr>
        <p:style>
          <a:lnRef idx="1">
            <a:schemeClr val="dk1"/>
          </a:lnRef>
          <a:fillRef idx="0">
            <a:schemeClr val="dk1"/>
          </a:fillRef>
          <a:effectRef idx="0">
            <a:schemeClr val="dk1"/>
          </a:effectRef>
          <a:fontRef idx="minor">
            <a:schemeClr val="tx1"/>
          </a:fontRef>
        </p:style>
      </p:cxnSp>
      <p:cxnSp>
        <p:nvCxnSpPr>
          <p:cNvPr id="85" name="Straight Connector 84"/>
          <p:cNvCxnSpPr>
            <a:endCxn id="41" idx="3"/>
          </p:cNvCxnSpPr>
          <p:nvPr/>
        </p:nvCxnSpPr>
        <p:spPr>
          <a:xfrm flipH="1">
            <a:off x="8663840" y="5969000"/>
            <a:ext cx="327760" cy="17780"/>
          </a:xfrm>
          <a:prstGeom prst="line">
            <a:avLst/>
          </a:prstGeom>
          <a:ln w="38100">
            <a:solidFill>
              <a:srgbClr val="0070C0"/>
            </a:solidFill>
            <a:tailEnd type="arrow"/>
          </a:ln>
        </p:spPr>
        <p:style>
          <a:lnRef idx="1">
            <a:schemeClr val="dk1"/>
          </a:lnRef>
          <a:fillRef idx="0">
            <a:schemeClr val="dk1"/>
          </a:fillRef>
          <a:effectRef idx="0">
            <a:schemeClr val="dk1"/>
          </a:effectRef>
          <a:fontRef idx="minor">
            <a:schemeClr val="tx1"/>
          </a:fontRef>
        </p:style>
      </p:cxnSp>
      <p:cxnSp>
        <p:nvCxnSpPr>
          <p:cNvPr id="86" name="Straight Connector 85"/>
          <p:cNvCxnSpPr/>
          <p:nvPr/>
        </p:nvCxnSpPr>
        <p:spPr>
          <a:xfrm flipV="1">
            <a:off x="609600" y="5387340"/>
            <a:ext cx="0" cy="581660"/>
          </a:xfrm>
          <a:prstGeom prst="line">
            <a:avLst/>
          </a:prstGeom>
          <a:ln w="38100">
            <a:solidFill>
              <a:schemeClr val="accent3">
                <a:lumMod val="75000"/>
              </a:schemeClr>
            </a:solidFill>
            <a:tailEnd type="arrow"/>
          </a:ln>
        </p:spPr>
        <p:style>
          <a:lnRef idx="1">
            <a:schemeClr val="dk1"/>
          </a:lnRef>
          <a:fillRef idx="0">
            <a:schemeClr val="dk1"/>
          </a:fillRef>
          <a:effectRef idx="0">
            <a:schemeClr val="dk1"/>
          </a:effectRef>
          <a:fontRef idx="minor">
            <a:schemeClr val="tx1"/>
          </a:fontRef>
        </p:style>
      </p:cxnSp>
      <p:cxnSp>
        <p:nvCxnSpPr>
          <p:cNvPr id="87" name="Straight Connector 86"/>
          <p:cNvCxnSpPr/>
          <p:nvPr/>
        </p:nvCxnSpPr>
        <p:spPr>
          <a:xfrm flipH="1">
            <a:off x="609600" y="5986780"/>
            <a:ext cx="375324" cy="0"/>
          </a:xfrm>
          <a:prstGeom prst="line">
            <a:avLst/>
          </a:prstGeom>
          <a:ln w="38100">
            <a:solidFill>
              <a:schemeClr val="accent3">
                <a:lumMod val="75000"/>
              </a:schemeClr>
            </a:solidFill>
          </a:ln>
        </p:spPr>
        <p:style>
          <a:lnRef idx="1">
            <a:schemeClr val="dk1"/>
          </a:lnRef>
          <a:fillRef idx="0">
            <a:schemeClr val="dk1"/>
          </a:fillRef>
          <a:effectRef idx="0">
            <a:schemeClr val="dk1"/>
          </a:effectRef>
          <a:fontRef idx="minor">
            <a:schemeClr val="tx1"/>
          </a:fontRef>
        </p:style>
      </p:cxnSp>
      <p:cxnSp>
        <p:nvCxnSpPr>
          <p:cNvPr id="92" name="Straight Connector 91"/>
          <p:cNvCxnSpPr/>
          <p:nvPr/>
        </p:nvCxnSpPr>
        <p:spPr>
          <a:xfrm flipH="1" flipV="1">
            <a:off x="5267661" y="5969000"/>
            <a:ext cx="382619" cy="8890"/>
          </a:xfrm>
          <a:prstGeom prst="line">
            <a:avLst/>
          </a:prstGeom>
          <a:ln w="38100">
            <a:solidFill>
              <a:srgbClr val="0070C0"/>
            </a:solidFill>
            <a:tailEnd type="arrow"/>
          </a:ln>
        </p:spPr>
        <p:style>
          <a:lnRef idx="1">
            <a:schemeClr val="dk1"/>
          </a:lnRef>
          <a:fillRef idx="0">
            <a:schemeClr val="dk1"/>
          </a:fillRef>
          <a:effectRef idx="0">
            <a:schemeClr val="dk1"/>
          </a:effectRef>
          <a:fontRef idx="minor">
            <a:schemeClr val="tx1"/>
          </a:fontRef>
        </p:style>
      </p:cxnSp>
      <p:sp>
        <p:nvSpPr>
          <p:cNvPr id="95" name="TextBox 94"/>
          <p:cNvSpPr txBox="1"/>
          <p:nvPr/>
        </p:nvSpPr>
        <p:spPr>
          <a:xfrm>
            <a:off x="383838" y="4721180"/>
            <a:ext cx="451524" cy="584775"/>
          </a:xfrm>
          <a:prstGeom prst="rect">
            <a:avLst/>
          </a:prstGeom>
          <a:noFill/>
        </p:spPr>
        <p:txBody>
          <a:bodyPr wrap="square" rtlCol="0">
            <a:spAutoFit/>
          </a:bodyPr>
          <a:lstStyle/>
          <a:p>
            <a:r>
              <a:rPr lang="en-US" sz="3200" b="1" dirty="0" smtClean="0">
                <a:solidFill>
                  <a:srgbClr val="C00000"/>
                </a:solidFill>
              </a:rPr>
              <a:t>…</a:t>
            </a:r>
            <a:endParaRPr lang="en-US" sz="3200" b="1" dirty="0">
              <a:solidFill>
                <a:srgbClr val="C00000"/>
              </a:solidFill>
            </a:endParaRPr>
          </a:p>
        </p:txBody>
      </p:sp>
      <p:sp>
        <p:nvSpPr>
          <p:cNvPr id="96" name="TextBox 95"/>
          <p:cNvSpPr txBox="1"/>
          <p:nvPr/>
        </p:nvSpPr>
        <p:spPr>
          <a:xfrm>
            <a:off x="4823160" y="5554980"/>
            <a:ext cx="451524" cy="584775"/>
          </a:xfrm>
          <a:prstGeom prst="rect">
            <a:avLst/>
          </a:prstGeom>
          <a:noFill/>
          <a:ln>
            <a:noFill/>
          </a:ln>
        </p:spPr>
        <p:txBody>
          <a:bodyPr wrap="square" rtlCol="0">
            <a:spAutoFit/>
          </a:bodyPr>
          <a:lstStyle/>
          <a:p>
            <a:r>
              <a:rPr lang="en-US" sz="3200" b="1" dirty="0" smtClean="0">
                <a:solidFill>
                  <a:srgbClr val="0070C0"/>
                </a:solidFill>
              </a:rPr>
              <a:t>…</a:t>
            </a:r>
            <a:endParaRPr lang="en-US" sz="3200" b="1" dirty="0">
              <a:solidFill>
                <a:srgbClr val="0070C0"/>
              </a:solidFill>
            </a:endParaRPr>
          </a:p>
        </p:txBody>
      </p:sp>
    </p:spTree>
    <p:extLst>
      <p:ext uri="{BB962C8B-B14F-4D97-AF65-F5344CB8AC3E}">
        <p14:creationId xmlns:p14="http://schemas.microsoft.com/office/powerpoint/2010/main" val="355355825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mph" presetSubtype="0" fill="hold" nodeType="clickEffect">
                                  <p:stCondLst>
                                    <p:cond delay="0"/>
                                  </p:stCondLst>
                                  <p:childTnLst>
                                    <p:animClr clrSpc="hsl" dir="cw">
                                      <p:cBhvr override="childStyle">
                                        <p:cTn id="6" dur="500" fill="hold"/>
                                        <p:tgtEl>
                                          <p:spTgt spid="54"/>
                                        </p:tgtEl>
                                        <p:attrNameLst>
                                          <p:attrName>style.color</p:attrName>
                                        </p:attrNameLst>
                                      </p:cBhvr>
                                      <p:by>
                                        <p:hsl h="0" s="-12549" l="-25098"/>
                                      </p:by>
                                    </p:animClr>
                                    <p:animClr clrSpc="hsl" dir="cw">
                                      <p:cBhvr>
                                        <p:cTn id="7" dur="500" fill="hold"/>
                                        <p:tgtEl>
                                          <p:spTgt spid="54"/>
                                        </p:tgtEl>
                                        <p:attrNameLst>
                                          <p:attrName>fillcolor</p:attrName>
                                        </p:attrNameLst>
                                      </p:cBhvr>
                                      <p:by>
                                        <p:hsl h="0" s="-12549" l="-25098"/>
                                      </p:by>
                                    </p:animClr>
                                    <p:animClr clrSpc="hsl" dir="cw">
                                      <p:cBhvr>
                                        <p:cTn id="8" dur="500" fill="hold"/>
                                        <p:tgtEl>
                                          <p:spTgt spid="54"/>
                                        </p:tgtEl>
                                        <p:attrNameLst>
                                          <p:attrName>stroke.color</p:attrName>
                                        </p:attrNameLst>
                                      </p:cBhvr>
                                      <p:by>
                                        <p:hsl h="0" s="-12549" l="-25098"/>
                                      </p:by>
                                    </p:animClr>
                                    <p:set>
                                      <p:cBhvr>
                                        <p:cTn id="9" dur="500" fill="hold"/>
                                        <p:tgtEl>
                                          <p:spTgt spid="54"/>
                                        </p:tgtEl>
                                        <p:attrNameLst>
                                          <p:attrName>fill.type</p:attrName>
                                        </p:attrNameLst>
                                      </p:cBhvr>
                                      <p:to>
                                        <p:strVal val="solid"/>
                                      </p:to>
                                    </p:set>
                                  </p:childTnLst>
                                </p:cTn>
                              </p:par>
                              <p:par>
                                <p:cTn id="10" presetID="24" presetClass="emph" presetSubtype="0" fill="hold" nodeType="withEffect">
                                  <p:stCondLst>
                                    <p:cond delay="0"/>
                                  </p:stCondLst>
                                  <p:childTnLst>
                                    <p:animClr clrSpc="hsl" dir="cw">
                                      <p:cBhvr override="childStyle">
                                        <p:cTn id="11" dur="500" fill="hold"/>
                                        <p:tgtEl>
                                          <p:spTgt spid="56"/>
                                        </p:tgtEl>
                                        <p:attrNameLst>
                                          <p:attrName>style.color</p:attrName>
                                        </p:attrNameLst>
                                      </p:cBhvr>
                                      <p:by>
                                        <p:hsl h="0" s="-12549" l="-25098"/>
                                      </p:by>
                                    </p:animClr>
                                    <p:animClr clrSpc="hsl" dir="cw">
                                      <p:cBhvr>
                                        <p:cTn id="12" dur="500" fill="hold"/>
                                        <p:tgtEl>
                                          <p:spTgt spid="56"/>
                                        </p:tgtEl>
                                        <p:attrNameLst>
                                          <p:attrName>fillcolor</p:attrName>
                                        </p:attrNameLst>
                                      </p:cBhvr>
                                      <p:by>
                                        <p:hsl h="0" s="-12549" l="-25098"/>
                                      </p:by>
                                    </p:animClr>
                                    <p:animClr clrSpc="hsl" dir="cw">
                                      <p:cBhvr>
                                        <p:cTn id="13" dur="500" fill="hold"/>
                                        <p:tgtEl>
                                          <p:spTgt spid="56"/>
                                        </p:tgtEl>
                                        <p:attrNameLst>
                                          <p:attrName>stroke.color</p:attrName>
                                        </p:attrNameLst>
                                      </p:cBhvr>
                                      <p:by>
                                        <p:hsl h="0" s="-12549" l="-25098"/>
                                      </p:by>
                                    </p:animClr>
                                    <p:set>
                                      <p:cBhvr>
                                        <p:cTn id="14" dur="500" fill="hold"/>
                                        <p:tgtEl>
                                          <p:spTgt spid="56"/>
                                        </p:tgtEl>
                                        <p:attrNameLst>
                                          <p:attrName>fill.type</p:attrName>
                                        </p:attrNameLst>
                                      </p:cBhvr>
                                      <p:to>
                                        <p:strVal val="solid"/>
                                      </p:to>
                                    </p:set>
                                  </p:childTnLst>
                                </p:cTn>
                              </p:par>
                              <p:par>
                                <p:cTn id="15" presetID="24" presetClass="emph" presetSubtype="0" fill="hold" nodeType="withEffect">
                                  <p:stCondLst>
                                    <p:cond delay="0"/>
                                  </p:stCondLst>
                                  <p:childTnLst>
                                    <p:animClr clrSpc="hsl" dir="cw">
                                      <p:cBhvr override="childStyle">
                                        <p:cTn id="16" dur="500" fill="hold"/>
                                        <p:tgtEl>
                                          <p:spTgt spid="55"/>
                                        </p:tgtEl>
                                        <p:attrNameLst>
                                          <p:attrName>style.color</p:attrName>
                                        </p:attrNameLst>
                                      </p:cBhvr>
                                      <p:by>
                                        <p:hsl h="0" s="-12549" l="-25098"/>
                                      </p:by>
                                    </p:animClr>
                                    <p:animClr clrSpc="hsl" dir="cw">
                                      <p:cBhvr>
                                        <p:cTn id="17" dur="500" fill="hold"/>
                                        <p:tgtEl>
                                          <p:spTgt spid="55"/>
                                        </p:tgtEl>
                                        <p:attrNameLst>
                                          <p:attrName>fillcolor</p:attrName>
                                        </p:attrNameLst>
                                      </p:cBhvr>
                                      <p:by>
                                        <p:hsl h="0" s="-12549" l="-25098"/>
                                      </p:by>
                                    </p:animClr>
                                    <p:animClr clrSpc="hsl" dir="cw">
                                      <p:cBhvr>
                                        <p:cTn id="18" dur="500" fill="hold"/>
                                        <p:tgtEl>
                                          <p:spTgt spid="55"/>
                                        </p:tgtEl>
                                        <p:attrNameLst>
                                          <p:attrName>stroke.color</p:attrName>
                                        </p:attrNameLst>
                                      </p:cBhvr>
                                      <p:by>
                                        <p:hsl h="0" s="-12549" l="-25098"/>
                                      </p:by>
                                    </p:animClr>
                                    <p:set>
                                      <p:cBhvr>
                                        <p:cTn id="19" dur="500" fill="hold"/>
                                        <p:tgtEl>
                                          <p:spTgt spid="55"/>
                                        </p:tgtEl>
                                        <p:attrNameLst>
                                          <p:attrName>fill.type</p:attrName>
                                        </p:attrNameLst>
                                      </p:cBhvr>
                                      <p:to>
                                        <p:strVal val="solid"/>
                                      </p:to>
                                    </p:set>
                                  </p:childTnLst>
                                </p:cTn>
                              </p:par>
                              <p:par>
                                <p:cTn id="20" presetID="24" presetClass="emph" presetSubtype="0" fill="hold" grpId="0" nodeType="withEffect">
                                  <p:stCondLst>
                                    <p:cond delay="0"/>
                                  </p:stCondLst>
                                  <p:childTnLst>
                                    <p:animClr clrSpc="hsl" dir="cw">
                                      <p:cBhvr override="childStyle">
                                        <p:cTn id="21" dur="500" fill="hold"/>
                                        <p:tgtEl>
                                          <p:spTgt spid="45"/>
                                        </p:tgtEl>
                                        <p:attrNameLst>
                                          <p:attrName>style.color</p:attrName>
                                        </p:attrNameLst>
                                      </p:cBhvr>
                                      <p:by>
                                        <p:hsl h="0" s="-12549" l="-25098"/>
                                      </p:by>
                                    </p:animClr>
                                    <p:animClr clrSpc="hsl" dir="cw">
                                      <p:cBhvr>
                                        <p:cTn id="22" dur="500" fill="hold"/>
                                        <p:tgtEl>
                                          <p:spTgt spid="45"/>
                                        </p:tgtEl>
                                        <p:attrNameLst>
                                          <p:attrName>fillcolor</p:attrName>
                                        </p:attrNameLst>
                                      </p:cBhvr>
                                      <p:by>
                                        <p:hsl h="0" s="-12549" l="-25098"/>
                                      </p:by>
                                    </p:animClr>
                                    <p:animClr clrSpc="hsl" dir="cw">
                                      <p:cBhvr>
                                        <p:cTn id="23" dur="500" fill="hold"/>
                                        <p:tgtEl>
                                          <p:spTgt spid="45"/>
                                        </p:tgtEl>
                                        <p:attrNameLst>
                                          <p:attrName>stroke.color</p:attrName>
                                        </p:attrNameLst>
                                      </p:cBhvr>
                                      <p:by>
                                        <p:hsl h="0" s="-12549" l="-25098"/>
                                      </p:by>
                                    </p:animClr>
                                    <p:set>
                                      <p:cBhvr>
                                        <p:cTn id="24" dur="500" fill="hold"/>
                                        <p:tgtEl>
                                          <p:spTgt spid="45"/>
                                        </p:tgtEl>
                                        <p:attrNameLst>
                                          <p:attrName>fill.type</p:attrName>
                                        </p:attrNameLst>
                                      </p:cBhvr>
                                      <p:to>
                                        <p:strVal val="solid"/>
                                      </p:to>
                                    </p:set>
                                  </p:childTnLst>
                                </p:cTn>
                              </p:par>
                            </p:childTnLst>
                          </p:cTn>
                        </p:par>
                        <p:par>
                          <p:cTn id="25" fill="hold">
                            <p:stCondLst>
                              <p:cond delay="500"/>
                            </p:stCondLst>
                            <p:childTnLst>
                              <p:par>
                                <p:cTn id="26" presetID="14" presetClass="entr" presetSubtype="10" fill="hold" nodeType="afterEffect">
                                  <p:stCondLst>
                                    <p:cond delay="0"/>
                                  </p:stCondLst>
                                  <p:childTnLst>
                                    <p:set>
                                      <p:cBhvr>
                                        <p:cTn id="27" dur="1" fill="hold">
                                          <p:stCondLst>
                                            <p:cond delay="0"/>
                                          </p:stCondLst>
                                        </p:cTn>
                                        <p:tgtEl>
                                          <p:spTgt spid="69"/>
                                        </p:tgtEl>
                                        <p:attrNameLst>
                                          <p:attrName>style.visibility</p:attrName>
                                        </p:attrNameLst>
                                      </p:cBhvr>
                                      <p:to>
                                        <p:strVal val="visible"/>
                                      </p:to>
                                    </p:set>
                                    <p:animEffect transition="in" filter="randombar(horizontal)">
                                      <p:cBhvr>
                                        <p:cTn id="28" dur="500"/>
                                        <p:tgtEl>
                                          <p:spTgt spid="69"/>
                                        </p:tgtEl>
                                      </p:cBhvr>
                                    </p:animEffect>
                                  </p:childTnLst>
                                </p:cTn>
                              </p:par>
                              <p:par>
                                <p:cTn id="29" presetID="14" presetClass="entr" presetSubtype="10" fill="hold" nodeType="withEffect">
                                  <p:stCondLst>
                                    <p:cond delay="0"/>
                                  </p:stCondLst>
                                  <p:childTnLst>
                                    <p:set>
                                      <p:cBhvr>
                                        <p:cTn id="30" dur="1" fill="hold">
                                          <p:stCondLst>
                                            <p:cond delay="0"/>
                                          </p:stCondLst>
                                        </p:cTn>
                                        <p:tgtEl>
                                          <p:spTgt spid="70"/>
                                        </p:tgtEl>
                                        <p:attrNameLst>
                                          <p:attrName>style.visibility</p:attrName>
                                        </p:attrNameLst>
                                      </p:cBhvr>
                                      <p:to>
                                        <p:strVal val="visible"/>
                                      </p:to>
                                    </p:set>
                                    <p:animEffect transition="in" filter="randombar(horizontal)">
                                      <p:cBhvr>
                                        <p:cTn id="31" dur="500"/>
                                        <p:tgtEl>
                                          <p:spTgt spid="70"/>
                                        </p:tgtEl>
                                      </p:cBhvr>
                                    </p:animEffect>
                                  </p:childTnLst>
                                </p:cTn>
                              </p:par>
                              <p:par>
                                <p:cTn id="32" presetID="14" presetClass="entr" presetSubtype="10" fill="hold" nodeType="withEffect">
                                  <p:stCondLst>
                                    <p:cond delay="0"/>
                                  </p:stCondLst>
                                  <p:childTnLst>
                                    <p:set>
                                      <p:cBhvr>
                                        <p:cTn id="33" dur="1" fill="hold">
                                          <p:stCondLst>
                                            <p:cond delay="0"/>
                                          </p:stCondLst>
                                        </p:cTn>
                                        <p:tgtEl>
                                          <p:spTgt spid="71"/>
                                        </p:tgtEl>
                                        <p:attrNameLst>
                                          <p:attrName>style.visibility</p:attrName>
                                        </p:attrNameLst>
                                      </p:cBhvr>
                                      <p:to>
                                        <p:strVal val="visible"/>
                                      </p:to>
                                    </p:set>
                                    <p:animEffect transition="in" filter="randombar(horizontal)">
                                      <p:cBhvr>
                                        <p:cTn id="34" dur="500"/>
                                        <p:tgtEl>
                                          <p:spTgt spid="71"/>
                                        </p:tgtEl>
                                      </p:cBhvr>
                                    </p:animEffect>
                                  </p:childTnLst>
                                </p:cTn>
                              </p:par>
                              <p:par>
                                <p:cTn id="35" presetID="14" presetClass="entr" presetSubtype="10" fill="hold" nodeType="withEffect">
                                  <p:stCondLst>
                                    <p:cond delay="0"/>
                                  </p:stCondLst>
                                  <p:childTnLst>
                                    <p:set>
                                      <p:cBhvr>
                                        <p:cTn id="36" dur="1" fill="hold">
                                          <p:stCondLst>
                                            <p:cond delay="0"/>
                                          </p:stCondLst>
                                        </p:cTn>
                                        <p:tgtEl>
                                          <p:spTgt spid="72"/>
                                        </p:tgtEl>
                                        <p:attrNameLst>
                                          <p:attrName>style.visibility</p:attrName>
                                        </p:attrNameLst>
                                      </p:cBhvr>
                                      <p:to>
                                        <p:strVal val="visible"/>
                                      </p:to>
                                    </p:set>
                                    <p:animEffect transition="in" filter="randombar(horizontal)">
                                      <p:cBhvr>
                                        <p:cTn id="37" dur="500"/>
                                        <p:tgtEl>
                                          <p:spTgt spid="72"/>
                                        </p:tgtEl>
                                      </p:cBhvr>
                                    </p:animEffect>
                                  </p:childTnLst>
                                </p:cTn>
                              </p:par>
                              <p:par>
                                <p:cTn id="38" presetID="14" presetClass="entr" presetSubtype="10" fill="hold" nodeType="withEffect">
                                  <p:stCondLst>
                                    <p:cond delay="0"/>
                                  </p:stCondLst>
                                  <p:childTnLst>
                                    <p:set>
                                      <p:cBhvr>
                                        <p:cTn id="39" dur="1" fill="hold">
                                          <p:stCondLst>
                                            <p:cond delay="0"/>
                                          </p:stCondLst>
                                        </p:cTn>
                                        <p:tgtEl>
                                          <p:spTgt spid="42"/>
                                        </p:tgtEl>
                                        <p:attrNameLst>
                                          <p:attrName>style.visibility</p:attrName>
                                        </p:attrNameLst>
                                      </p:cBhvr>
                                      <p:to>
                                        <p:strVal val="visible"/>
                                      </p:to>
                                    </p:set>
                                    <p:animEffect transition="in" filter="randombar(horizontal)">
                                      <p:cBhvr>
                                        <p:cTn id="40" dur="500"/>
                                        <p:tgtEl>
                                          <p:spTgt spid="42"/>
                                        </p:tgtEl>
                                      </p:cBhvr>
                                    </p:animEffect>
                                  </p:childTnLst>
                                </p:cTn>
                              </p:par>
                              <p:par>
                                <p:cTn id="41" presetID="14" presetClass="entr" presetSubtype="10" fill="hold" nodeType="withEffect">
                                  <p:stCondLst>
                                    <p:cond delay="0"/>
                                  </p:stCondLst>
                                  <p:childTnLst>
                                    <p:set>
                                      <p:cBhvr>
                                        <p:cTn id="42" dur="1" fill="hold">
                                          <p:stCondLst>
                                            <p:cond delay="0"/>
                                          </p:stCondLst>
                                        </p:cTn>
                                        <p:tgtEl>
                                          <p:spTgt spid="87"/>
                                        </p:tgtEl>
                                        <p:attrNameLst>
                                          <p:attrName>style.visibility</p:attrName>
                                        </p:attrNameLst>
                                      </p:cBhvr>
                                      <p:to>
                                        <p:strVal val="visible"/>
                                      </p:to>
                                    </p:set>
                                    <p:animEffect transition="in" filter="randombar(horizontal)">
                                      <p:cBhvr>
                                        <p:cTn id="43" dur="500"/>
                                        <p:tgtEl>
                                          <p:spTgt spid="87"/>
                                        </p:tgtEl>
                                      </p:cBhvr>
                                    </p:animEffect>
                                  </p:childTnLst>
                                </p:cTn>
                              </p:par>
                              <p:par>
                                <p:cTn id="44" presetID="14" presetClass="entr" presetSubtype="10" fill="hold" nodeType="withEffect">
                                  <p:stCondLst>
                                    <p:cond delay="0"/>
                                  </p:stCondLst>
                                  <p:childTnLst>
                                    <p:set>
                                      <p:cBhvr>
                                        <p:cTn id="45" dur="1" fill="hold">
                                          <p:stCondLst>
                                            <p:cond delay="0"/>
                                          </p:stCondLst>
                                        </p:cTn>
                                        <p:tgtEl>
                                          <p:spTgt spid="86"/>
                                        </p:tgtEl>
                                        <p:attrNameLst>
                                          <p:attrName>style.visibility</p:attrName>
                                        </p:attrNameLst>
                                      </p:cBhvr>
                                      <p:to>
                                        <p:strVal val="visible"/>
                                      </p:to>
                                    </p:set>
                                    <p:animEffect transition="in" filter="randombar(horizontal)">
                                      <p:cBhvr>
                                        <p:cTn id="46" dur="500"/>
                                        <p:tgtEl>
                                          <p:spTgt spid="86"/>
                                        </p:tgtEl>
                                      </p:cBhvr>
                                    </p:animEffect>
                                  </p:childTnLst>
                                </p:cTn>
                              </p:par>
                              <p:par>
                                <p:cTn id="47" presetID="14" presetClass="entr" presetSubtype="10" fill="hold" grpId="0" nodeType="withEffect">
                                  <p:stCondLst>
                                    <p:cond delay="0"/>
                                  </p:stCondLst>
                                  <p:childTnLst>
                                    <p:set>
                                      <p:cBhvr>
                                        <p:cTn id="48" dur="1" fill="hold">
                                          <p:stCondLst>
                                            <p:cond delay="0"/>
                                          </p:stCondLst>
                                        </p:cTn>
                                        <p:tgtEl>
                                          <p:spTgt spid="95"/>
                                        </p:tgtEl>
                                        <p:attrNameLst>
                                          <p:attrName>style.visibility</p:attrName>
                                        </p:attrNameLst>
                                      </p:cBhvr>
                                      <p:to>
                                        <p:strVal val="visible"/>
                                      </p:to>
                                    </p:set>
                                    <p:animEffect transition="in" filter="randombar(horizontal)">
                                      <p:cBhvr>
                                        <p:cTn id="49" dur="500"/>
                                        <p:tgtEl>
                                          <p:spTgt spid="95"/>
                                        </p:tgtEl>
                                      </p:cBhvr>
                                    </p:animEffect>
                                  </p:childTnLst>
                                </p:cTn>
                              </p:par>
                            </p:childTnLst>
                          </p:cTn>
                        </p:par>
                      </p:childTnLst>
                    </p:cTn>
                  </p:par>
                  <p:par>
                    <p:cTn id="50" fill="hold">
                      <p:stCondLst>
                        <p:cond delay="indefinite"/>
                      </p:stCondLst>
                      <p:childTnLst>
                        <p:par>
                          <p:cTn id="51" fill="hold">
                            <p:stCondLst>
                              <p:cond delay="0"/>
                            </p:stCondLst>
                            <p:childTnLst>
                              <p:par>
                                <p:cTn id="52" presetID="24" presetClass="emph" presetSubtype="0" fill="hold" nodeType="clickEffect">
                                  <p:stCondLst>
                                    <p:cond delay="0"/>
                                  </p:stCondLst>
                                  <p:childTnLst>
                                    <p:animClr clrSpc="hsl" dir="cw">
                                      <p:cBhvr override="childStyle">
                                        <p:cTn id="53" dur="500" fill="hold"/>
                                        <p:tgtEl>
                                          <p:spTgt spid="57"/>
                                        </p:tgtEl>
                                        <p:attrNameLst>
                                          <p:attrName>style.color</p:attrName>
                                        </p:attrNameLst>
                                      </p:cBhvr>
                                      <p:by>
                                        <p:hsl h="0" s="-12549" l="-25098"/>
                                      </p:by>
                                    </p:animClr>
                                    <p:animClr clrSpc="hsl" dir="cw">
                                      <p:cBhvr>
                                        <p:cTn id="54" dur="500" fill="hold"/>
                                        <p:tgtEl>
                                          <p:spTgt spid="57"/>
                                        </p:tgtEl>
                                        <p:attrNameLst>
                                          <p:attrName>fillcolor</p:attrName>
                                        </p:attrNameLst>
                                      </p:cBhvr>
                                      <p:by>
                                        <p:hsl h="0" s="-12549" l="-25098"/>
                                      </p:by>
                                    </p:animClr>
                                    <p:animClr clrSpc="hsl" dir="cw">
                                      <p:cBhvr>
                                        <p:cTn id="55" dur="500" fill="hold"/>
                                        <p:tgtEl>
                                          <p:spTgt spid="57"/>
                                        </p:tgtEl>
                                        <p:attrNameLst>
                                          <p:attrName>stroke.color</p:attrName>
                                        </p:attrNameLst>
                                      </p:cBhvr>
                                      <p:by>
                                        <p:hsl h="0" s="-12549" l="-25098"/>
                                      </p:by>
                                    </p:animClr>
                                    <p:set>
                                      <p:cBhvr>
                                        <p:cTn id="56" dur="500" fill="hold"/>
                                        <p:tgtEl>
                                          <p:spTgt spid="57"/>
                                        </p:tgtEl>
                                        <p:attrNameLst>
                                          <p:attrName>fill.type</p:attrName>
                                        </p:attrNameLst>
                                      </p:cBhvr>
                                      <p:to>
                                        <p:strVal val="solid"/>
                                      </p:to>
                                    </p:set>
                                  </p:childTnLst>
                                </p:cTn>
                              </p:par>
                              <p:par>
                                <p:cTn id="57" presetID="24" presetClass="emph" presetSubtype="0" fill="hold" grpId="0" nodeType="withEffect">
                                  <p:stCondLst>
                                    <p:cond delay="0"/>
                                  </p:stCondLst>
                                  <p:childTnLst>
                                    <p:animClr clrSpc="hsl" dir="cw">
                                      <p:cBhvr override="childStyle">
                                        <p:cTn id="58" dur="500" fill="hold"/>
                                        <p:tgtEl>
                                          <p:spTgt spid="46"/>
                                        </p:tgtEl>
                                        <p:attrNameLst>
                                          <p:attrName>style.color</p:attrName>
                                        </p:attrNameLst>
                                      </p:cBhvr>
                                      <p:by>
                                        <p:hsl h="0" s="-12549" l="-25098"/>
                                      </p:by>
                                    </p:animClr>
                                    <p:animClr clrSpc="hsl" dir="cw">
                                      <p:cBhvr>
                                        <p:cTn id="59" dur="500" fill="hold"/>
                                        <p:tgtEl>
                                          <p:spTgt spid="46"/>
                                        </p:tgtEl>
                                        <p:attrNameLst>
                                          <p:attrName>fillcolor</p:attrName>
                                        </p:attrNameLst>
                                      </p:cBhvr>
                                      <p:by>
                                        <p:hsl h="0" s="-12549" l="-25098"/>
                                      </p:by>
                                    </p:animClr>
                                    <p:animClr clrSpc="hsl" dir="cw">
                                      <p:cBhvr>
                                        <p:cTn id="60" dur="500" fill="hold"/>
                                        <p:tgtEl>
                                          <p:spTgt spid="46"/>
                                        </p:tgtEl>
                                        <p:attrNameLst>
                                          <p:attrName>stroke.color</p:attrName>
                                        </p:attrNameLst>
                                      </p:cBhvr>
                                      <p:by>
                                        <p:hsl h="0" s="-12549" l="-25098"/>
                                      </p:by>
                                    </p:animClr>
                                    <p:set>
                                      <p:cBhvr>
                                        <p:cTn id="61" dur="500" fill="hold"/>
                                        <p:tgtEl>
                                          <p:spTgt spid="46"/>
                                        </p:tgtEl>
                                        <p:attrNameLst>
                                          <p:attrName>fill.type</p:attrName>
                                        </p:attrNameLst>
                                      </p:cBhvr>
                                      <p:to>
                                        <p:strVal val="solid"/>
                                      </p:to>
                                    </p:set>
                                  </p:childTnLst>
                                </p:cTn>
                              </p:par>
                            </p:childTnLst>
                          </p:cTn>
                        </p:par>
                        <p:par>
                          <p:cTn id="62" fill="hold">
                            <p:stCondLst>
                              <p:cond delay="500"/>
                            </p:stCondLst>
                            <p:childTnLst>
                              <p:par>
                                <p:cTn id="63" presetID="53" presetClass="entr" presetSubtype="16" fill="hold" nodeType="afterEffect">
                                  <p:stCondLst>
                                    <p:cond delay="0"/>
                                  </p:stCondLst>
                                  <p:childTnLst>
                                    <p:set>
                                      <p:cBhvr>
                                        <p:cTn id="64" dur="1" fill="hold">
                                          <p:stCondLst>
                                            <p:cond delay="0"/>
                                          </p:stCondLst>
                                        </p:cTn>
                                        <p:tgtEl>
                                          <p:spTgt spid="80"/>
                                        </p:tgtEl>
                                        <p:attrNameLst>
                                          <p:attrName>style.visibility</p:attrName>
                                        </p:attrNameLst>
                                      </p:cBhvr>
                                      <p:to>
                                        <p:strVal val="visible"/>
                                      </p:to>
                                    </p:set>
                                    <p:anim calcmode="lin" valueType="num">
                                      <p:cBhvr>
                                        <p:cTn id="65" dur="500" fill="hold"/>
                                        <p:tgtEl>
                                          <p:spTgt spid="80"/>
                                        </p:tgtEl>
                                        <p:attrNameLst>
                                          <p:attrName>ppt_w</p:attrName>
                                        </p:attrNameLst>
                                      </p:cBhvr>
                                      <p:tavLst>
                                        <p:tav tm="0">
                                          <p:val>
                                            <p:fltVal val="0"/>
                                          </p:val>
                                        </p:tav>
                                        <p:tav tm="100000">
                                          <p:val>
                                            <p:strVal val="#ppt_w"/>
                                          </p:val>
                                        </p:tav>
                                      </p:tavLst>
                                    </p:anim>
                                    <p:anim calcmode="lin" valueType="num">
                                      <p:cBhvr>
                                        <p:cTn id="66" dur="500" fill="hold"/>
                                        <p:tgtEl>
                                          <p:spTgt spid="80"/>
                                        </p:tgtEl>
                                        <p:attrNameLst>
                                          <p:attrName>ppt_h</p:attrName>
                                        </p:attrNameLst>
                                      </p:cBhvr>
                                      <p:tavLst>
                                        <p:tav tm="0">
                                          <p:val>
                                            <p:fltVal val="0"/>
                                          </p:val>
                                        </p:tav>
                                        <p:tav tm="100000">
                                          <p:val>
                                            <p:strVal val="#ppt_h"/>
                                          </p:val>
                                        </p:tav>
                                      </p:tavLst>
                                    </p:anim>
                                    <p:animEffect transition="in" filter="fade">
                                      <p:cBhvr>
                                        <p:cTn id="67" dur="500"/>
                                        <p:tgtEl>
                                          <p:spTgt spid="80"/>
                                        </p:tgtEl>
                                      </p:cBhvr>
                                    </p:animEffect>
                                  </p:childTnLst>
                                </p:cTn>
                              </p:par>
                              <p:par>
                                <p:cTn id="68" presetID="53" presetClass="entr" presetSubtype="16" fill="hold" nodeType="withEffect">
                                  <p:stCondLst>
                                    <p:cond delay="0"/>
                                  </p:stCondLst>
                                  <p:childTnLst>
                                    <p:set>
                                      <p:cBhvr>
                                        <p:cTn id="69" dur="1" fill="hold">
                                          <p:stCondLst>
                                            <p:cond delay="0"/>
                                          </p:stCondLst>
                                        </p:cTn>
                                        <p:tgtEl>
                                          <p:spTgt spid="84"/>
                                        </p:tgtEl>
                                        <p:attrNameLst>
                                          <p:attrName>style.visibility</p:attrName>
                                        </p:attrNameLst>
                                      </p:cBhvr>
                                      <p:to>
                                        <p:strVal val="visible"/>
                                      </p:to>
                                    </p:set>
                                    <p:anim calcmode="lin" valueType="num">
                                      <p:cBhvr>
                                        <p:cTn id="70" dur="500" fill="hold"/>
                                        <p:tgtEl>
                                          <p:spTgt spid="84"/>
                                        </p:tgtEl>
                                        <p:attrNameLst>
                                          <p:attrName>ppt_w</p:attrName>
                                        </p:attrNameLst>
                                      </p:cBhvr>
                                      <p:tavLst>
                                        <p:tav tm="0">
                                          <p:val>
                                            <p:fltVal val="0"/>
                                          </p:val>
                                        </p:tav>
                                        <p:tav tm="100000">
                                          <p:val>
                                            <p:strVal val="#ppt_w"/>
                                          </p:val>
                                        </p:tav>
                                      </p:tavLst>
                                    </p:anim>
                                    <p:anim calcmode="lin" valueType="num">
                                      <p:cBhvr>
                                        <p:cTn id="71" dur="500" fill="hold"/>
                                        <p:tgtEl>
                                          <p:spTgt spid="84"/>
                                        </p:tgtEl>
                                        <p:attrNameLst>
                                          <p:attrName>ppt_h</p:attrName>
                                        </p:attrNameLst>
                                      </p:cBhvr>
                                      <p:tavLst>
                                        <p:tav tm="0">
                                          <p:val>
                                            <p:fltVal val="0"/>
                                          </p:val>
                                        </p:tav>
                                        <p:tav tm="100000">
                                          <p:val>
                                            <p:strVal val="#ppt_h"/>
                                          </p:val>
                                        </p:tav>
                                      </p:tavLst>
                                    </p:anim>
                                    <p:animEffect transition="in" filter="fade">
                                      <p:cBhvr>
                                        <p:cTn id="72" dur="500"/>
                                        <p:tgtEl>
                                          <p:spTgt spid="84"/>
                                        </p:tgtEl>
                                      </p:cBhvr>
                                    </p:animEffect>
                                  </p:childTnLst>
                                </p:cTn>
                              </p:par>
                              <p:par>
                                <p:cTn id="73" presetID="53" presetClass="entr" presetSubtype="16" fill="hold" nodeType="withEffect">
                                  <p:stCondLst>
                                    <p:cond delay="0"/>
                                  </p:stCondLst>
                                  <p:childTnLst>
                                    <p:set>
                                      <p:cBhvr>
                                        <p:cTn id="74" dur="1" fill="hold">
                                          <p:stCondLst>
                                            <p:cond delay="0"/>
                                          </p:stCondLst>
                                        </p:cTn>
                                        <p:tgtEl>
                                          <p:spTgt spid="85"/>
                                        </p:tgtEl>
                                        <p:attrNameLst>
                                          <p:attrName>style.visibility</p:attrName>
                                        </p:attrNameLst>
                                      </p:cBhvr>
                                      <p:to>
                                        <p:strVal val="visible"/>
                                      </p:to>
                                    </p:set>
                                    <p:anim calcmode="lin" valueType="num">
                                      <p:cBhvr>
                                        <p:cTn id="75" dur="500" fill="hold"/>
                                        <p:tgtEl>
                                          <p:spTgt spid="85"/>
                                        </p:tgtEl>
                                        <p:attrNameLst>
                                          <p:attrName>ppt_w</p:attrName>
                                        </p:attrNameLst>
                                      </p:cBhvr>
                                      <p:tavLst>
                                        <p:tav tm="0">
                                          <p:val>
                                            <p:fltVal val="0"/>
                                          </p:val>
                                        </p:tav>
                                        <p:tav tm="100000">
                                          <p:val>
                                            <p:strVal val="#ppt_w"/>
                                          </p:val>
                                        </p:tav>
                                      </p:tavLst>
                                    </p:anim>
                                    <p:anim calcmode="lin" valueType="num">
                                      <p:cBhvr>
                                        <p:cTn id="76" dur="500" fill="hold"/>
                                        <p:tgtEl>
                                          <p:spTgt spid="85"/>
                                        </p:tgtEl>
                                        <p:attrNameLst>
                                          <p:attrName>ppt_h</p:attrName>
                                        </p:attrNameLst>
                                      </p:cBhvr>
                                      <p:tavLst>
                                        <p:tav tm="0">
                                          <p:val>
                                            <p:fltVal val="0"/>
                                          </p:val>
                                        </p:tav>
                                        <p:tav tm="100000">
                                          <p:val>
                                            <p:strVal val="#ppt_h"/>
                                          </p:val>
                                        </p:tav>
                                      </p:tavLst>
                                    </p:anim>
                                    <p:animEffect transition="in" filter="fade">
                                      <p:cBhvr>
                                        <p:cTn id="77" dur="500"/>
                                        <p:tgtEl>
                                          <p:spTgt spid="85"/>
                                        </p:tgtEl>
                                      </p:cBhvr>
                                    </p:animEffect>
                                  </p:childTnLst>
                                </p:cTn>
                              </p:par>
                              <p:par>
                                <p:cTn id="78" presetID="53" presetClass="entr" presetSubtype="16" fill="hold" nodeType="withEffect">
                                  <p:stCondLst>
                                    <p:cond delay="0"/>
                                  </p:stCondLst>
                                  <p:childTnLst>
                                    <p:set>
                                      <p:cBhvr>
                                        <p:cTn id="79" dur="1" fill="hold">
                                          <p:stCondLst>
                                            <p:cond delay="0"/>
                                          </p:stCondLst>
                                        </p:cTn>
                                        <p:tgtEl>
                                          <p:spTgt spid="41"/>
                                        </p:tgtEl>
                                        <p:attrNameLst>
                                          <p:attrName>style.visibility</p:attrName>
                                        </p:attrNameLst>
                                      </p:cBhvr>
                                      <p:to>
                                        <p:strVal val="visible"/>
                                      </p:to>
                                    </p:set>
                                    <p:anim calcmode="lin" valueType="num">
                                      <p:cBhvr>
                                        <p:cTn id="80" dur="500" fill="hold"/>
                                        <p:tgtEl>
                                          <p:spTgt spid="41"/>
                                        </p:tgtEl>
                                        <p:attrNameLst>
                                          <p:attrName>ppt_w</p:attrName>
                                        </p:attrNameLst>
                                      </p:cBhvr>
                                      <p:tavLst>
                                        <p:tav tm="0">
                                          <p:val>
                                            <p:fltVal val="0"/>
                                          </p:val>
                                        </p:tav>
                                        <p:tav tm="100000">
                                          <p:val>
                                            <p:strVal val="#ppt_w"/>
                                          </p:val>
                                        </p:tav>
                                      </p:tavLst>
                                    </p:anim>
                                    <p:anim calcmode="lin" valueType="num">
                                      <p:cBhvr>
                                        <p:cTn id="81" dur="500" fill="hold"/>
                                        <p:tgtEl>
                                          <p:spTgt spid="41"/>
                                        </p:tgtEl>
                                        <p:attrNameLst>
                                          <p:attrName>ppt_h</p:attrName>
                                        </p:attrNameLst>
                                      </p:cBhvr>
                                      <p:tavLst>
                                        <p:tav tm="0">
                                          <p:val>
                                            <p:fltVal val="0"/>
                                          </p:val>
                                        </p:tav>
                                        <p:tav tm="100000">
                                          <p:val>
                                            <p:strVal val="#ppt_h"/>
                                          </p:val>
                                        </p:tav>
                                      </p:tavLst>
                                    </p:anim>
                                    <p:animEffect transition="in" filter="fade">
                                      <p:cBhvr>
                                        <p:cTn id="82" dur="500"/>
                                        <p:tgtEl>
                                          <p:spTgt spid="41"/>
                                        </p:tgtEl>
                                      </p:cBhvr>
                                    </p:animEffect>
                                  </p:childTnLst>
                                </p:cTn>
                              </p:par>
                              <p:par>
                                <p:cTn id="83" presetID="53" presetClass="entr" presetSubtype="16" fill="hold" nodeType="withEffect">
                                  <p:stCondLst>
                                    <p:cond delay="0"/>
                                  </p:stCondLst>
                                  <p:childTnLst>
                                    <p:set>
                                      <p:cBhvr>
                                        <p:cTn id="84" dur="1" fill="hold">
                                          <p:stCondLst>
                                            <p:cond delay="0"/>
                                          </p:stCondLst>
                                        </p:cTn>
                                        <p:tgtEl>
                                          <p:spTgt spid="92"/>
                                        </p:tgtEl>
                                        <p:attrNameLst>
                                          <p:attrName>style.visibility</p:attrName>
                                        </p:attrNameLst>
                                      </p:cBhvr>
                                      <p:to>
                                        <p:strVal val="visible"/>
                                      </p:to>
                                    </p:set>
                                    <p:anim calcmode="lin" valueType="num">
                                      <p:cBhvr>
                                        <p:cTn id="85" dur="500" fill="hold"/>
                                        <p:tgtEl>
                                          <p:spTgt spid="92"/>
                                        </p:tgtEl>
                                        <p:attrNameLst>
                                          <p:attrName>ppt_w</p:attrName>
                                        </p:attrNameLst>
                                      </p:cBhvr>
                                      <p:tavLst>
                                        <p:tav tm="0">
                                          <p:val>
                                            <p:fltVal val="0"/>
                                          </p:val>
                                        </p:tav>
                                        <p:tav tm="100000">
                                          <p:val>
                                            <p:strVal val="#ppt_w"/>
                                          </p:val>
                                        </p:tav>
                                      </p:tavLst>
                                    </p:anim>
                                    <p:anim calcmode="lin" valueType="num">
                                      <p:cBhvr>
                                        <p:cTn id="86" dur="500" fill="hold"/>
                                        <p:tgtEl>
                                          <p:spTgt spid="92"/>
                                        </p:tgtEl>
                                        <p:attrNameLst>
                                          <p:attrName>ppt_h</p:attrName>
                                        </p:attrNameLst>
                                      </p:cBhvr>
                                      <p:tavLst>
                                        <p:tav tm="0">
                                          <p:val>
                                            <p:fltVal val="0"/>
                                          </p:val>
                                        </p:tav>
                                        <p:tav tm="100000">
                                          <p:val>
                                            <p:strVal val="#ppt_h"/>
                                          </p:val>
                                        </p:tav>
                                      </p:tavLst>
                                    </p:anim>
                                    <p:animEffect transition="in" filter="fade">
                                      <p:cBhvr>
                                        <p:cTn id="87" dur="500"/>
                                        <p:tgtEl>
                                          <p:spTgt spid="92"/>
                                        </p:tgtEl>
                                      </p:cBhvr>
                                    </p:animEffect>
                                  </p:childTnLst>
                                </p:cTn>
                              </p:par>
                              <p:par>
                                <p:cTn id="88" presetID="53" presetClass="entr" presetSubtype="16" fill="hold" grpId="0" nodeType="withEffect">
                                  <p:stCondLst>
                                    <p:cond delay="0"/>
                                  </p:stCondLst>
                                  <p:childTnLst>
                                    <p:set>
                                      <p:cBhvr>
                                        <p:cTn id="89" dur="1" fill="hold">
                                          <p:stCondLst>
                                            <p:cond delay="0"/>
                                          </p:stCondLst>
                                        </p:cTn>
                                        <p:tgtEl>
                                          <p:spTgt spid="96"/>
                                        </p:tgtEl>
                                        <p:attrNameLst>
                                          <p:attrName>style.visibility</p:attrName>
                                        </p:attrNameLst>
                                      </p:cBhvr>
                                      <p:to>
                                        <p:strVal val="visible"/>
                                      </p:to>
                                    </p:set>
                                    <p:anim calcmode="lin" valueType="num">
                                      <p:cBhvr>
                                        <p:cTn id="90" dur="500" fill="hold"/>
                                        <p:tgtEl>
                                          <p:spTgt spid="96"/>
                                        </p:tgtEl>
                                        <p:attrNameLst>
                                          <p:attrName>ppt_w</p:attrName>
                                        </p:attrNameLst>
                                      </p:cBhvr>
                                      <p:tavLst>
                                        <p:tav tm="0">
                                          <p:val>
                                            <p:fltVal val="0"/>
                                          </p:val>
                                        </p:tav>
                                        <p:tav tm="100000">
                                          <p:val>
                                            <p:strVal val="#ppt_w"/>
                                          </p:val>
                                        </p:tav>
                                      </p:tavLst>
                                    </p:anim>
                                    <p:anim calcmode="lin" valueType="num">
                                      <p:cBhvr>
                                        <p:cTn id="91" dur="500" fill="hold"/>
                                        <p:tgtEl>
                                          <p:spTgt spid="96"/>
                                        </p:tgtEl>
                                        <p:attrNameLst>
                                          <p:attrName>ppt_h</p:attrName>
                                        </p:attrNameLst>
                                      </p:cBhvr>
                                      <p:tavLst>
                                        <p:tav tm="0">
                                          <p:val>
                                            <p:fltVal val="0"/>
                                          </p:val>
                                        </p:tav>
                                        <p:tav tm="100000">
                                          <p:val>
                                            <p:strVal val="#ppt_h"/>
                                          </p:val>
                                        </p:tav>
                                      </p:tavLst>
                                    </p:anim>
                                    <p:animEffect transition="in" filter="fade">
                                      <p:cBhvr>
                                        <p:cTn id="92" dur="500"/>
                                        <p:tgtEl>
                                          <p:spTgt spid="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animBg="1"/>
      <p:bldP spid="95" grpId="0"/>
      <p:bldP spid="9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
            <a:ext cx="7543800" cy="1371600"/>
          </a:xfrm>
        </p:spPr>
        <p:txBody>
          <a:bodyPr/>
          <a:lstStyle/>
          <a:p>
            <a:pPr>
              <a:lnSpc>
                <a:spcPct val="150000"/>
              </a:lnSpc>
            </a:pPr>
            <a:r>
              <a:rPr lang="fa-IR" sz="3200" dirty="0"/>
              <a:t>بررسی رفتار مدل شبکه </a:t>
            </a:r>
            <a:r>
              <a:rPr lang="fa-IR" sz="3200" dirty="0" smtClean="0"/>
              <a:t>ای:</a:t>
            </a:r>
            <a:r>
              <a:rPr lang="fa-IR" sz="3200" b="0" dirty="0" smtClean="0"/>
              <a:t/>
            </a:r>
            <a:br>
              <a:rPr lang="fa-IR" sz="3200" b="0" dirty="0" smtClean="0"/>
            </a:br>
            <a:r>
              <a:rPr lang="fa-IR" sz="2400" b="0" dirty="0" smtClean="0"/>
              <a:t>پاسخگویی متقارن به سؤالات قرینه </a:t>
            </a:r>
            <a:endParaRPr lang="en-US" sz="3200" b="0" dirty="0"/>
          </a:p>
        </p:txBody>
      </p:sp>
      <p:sp>
        <p:nvSpPr>
          <p:cNvPr id="3" name="Content Placeholder 2"/>
          <p:cNvSpPr>
            <a:spLocks noGrp="1"/>
          </p:cNvSpPr>
          <p:nvPr>
            <p:ph idx="1"/>
          </p:nvPr>
        </p:nvSpPr>
        <p:spPr>
          <a:xfrm>
            <a:off x="533400" y="1676400"/>
            <a:ext cx="8229600" cy="4419600"/>
          </a:xfrm>
        </p:spPr>
        <p:txBody>
          <a:bodyPr/>
          <a:lstStyle/>
          <a:p>
            <a:pPr>
              <a:lnSpc>
                <a:spcPct val="150000"/>
              </a:lnSpc>
            </a:pPr>
            <a:r>
              <a:rPr lang="fa-IR" dirty="0" smtClean="0"/>
              <a:t>با توجه به دو مثال قبل در می یابیم که رویه ی پاسخگویی به سؤالات قرینه، حالت تقارن دارد و از این نظر بر مدل سلسله مراتبی مزیت دارد.</a:t>
            </a:r>
          </a:p>
          <a:p>
            <a:pPr>
              <a:lnSpc>
                <a:spcPct val="150000"/>
              </a:lnSpc>
            </a:pPr>
            <a:r>
              <a:rPr lang="fa-IR" dirty="0" smtClean="0"/>
              <a:t>ولی رویه پاسخگویی پیچیده تر از مدل های رابطه ای یا سلسله مراتبی است. از این رو نباید به قرینه بودن رویه پاسخگویی چندان بها داد.</a:t>
            </a:r>
          </a:p>
          <a:p>
            <a:pPr>
              <a:lnSpc>
                <a:spcPct val="150000"/>
              </a:lnSpc>
            </a:pPr>
            <a:r>
              <a:rPr lang="fa-IR" b="1" dirty="0" smtClean="0"/>
              <a:t>در این دو مثال پاسخگویی بر اساس مالک بود. اگر بازیابی براساس رکورد پیونددهنده باشد، چه اتفاقی می افتد؟</a:t>
            </a:r>
            <a:endParaRPr lang="en-US" b="1"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36</a:t>
            </a:fld>
            <a:endParaRPr lang="en-US"/>
          </a:p>
        </p:txBody>
      </p:sp>
    </p:spTree>
    <p:extLst>
      <p:ext uri="{BB962C8B-B14F-4D97-AF65-F5344CB8AC3E}">
        <p14:creationId xmlns:p14="http://schemas.microsoft.com/office/powerpoint/2010/main" val="651304834"/>
      </p:ext>
    </p:extLst>
  </p:cSld>
  <p:clrMapOvr>
    <a:masterClrMapping/>
  </p:clrMapOvr>
  <p:transition spd="slow">
    <p:push dir="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3600" dirty="0"/>
              <a:t>بررسی رفتار مدل شبکه ای:</a:t>
            </a:r>
            <a:r>
              <a:rPr lang="fa-IR" sz="3600" b="0" dirty="0"/>
              <a:t/>
            </a:r>
            <a:br>
              <a:rPr lang="fa-IR" sz="3600" b="0" dirty="0"/>
            </a:br>
            <a:r>
              <a:rPr lang="fa-IR" sz="2800" b="0" dirty="0" smtClean="0"/>
              <a:t>بازیابی بر اساس رکورد پیوند دهنده</a:t>
            </a:r>
            <a:endParaRPr lang="en-US" sz="2800" dirty="0"/>
          </a:p>
        </p:txBody>
      </p:sp>
      <p:sp>
        <p:nvSpPr>
          <p:cNvPr id="3" name="Content Placeholder 2"/>
          <p:cNvSpPr>
            <a:spLocks noGrp="1"/>
          </p:cNvSpPr>
          <p:nvPr>
            <p:ph idx="1"/>
          </p:nvPr>
        </p:nvSpPr>
        <p:spPr>
          <a:xfrm>
            <a:off x="304800" y="1676400"/>
            <a:ext cx="8534400" cy="2057400"/>
          </a:xfrm>
        </p:spPr>
        <p:txBody>
          <a:bodyPr>
            <a:normAutofit fontScale="92500"/>
          </a:bodyPr>
          <a:lstStyle/>
          <a:p>
            <a:pPr marL="0" indent="0">
              <a:buNone/>
            </a:pPr>
            <a:r>
              <a:rPr lang="fa-IR" b="1" u="sng" dirty="0" smtClean="0"/>
              <a:t>مثال:</a:t>
            </a:r>
          </a:p>
          <a:p>
            <a:r>
              <a:rPr lang="fa-IR" b="1" dirty="0" smtClean="0">
                <a:solidFill>
                  <a:srgbClr val="00B050"/>
                </a:solidFill>
              </a:rPr>
              <a:t>تهیه کننده </a:t>
            </a:r>
            <a:r>
              <a:rPr lang="en-US" b="1" dirty="0" smtClean="0">
                <a:solidFill>
                  <a:srgbClr val="00B050"/>
                </a:solidFill>
              </a:rPr>
              <a:t>S1</a:t>
            </a:r>
            <a:r>
              <a:rPr lang="fa-IR" b="1" dirty="0" smtClean="0">
                <a:solidFill>
                  <a:srgbClr val="00B050"/>
                </a:solidFill>
              </a:rPr>
              <a:t> از قطعه </a:t>
            </a:r>
            <a:r>
              <a:rPr lang="en-US" b="1" dirty="0" smtClean="0">
                <a:solidFill>
                  <a:srgbClr val="00B050"/>
                </a:solidFill>
              </a:rPr>
              <a:t>P2</a:t>
            </a:r>
            <a:r>
              <a:rPr lang="fa-IR" b="1" dirty="0" smtClean="0">
                <a:solidFill>
                  <a:srgbClr val="00B050"/>
                </a:solidFill>
              </a:rPr>
              <a:t> به چه تعداد تهیه کرده است؟</a:t>
            </a:r>
          </a:p>
          <a:p>
            <a:pPr lvl="1"/>
            <a:r>
              <a:rPr lang="fa-IR" dirty="0" smtClean="0"/>
              <a:t>در اینجا </a:t>
            </a:r>
            <a:r>
              <a:rPr lang="en-US" dirty="0" smtClean="0"/>
              <a:t>DBMS</a:t>
            </a:r>
            <a:r>
              <a:rPr lang="fa-IR" dirty="0" smtClean="0"/>
              <a:t> با انتخاب مسیر دستیابی مواجه است. </a:t>
            </a:r>
          </a:p>
          <a:p>
            <a:pPr lvl="1"/>
            <a:r>
              <a:rPr lang="fa-IR" dirty="0" smtClean="0"/>
              <a:t>آیا ابتدا باید </a:t>
            </a:r>
            <a:r>
              <a:rPr lang="en-US" dirty="0" smtClean="0"/>
              <a:t>S1</a:t>
            </a:r>
            <a:r>
              <a:rPr lang="fa-IR" dirty="0" smtClean="0"/>
              <a:t> را یافته سپس عضوی از آن را که مالکش </a:t>
            </a:r>
            <a:r>
              <a:rPr lang="en-US" dirty="0" smtClean="0"/>
              <a:t>P2</a:t>
            </a:r>
            <a:r>
              <a:rPr lang="fa-IR" dirty="0" smtClean="0"/>
              <a:t> نیز هست را چاپ کند یا برعکس.</a:t>
            </a:r>
          </a:p>
          <a:p>
            <a:pPr lvl="1"/>
            <a:r>
              <a:rPr lang="fa-IR" dirty="0" smtClean="0"/>
              <a:t>این انتخاب در عمل ممکن است مشکل ساز باشد.</a:t>
            </a:r>
            <a:endParaRPr lang="en-US" dirty="0"/>
          </a:p>
        </p:txBody>
      </p:sp>
      <p:sp>
        <p:nvSpPr>
          <p:cNvPr id="4" name="Slide Number Placeholder 3"/>
          <p:cNvSpPr>
            <a:spLocks noGrp="1"/>
          </p:cNvSpPr>
          <p:nvPr>
            <p:ph type="sldNum" sz="quarter" idx="12"/>
          </p:nvPr>
        </p:nvSpPr>
        <p:spPr>
          <a:xfrm>
            <a:off x="8382000" y="6467475"/>
            <a:ext cx="762000" cy="365125"/>
          </a:xfrm>
        </p:spPr>
        <p:txBody>
          <a:bodyPr/>
          <a:lstStyle/>
          <a:p>
            <a:fld id="{B6F15528-21DE-4FAA-801E-634DDDAF4B2B}" type="slidenum">
              <a:rPr lang="en-US" smtClean="0"/>
              <a:pPr/>
              <a:t>37</a:t>
            </a:fld>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4013374572"/>
              </p:ext>
            </p:extLst>
          </p:nvPr>
        </p:nvGraphicFramePr>
        <p:xfrm>
          <a:off x="937899" y="3877100"/>
          <a:ext cx="2826183" cy="370840"/>
        </p:xfrm>
        <a:graphic>
          <a:graphicData uri="http://schemas.openxmlformats.org/drawingml/2006/table">
            <a:tbl>
              <a:tblPr firstRow="1" bandRow="1">
                <a:tableStyleId>{5C22544A-7EE6-4342-B048-85BDC9FD1C3A}</a:tableStyleId>
              </a:tblPr>
              <a:tblGrid>
                <a:gridCol w="942061"/>
                <a:gridCol w="942061"/>
                <a:gridCol w="942061"/>
              </a:tblGrid>
              <a:tr h="370840">
                <a:tc>
                  <a:txBody>
                    <a:bodyPr/>
                    <a:lstStyle/>
                    <a:p>
                      <a:pPr algn="ctr"/>
                      <a:r>
                        <a:rPr lang="en-US" dirty="0" smtClean="0">
                          <a:solidFill>
                            <a:schemeClr val="tx1"/>
                          </a:solidFill>
                          <a:cs typeface="B Nazanin" pitchFamily="2" charset="-78"/>
                        </a:rPr>
                        <a:t>S1</a:t>
                      </a:r>
                      <a:endParaRPr lang="en-US"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fa-IR" dirty="0" smtClean="0">
                          <a:solidFill>
                            <a:schemeClr val="tx1"/>
                          </a:solidFill>
                          <a:cs typeface="B Nazanin" pitchFamily="2" charset="-78"/>
                        </a:rPr>
                        <a:t>فن</a:t>
                      </a:r>
                      <a:r>
                        <a:rPr lang="fa-IR" baseline="0" dirty="0" smtClean="0">
                          <a:solidFill>
                            <a:schemeClr val="tx1"/>
                          </a:solidFill>
                          <a:cs typeface="B Nazanin" pitchFamily="2" charset="-78"/>
                        </a:rPr>
                        <a:t> آوران</a:t>
                      </a:r>
                      <a:endParaRPr lang="en-US"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fa-IR" dirty="0" smtClean="0">
                          <a:solidFill>
                            <a:schemeClr val="tx1"/>
                          </a:solidFill>
                          <a:cs typeface="B Nazanin" pitchFamily="2" charset="-78"/>
                        </a:rPr>
                        <a:t>تهران</a:t>
                      </a:r>
                      <a:endParaRPr lang="en-US"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2653640021"/>
              </p:ext>
            </p:extLst>
          </p:nvPr>
        </p:nvGraphicFramePr>
        <p:xfrm>
          <a:off x="5397500" y="5647425"/>
          <a:ext cx="3037740" cy="370840"/>
        </p:xfrm>
        <a:graphic>
          <a:graphicData uri="http://schemas.openxmlformats.org/drawingml/2006/table">
            <a:tbl>
              <a:tblPr firstRow="1" bandRow="1">
                <a:tableStyleId>{5C22544A-7EE6-4342-B048-85BDC9FD1C3A}</a:tableStyleId>
              </a:tblPr>
              <a:tblGrid>
                <a:gridCol w="759435"/>
                <a:gridCol w="759435"/>
                <a:gridCol w="759435"/>
                <a:gridCol w="759435"/>
              </a:tblGrid>
              <a:tr h="370840">
                <a:tc>
                  <a:txBody>
                    <a:bodyPr/>
                    <a:lstStyle/>
                    <a:p>
                      <a:pPr algn="ctr"/>
                      <a:r>
                        <a:rPr lang="en-US" dirty="0" smtClean="0">
                          <a:solidFill>
                            <a:schemeClr val="tx1"/>
                          </a:solidFill>
                          <a:cs typeface="B Nazanin" pitchFamily="2" charset="-78"/>
                        </a:rPr>
                        <a:t>P2</a:t>
                      </a:r>
                      <a:endParaRPr lang="en-US"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fa-IR" dirty="0" smtClean="0">
                          <a:solidFill>
                            <a:schemeClr val="tx1"/>
                          </a:solidFill>
                          <a:cs typeface="B Nazanin" pitchFamily="2" charset="-78"/>
                        </a:rPr>
                        <a:t>سبز</a:t>
                      </a:r>
                      <a:endParaRPr lang="en-US"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fa-IR" dirty="0" smtClean="0">
                          <a:solidFill>
                            <a:schemeClr val="tx1"/>
                          </a:solidFill>
                          <a:cs typeface="B Nazanin" pitchFamily="2" charset="-78"/>
                        </a:rPr>
                        <a:t>مس</a:t>
                      </a:r>
                      <a:endParaRPr lang="en-US"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fa-IR" dirty="0" smtClean="0">
                          <a:solidFill>
                            <a:schemeClr val="tx1"/>
                          </a:solidFill>
                          <a:cs typeface="B Nazanin" pitchFamily="2" charset="-78"/>
                        </a:rPr>
                        <a:t>تبریز</a:t>
                      </a:r>
                      <a:endParaRPr lang="en-US"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9" name="Rectangle 8"/>
          <p:cNvSpPr/>
          <p:nvPr/>
        </p:nvSpPr>
        <p:spPr>
          <a:xfrm>
            <a:off x="1295400" y="4488180"/>
            <a:ext cx="818478" cy="4572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400" b="1" dirty="0" smtClean="0">
                <a:solidFill>
                  <a:srgbClr val="002060"/>
                </a:solidFill>
              </a:rPr>
              <a:t>300</a:t>
            </a:r>
            <a:endParaRPr lang="en-US" sz="2400" b="1" dirty="0">
              <a:solidFill>
                <a:srgbClr val="002060"/>
              </a:solidFill>
            </a:endParaRPr>
          </a:p>
        </p:txBody>
      </p:sp>
      <p:sp>
        <p:nvSpPr>
          <p:cNvPr id="10" name="Rectangle 9"/>
          <p:cNvSpPr/>
          <p:nvPr/>
        </p:nvSpPr>
        <p:spPr>
          <a:xfrm>
            <a:off x="2590800" y="4488180"/>
            <a:ext cx="818478" cy="4572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400" b="1" dirty="0" smtClean="0">
                <a:solidFill>
                  <a:schemeClr val="tx1"/>
                </a:solidFill>
              </a:rPr>
              <a:t>200</a:t>
            </a:r>
            <a:endParaRPr lang="en-US" sz="2400" b="1" dirty="0">
              <a:solidFill>
                <a:schemeClr val="tx1"/>
              </a:solidFill>
            </a:endParaRPr>
          </a:p>
        </p:txBody>
      </p:sp>
      <p:cxnSp>
        <p:nvCxnSpPr>
          <p:cNvPr id="13" name="Straight Connector 12"/>
          <p:cNvCxnSpPr/>
          <p:nvPr/>
        </p:nvCxnSpPr>
        <p:spPr>
          <a:xfrm flipH="1">
            <a:off x="457200" y="4030980"/>
            <a:ext cx="457200" cy="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14" name="Straight Connector 13"/>
          <p:cNvCxnSpPr/>
          <p:nvPr/>
        </p:nvCxnSpPr>
        <p:spPr>
          <a:xfrm>
            <a:off x="457200" y="4564380"/>
            <a:ext cx="838200" cy="0"/>
          </a:xfrm>
          <a:prstGeom prst="line">
            <a:avLst/>
          </a:prstGeom>
          <a:ln w="38100">
            <a:solidFill>
              <a:schemeClr val="tx1"/>
            </a:solidFill>
            <a:tailEnd type="arrow"/>
          </a:ln>
        </p:spPr>
        <p:style>
          <a:lnRef idx="1">
            <a:schemeClr val="dk1"/>
          </a:lnRef>
          <a:fillRef idx="0">
            <a:schemeClr val="dk1"/>
          </a:fillRef>
          <a:effectRef idx="0">
            <a:schemeClr val="dk1"/>
          </a:effectRef>
          <a:fontRef idx="minor">
            <a:schemeClr val="tx1"/>
          </a:fontRef>
        </p:style>
      </p:cxnSp>
      <p:cxnSp>
        <p:nvCxnSpPr>
          <p:cNvPr id="15" name="Straight Connector 14"/>
          <p:cNvCxnSpPr/>
          <p:nvPr/>
        </p:nvCxnSpPr>
        <p:spPr>
          <a:xfrm>
            <a:off x="457200" y="4030980"/>
            <a:ext cx="0" cy="53340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16" name="Straight Connector 15"/>
          <p:cNvCxnSpPr/>
          <p:nvPr/>
        </p:nvCxnSpPr>
        <p:spPr>
          <a:xfrm>
            <a:off x="2113878" y="4564380"/>
            <a:ext cx="476922" cy="0"/>
          </a:xfrm>
          <a:prstGeom prst="line">
            <a:avLst/>
          </a:prstGeom>
          <a:ln w="38100">
            <a:solidFill>
              <a:schemeClr val="tx1"/>
            </a:solidFill>
            <a:tailEnd type="arrow"/>
          </a:ln>
        </p:spPr>
        <p:style>
          <a:lnRef idx="1">
            <a:schemeClr val="dk1"/>
          </a:lnRef>
          <a:fillRef idx="0">
            <a:schemeClr val="dk1"/>
          </a:fillRef>
          <a:effectRef idx="0">
            <a:schemeClr val="dk1"/>
          </a:effectRef>
          <a:fontRef idx="minor">
            <a:schemeClr val="tx1"/>
          </a:fontRef>
        </p:style>
      </p:cxnSp>
      <p:cxnSp>
        <p:nvCxnSpPr>
          <p:cNvPr id="17" name="Straight Connector 16"/>
          <p:cNvCxnSpPr/>
          <p:nvPr/>
        </p:nvCxnSpPr>
        <p:spPr>
          <a:xfrm flipH="1">
            <a:off x="3409278" y="4577080"/>
            <a:ext cx="705522" cy="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18" name="Straight Connector 17"/>
          <p:cNvCxnSpPr/>
          <p:nvPr/>
        </p:nvCxnSpPr>
        <p:spPr>
          <a:xfrm>
            <a:off x="4114800" y="4075220"/>
            <a:ext cx="0" cy="50186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19" name="Straight Connector 18"/>
          <p:cNvCxnSpPr>
            <a:endCxn id="5" idx="3"/>
          </p:cNvCxnSpPr>
          <p:nvPr/>
        </p:nvCxnSpPr>
        <p:spPr>
          <a:xfrm flipH="1">
            <a:off x="3764082" y="4062520"/>
            <a:ext cx="350718" cy="0"/>
          </a:xfrm>
          <a:prstGeom prst="line">
            <a:avLst/>
          </a:prstGeom>
          <a:ln w="38100">
            <a:solidFill>
              <a:schemeClr val="tx1"/>
            </a:solidFill>
            <a:tailEnd type="arrow"/>
          </a:ln>
        </p:spPr>
        <p:style>
          <a:lnRef idx="1">
            <a:schemeClr val="dk1"/>
          </a:lnRef>
          <a:fillRef idx="0">
            <a:schemeClr val="dk1"/>
          </a:fillRef>
          <a:effectRef idx="0">
            <a:schemeClr val="dk1"/>
          </a:effectRef>
          <a:fontRef idx="minor">
            <a:schemeClr val="tx1"/>
          </a:fontRef>
        </p:style>
      </p:cxnSp>
      <p:cxnSp>
        <p:nvCxnSpPr>
          <p:cNvPr id="29" name="Straight Connector 28"/>
          <p:cNvCxnSpPr/>
          <p:nvPr/>
        </p:nvCxnSpPr>
        <p:spPr>
          <a:xfrm flipV="1">
            <a:off x="1447800" y="4945380"/>
            <a:ext cx="0" cy="589175"/>
          </a:xfrm>
          <a:prstGeom prst="line">
            <a:avLst/>
          </a:prstGeom>
          <a:ln w="38100">
            <a:solidFill>
              <a:schemeClr val="tx1"/>
            </a:solidFill>
            <a:tailEnd type="arrow"/>
          </a:ln>
        </p:spPr>
        <p:style>
          <a:lnRef idx="1">
            <a:schemeClr val="dk1"/>
          </a:lnRef>
          <a:fillRef idx="0">
            <a:schemeClr val="dk1"/>
          </a:fillRef>
          <a:effectRef idx="0">
            <a:schemeClr val="dk1"/>
          </a:effectRef>
          <a:fontRef idx="minor">
            <a:schemeClr val="tx1"/>
          </a:fontRef>
        </p:style>
      </p:cxnSp>
      <p:cxnSp>
        <p:nvCxnSpPr>
          <p:cNvPr id="31" name="Straight Connector 30"/>
          <p:cNvCxnSpPr/>
          <p:nvPr/>
        </p:nvCxnSpPr>
        <p:spPr>
          <a:xfrm>
            <a:off x="1933239" y="4945380"/>
            <a:ext cx="21143" cy="589175"/>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39" name="Straight Connector 38"/>
          <p:cNvCxnSpPr>
            <a:stCxn id="7" idx="1"/>
          </p:cNvCxnSpPr>
          <p:nvPr/>
        </p:nvCxnSpPr>
        <p:spPr>
          <a:xfrm flipH="1">
            <a:off x="4722906" y="5832845"/>
            <a:ext cx="674594" cy="0"/>
          </a:xfrm>
          <a:prstGeom prst="line">
            <a:avLst/>
          </a:prstGeom>
          <a:ln w="38100">
            <a:solidFill>
              <a:srgbClr val="0070C0"/>
            </a:solidFill>
          </a:ln>
        </p:spPr>
        <p:style>
          <a:lnRef idx="1">
            <a:schemeClr val="dk1"/>
          </a:lnRef>
          <a:fillRef idx="0">
            <a:schemeClr val="dk1"/>
          </a:fillRef>
          <a:effectRef idx="0">
            <a:schemeClr val="dk1"/>
          </a:effectRef>
          <a:fontRef idx="minor">
            <a:schemeClr val="tx1"/>
          </a:fontRef>
        </p:style>
      </p:cxnSp>
      <p:cxnSp>
        <p:nvCxnSpPr>
          <p:cNvPr id="40" name="Straight Connector 39"/>
          <p:cNvCxnSpPr/>
          <p:nvPr/>
        </p:nvCxnSpPr>
        <p:spPr>
          <a:xfrm>
            <a:off x="4722905" y="5440680"/>
            <a:ext cx="1" cy="392165"/>
          </a:xfrm>
          <a:prstGeom prst="line">
            <a:avLst/>
          </a:prstGeom>
          <a:ln w="38100">
            <a:solidFill>
              <a:srgbClr val="0070C0"/>
            </a:solidFill>
          </a:ln>
        </p:spPr>
        <p:style>
          <a:lnRef idx="1">
            <a:schemeClr val="dk1"/>
          </a:lnRef>
          <a:fillRef idx="0">
            <a:schemeClr val="dk1"/>
          </a:fillRef>
          <a:effectRef idx="0">
            <a:schemeClr val="dk1"/>
          </a:effectRef>
          <a:fontRef idx="minor">
            <a:schemeClr val="tx1"/>
          </a:fontRef>
        </p:style>
      </p:cxnSp>
      <p:cxnSp>
        <p:nvCxnSpPr>
          <p:cNvPr id="41" name="Straight Connector 40"/>
          <p:cNvCxnSpPr/>
          <p:nvPr/>
        </p:nvCxnSpPr>
        <p:spPr>
          <a:xfrm flipH="1">
            <a:off x="2362200" y="5440680"/>
            <a:ext cx="2360705" cy="0"/>
          </a:xfrm>
          <a:prstGeom prst="line">
            <a:avLst/>
          </a:prstGeom>
          <a:ln w="38100">
            <a:solidFill>
              <a:srgbClr val="0070C0"/>
            </a:solidFill>
          </a:ln>
        </p:spPr>
        <p:style>
          <a:lnRef idx="1">
            <a:schemeClr val="dk1"/>
          </a:lnRef>
          <a:fillRef idx="0">
            <a:schemeClr val="dk1"/>
          </a:fillRef>
          <a:effectRef idx="0">
            <a:schemeClr val="dk1"/>
          </a:effectRef>
          <a:fontRef idx="minor">
            <a:schemeClr val="tx1"/>
          </a:fontRef>
        </p:style>
      </p:cxnSp>
      <p:cxnSp>
        <p:nvCxnSpPr>
          <p:cNvPr id="42" name="Straight Connector 41"/>
          <p:cNvCxnSpPr/>
          <p:nvPr/>
        </p:nvCxnSpPr>
        <p:spPr>
          <a:xfrm>
            <a:off x="2362200" y="4862620"/>
            <a:ext cx="0" cy="578060"/>
          </a:xfrm>
          <a:prstGeom prst="line">
            <a:avLst/>
          </a:prstGeom>
          <a:ln w="38100">
            <a:solidFill>
              <a:srgbClr val="0070C0"/>
            </a:solidFill>
          </a:ln>
        </p:spPr>
        <p:style>
          <a:lnRef idx="1">
            <a:schemeClr val="dk1"/>
          </a:lnRef>
          <a:fillRef idx="0">
            <a:schemeClr val="dk1"/>
          </a:fillRef>
          <a:effectRef idx="0">
            <a:schemeClr val="dk1"/>
          </a:effectRef>
          <a:fontRef idx="minor">
            <a:schemeClr val="tx1"/>
          </a:fontRef>
        </p:style>
      </p:cxnSp>
      <p:cxnSp>
        <p:nvCxnSpPr>
          <p:cNvPr id="43" name="Straight Connector 42"/>
          <p:cNvCxnSpPr/>
          <p:nvPr/>
        </p:nvCxnSpPr>
        <p:spPr>
          <a:xfrm>
            <a:off x="2352339" y="4862620"/>
            <a:ext cx="238461" cy="0"/>
          </a:xfrm>
          <a:prstGeom prst="line">
            <a:avLst/>
          </a:prstGeom>
          <a:ln w="38100">
            <a:solidFill>
              <a:srgbClr val="0070C0"/>
            </a:solidFill>
            <a:tailEnd type="arrow"/>
          </a:ln>
        </p:spPr>
        <p:style>
          <a:lnRef idx="1">
            <a:schemeClr val="dk1"/>
          </a:lnRef>
          <a:fillRef idx="0">
            <a:schemeClr val="dk1"/>
          </a:fillRef>
          <a:effectRef idx="0">
            <a:schemeClr val="dk1"/>
          </a:effectRef>
          <a:fontRef idx="minor">
            <a:schemeClr val="tx1"/>
          </a:fontRef>
        </p:style>
      </p:cxnSp>
      <p:cxnSp>
        <p:nvCxnSpPr>
          <p:cNvPr id="44" name="Straight Connector 43"/>
          <p:cNvCxnSpPr/>
          <p:nvPr/>
        </p:nvCxnSpPr>
        <p:spPr>
          <a:xfrm flipH="1">
            <a:off x="3409278" y="4862620"/>
            <a:ext cx="674595" cy="0"/>
          </a:xfrm>
          <a:prstGeom prst="line">
            <a:avLst/>
          </a:prstGeom>
          <a:ln w="38100">
            <a:solidFill>
              <a:srgbClr val="0070C0"/>
            </a:solidFill>
          </a:ln>
        </p:spPr>
        <p:style>
          <a:lnRef idx="1">
            <a:schemeClr val="dk1"/>
          </a:lnRef>
          <a:fillRef idx="0">
            <a:schemeClr val="dk1"/>
          </a:fillRef>
          <a:effectRef idx="0">
            <a:schemeClr val="dk1"/>
          </a:effectRef>
          <a:fontRef idx="minor">
            <a:schemeClr val="tx1"/>
          </a:fontRef>
        </p:style>
      </p:cxnSp>
      <p:cxnSp>
        <p:nvCxnSpPr>
          <p:cNvPr id="46" name="Straight Connector 45"/>
          <p:cNvCxnSpPr/>
          <p:nvPr/>
        </p:nvCxnSpPr>
        <p:spPr>
          <a:xfrm flipH="1">
            <a:off x="7676478" y="4852990"/>
            <a:ext cx="1086522" cy="0"/>
          </a:xfrm>
          <a:prstGeom prst="line">
            <a:avLst/>
          </a:prstGeom>
          <a:ln w="38100">
            <a:solidFill>
              <a:srgbClr val="0070C0"/>
            </a:solidFill>
          </a:ln>
        </p:spPr>
        <p:style>
          <a:lnRef idx="1">
            <a:schemeClr val="dk1"/>
          </a:lnRef>
          <a:fillRef idx="0">
            <a:schemeClr val="dk1"/>
          </a:fillRef>
          <a:effectRef idx="0">
            <a:schemeClr val="dk1"/>
          </a:effectRef>
          <a:fontRef idx="minor">
            <a:schemeClr val="tx1"/>
          </a:fontRef>
        </p:style>
      </p:cxnSp>
      <p:cxnSp>
        <p:nvCxnSpPr>
          <p:cNvPr id="47" name="Straight Connector 46"/>
          <p:cNvCxnSpPr/>
          <p:nvPr/>
        </p:nvCxnSpPr>
        <p:spPr>
          <a:xfrm flipH="1">
            <a:off x="4083873" y="4862620"/>
            <a:ext cx="2535665" cy="0"/>
          </a:xfrm>
          <a:prstGeom prst="line">
            <a:avLst/>
          </a:prstGeom>
          <a:ln w="38100">
            <a:solidFill>
              <a:srgbClr val="0070C0"/>
            </a:solidFill>
          </a:ln>
        </p:spPr>
        <p:style>
          <a:lnRef idx="1">
            <a:schemeClr val="dk1"/>
          </a:lnRef>
          <a:fillRef idx="0">
            <a:schemeClr val="dk1"/>
          </a:fillRef>
          <a:effectRef idx="0">
            <a:schemeClr val="dk1"/>
          </a:effectRef>
          <a:fontRef idx="minor">
            <a:schemeClr val="tx1"/>
          </a:fontRef>
        </p:style>
      </p:cxnSp>
      <p:cxnSp>
        <p:nvCxnSpPr>
          <p:cNvPr id="49" name="Straight Connector 48"/>
          <p:cNvCxnSpPr/>
          <p:nvPr/>
        </p:nvCxnSpPr>
        <p:spPr>
          <a:xfrm>
            <a:off x="6619539" y="4862620"/>
            <a:ext cx="238461" cy="0"/>
          </a:xfrm>
          <a:prstGeom prst="line">
            <a:avLst/>
          </a:prstGeom>
          <a:ln w="38100">
            <a:solidFill>
              <a:srgbClr val="0070C0"/>
            </a:solidFill>
            <a:tailEnd type="arrow"/>
          </a:ln>
        </p:spPr>
        <p:style>
          <a:lnRef idx="1">
            <a:schemeClr val="dk1"/>
          </a:lnRef>
          <a:fillRef idx="0">
            <a:schemeClr val="dk1"/>
          </a:fillRef>
          <a:effectRef idx="0">
            <a:schemeClr val="dk1"/>
          </a:effectRef>
          <a:fontRef idx="minor">
            <a:schemeClr val="tx1"/>
          </a:fontRef>
        </p:style>
      </p:cxnSp>
      <p:cxnSp>
        <p:nvCxnSpPr>
          <p:cNvPr id="50" name="Straight Connector 49"/>
          <p:cNvCxnSpPr/>
          <p:nvPr/>
        </p:nvCxnSpPr>
        <p:spPr>
          <a:xfrm>
            <a:off x="8763000" y="4862620"/>
            <a:ext cx="0" cy="952445"/>
          </a:xfrm>
          <a:prstGeom prst="line">
            <a:avLst/>
          </a:prstGeom>
          <a:ln w="38100">
            <a:solidFill>
              <a:srgbClr val="0070C0"/>
            </a:solidFill>
          </a:ln>
        </p:spPr>
        <p:style>
          <a:lnRef idx="1">
            <a:schemeClr val="dk1"/>
          </a:lnRef>
          <a:fillRef idx="0">
            <a:schemeClr val="dk1"/>
          </a:fillRef>
          <a:effectRef idx="0">
            <a:schemeClr val="dk1"/>
          </a:effectRef>
          <a:fontRef idx="minor">
            <a:schemeClr val="tx1"/>
          </a:fontRef>
        </p:style>
      </p:cxnSp>
      <p:cxnSp>
        <p:nvCxnSpPr>
          <p:cNvPr id="51" name="Straight Connector 50"/>
          <p:cNvCxnSpPr>
            <a:endCxn id="7" idx="3"/>
          </p:cNvCxnSpPr>
          <p:nvPr/>
        </p:nvCxnSpPr>
        <p:spPr>
          <a:xfrm flipH="1">
            <a:off x="8435240" y="5815065"/>
            <a:ext cx="327760" cy="17780"/>
          </a:xfrm>
          <a:prstGeom prst="line">
            <a:avLst/>
          </a:prstGeom>
          <a:ln w="38100">
            <a:solidFill>
              <a:srgbClr val="0070C0"/>
            </a:solidFill>
            <a:tailEnd type="arrow"/>
          </a:ln>
        </p:spPr>
        <p:style>
          <a:lnRef idx="1">
            <a:schemeClr val="dk1"/>
          </a:lnRef>
          <a:fillRef idx="0">
            <a:schemeClr val="dk1"/>
          </a:fillRef>
          <a:effectRef idx="0">
            <a:schemeClr val="dk1"/>
          </a:effectRef>
          <a:fontRef idx="minor">
            <a:schemeClr val="tx1"/>
          </a:fontRef>
        </p:style>
      </p:cxnSp>
      <p:sp>
        <p:nvSpPr>
          <p:cNvPr id="52" name="TextBox 51"/>
          <p:cNvSpPr txBox="1"/>
          <p:nvPr/>
        </p:nvSpPr>
        <p:spPr>
          <a:xfrm>
            <a:off x="1469015" y="5228325"/>
            <a:ext cx="451524" cy="584775"/>
          </a:xfrm>
          <a:prstGeom prst="rect">
            <a:avLst/>
          </a:prstGeom>
          <a:noFill/>
          <a:ln>
            <a:noFill/>
          </a:ln>
        </p:spPr>
        <p:txBody>
          <a:bodyPr wrap="square" rtlCol="0">
            <a:spAutoFit/>
          </a:bodyPr>
          <a:lstStyle/>
          <a:p>
            <a:r>
              <a:rPr lang="en-US" sz="3200" b="1" dirty="0" smtClean="0">
                <a:solidFill>
                  <a:srgbClr val="002060"/>
                </a:solidFill>
              </a:rPr>
              <a:t>…</a:t>
            </a:r>
            <a:endParaRPr lang="en-US" sz="3200" b="1" dirty="0">
              <a:solidFill>
                <a:srgbClr val="002060"/>
              </a:solidFill>
            </a:endParaRPr>
          </a:p>
        </p:txBody>
      </p:sp>
      <p:sp>
        <p:nvSpPr>
          <p:cNvPr id="53" name="TextBox 52"/>
          <p:cNvSpPr txBox="1"/>
          <p:nvPr/>
        </p:nvSpPr>
        <p:spPr>
          <a:xfrm>
            <a:off x="6870700" y="4582160"/>
            <a:ext cx="818478" cy="461665"/>
          </a:xfrm>
          <a:prstGeom prst="rect">
            <a:avLst/>
          </a:prstGeom>
          <a:noFill/>
          <a:ln w="19050">
            <a:solidFill>
              <a:schemeClr val="tx1"/>
            </a:solidFill>
          </a:ln>
        </p:spPr>
        <p:txBody>
          <a:bodyPr wrap="square" rtlCol="0">
            <a:spAutoFit/>
          </a:bodyPr>
          <a:lstStyle/>
          <a:p>
            <a:pPr algn="ctr"/>
            <a:r>
              <a:rPr lang="en-US" sz="2400" b="1" dirty="0" smtClean="0">
                <a:solidFill>
                  <a:srgbClr val="002060"/>
                </a:solidFill>
              </a:rPr>
              <a:t>…</a:t>
            </a:r>
            <a:endParaRPr lang="en-US" sz="2400" b="1" dirty="0">
              <a:solidFill>
                <a:srgbClr val="002060"/>
              </a:solidFill>
            </a:endParaRPr>
          </a:p>
        </p:txBody>
      </p:sp>
    </p:spTree>
    <p:extLst>
      <p:ext uri="{BB962C8B-B14F-4D97-AF65-F5344CB8AC3E}">
        <p14:creationId xmlns:p14="http://schemas.microsoft.com/office/powerpoint/2010/main" val="3880234830"/>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3600" dirty="0"/>
              <a:t>بررسی رفتار مدل شبکه ای:</a:t>
            </a:r>
            <a:r>
              <a:rPr lang="fa-IR" sz="3600" b="0" dirty="0"/>
              <a:t/>
            </a:r>
            <a:br>
              <a:rPr lang="fa-IR" sz="3600" b="0" dirty="0"/>
            </a:br>
            <a:r>
              <a:rPr lang="fa-IR" sz="2800" b="0" dirty="0" smtClean="0"/>
              <a:t>عملیات ذخیره سازی (</a:t>
            </a:r>
            <a:r>
              <a:rPr lang="fa-IR" sz="2800" dirty="0" smtClean="0">
                <a:solidFill>
                  <a:srgbClr val="00B050"/>
                </a:solidFill>
              </a:rPr>
              <a:t>درج</a:t>
            </a:r>
            <a:r>
              <a:rPr lang="fa-IR" sz="2800" b="0" dirty="0" smtClean="0"/>
              <a:t>، حذف، بهنگام سازی)</a:t>
            </a:r>
            <a:endParaRPr lang="en-US" sz="2800" dirty="0"/>
          </a:p>
        </p:txBody>
      </p:sp>
      <p:sp>
        <p:nvSpPr>
          <p:cNvPr id="3" name="Content Placeholder 2"/>
          <p:cNvSpPr>
            <a:spLocks noGrp="1"/>
          </p:cNvSpPr>
          <p:nvPr>
            <p:ph idx="1"/>
          </p:nvPr>
        </p:nvSpPr>
        <p:spPr>
          <a:xfrm>
            <a:off x="304800" y="1828800"/>
            <a:ext cx="8458200" cy="1828800"/>
          </a:xfrm>
        </p:spPr>
        <p:txBody>
          <a:bodyPr>
            <a:normAutofit fontScale="92500"/>
          </a:bodyPr>
          <a:lstStyle/>
          <a:p>
            <a:pPr marL="0" indent="0">
              <a:buNone/>
            </a:pPr>
            <a:r>
              <a:rPr lang="fa-IR" b="1" u="sng" dirty="0" smtClean="0"/>
              <a:t>مثال: (درج)</a:t>
            </a:r>
          </a:p>
          <a:p>
            <a:pPr marL="0" indent="0">
              <a:buNone/>
            </a:pPr>
            <a:r>
              <a:rPr lang="fa-IR" dirty="0"/>
              <a:t>می توان تهیه کننده ای جدید را در بانک درج کرد بی آنکه بدانیم چه قطعه ای را تهیه کرده است. </a:t>
            </a:r>
          </a:p>
          <a:p>
            <a:pPr marL="0" indent="0">
              <a:buNone/>
            </a:pPr>
            <a:r>
              <a:rPr lang="fa-IR" dirty="0"/>
              <a:t>تهیه کننده جدید به عنوان یک نمونه از مالک مجموعه </a:t>
            </a:r>
            <a:r>
              <a:rPr lang="en-US" dirty="0"/>
              <a:t>SQ</a:t>
            </a:r>
            <a:r>
              <a:rPr lang="fa-IR" dirty="0"/>
              <a:t> درج می شود و با خودش پیوند برقرار می گردد تا زمانی که قطعه ای را تهیه کند</a:t>
            </a:r>
            <a:r>
              <a:rPr lang="fa-IR" dirty="0" smtClean="0"/>
              <a:t>. </a:t>
            </a:r>
          </a:p>
        </p:txBody>
      </p:sp>
      <p:sp>
        <p:nvSpPr>
          <p:cNvPr id="4" name="Slide Number Placeholder 3"/>
          <p:cNvSpPr>
            <a:spLocks noGrp="1"/>
          </p:cNvSpPr>
          <p:nvPr>
            <p:ph type="sldNum" sz="quarter" idx="12"/>
          </p:nvPr>
        </p:nvSpPr>
        <p:spPr>
          <a:xfrm>
            <a:off x="8153400" y="6492875"/>
            <a:ext cx="762000" cy="365125"/>
          </a:xfrm>
        </p:spPr>
        <p:txBody>
          <a:bodyPr/>
          <a:lstStyle/>
          <a:p>
            <a:fld id="{B6F15528-21DE-4FAA-801E-634DDDAF4B2B}" type="slidenum">
              <a:rPr lang="en-US" smtClean="0"/>
              <a:pPr/>
              <a:t>38</a:t>
            </a:fld>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1705532015"/>
              </p:ext>
            </p:extLst>
          </p:nvPr>
        </p:nvGraphicFramePr>
        <p:xfrm>
          <a:off x="3124200" y="3858260"/>
          <a:ext cx="2826183" cy="370840"/>
        </p:xfrm>
        <a:graphic>
          <a:graphicData uri="http://schemas.openxmlformats.org/drawingml/2006/table">
            <a:tbl>
              <a:tblPr firstRow="1" bandRow="1">
                <a:tableStyleId>{5C22544A-7EE6-4342-B048-85BDC9FD1C3A}</a:tableStyleId>
              </a:tblPr>
              <a:tblGrid>
                <a:gridCol w="942061"/>
                <a:gridCol w="942061"/>
                <a:gridCol w="942061"/>
              </a:tblGrid>
              <a:tr h="370840">
                <a:tc>
                  <a:txBody>
                    <a:bodyPr/>
                    <a:lstStyle/>
                    <a:p>
                      <a:pPr algn="ctr"/>
                      <a:r>
                        <a:rPr lang="en-US" dirty="0" smtClean="0">
                          <a:solidFill>
                            <a:schemeClr val="tx1"/>
                          </a:solidFill>
                          <a:cs typeface="B Nazanin" pitchFamily="2" charset="-78"/>
                        </a:rPr>
                        <a:t>S4</a:t>
                      </a:r>
                      <a:endParaRPr lang="en-US"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fa-IR" dirty="0" smtClean="0">
                          <a:solidFill>
                            <a:schemeClr val="tx1"/>
                          </a:solidFill>
                          <a:cs typeface="B Nazanin" pitchFamily="2" charset="-78"/>
                        </a:rPr>
                        <a:t>آلومین</a:t>
                      </a:r>
                      <a:endParaRPr lang="en-US"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fa-IR" dirty="0" smtClean="0">
                          <a:solidFill>
                            <a:schemeClr val="tx1"/>
                          </a:solidFill>
                          <a:cs typeface="B Nazanin" pitchFamily="2" charset="-78"/>
                        </a:rPr>
                        <a:t>اصفهان</a:t>
                      </a:r>
                      <a:endParaRPr lang="en-US"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cxnSp>
        <p:nvCxnSpPr>
          <p:cNvPr id="13" name="Straight Connector 12"/>
          <p:cNvCxnSpPr/>
          <p:nvPr/>
        </p:nvCxnSpPr>
        <p:spPr>
          <a:xfrm flipH="1">
            <a:off x="2719701" y="3999440"/>
            <a:ext cx="404499" cy="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15" name="Straight Connector 14"/>
          <p:cNvCxnSpPr/>
          <p:nvPr/>
        </p:nvCxnSpPr>
        <p:spPr>
          <a:xfrm>
            <a:off x="2719701" y="3999440"/>
            <a:ext cx="0" cy="53340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18" name="Straight Connector 17"/>
          <p:cNvCxnSpPr/>
          <p:nvPr/>
        </p:nvCxnSpPr>
        <p:spPr>
          <a:xfrm>
            <a:off x="6301101" y="4043680"/>
            <a:ext cx="0" cy="50186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19" name="Straight Connector 18"/>
          <p:cNvCxnSpPr>
            <a:endCxn id="5" idx="3"/>
          </p:cNvCxnSpPr>
          <p:nvPr/>
        </p:nvCxnSpPr>
        <p:spPr>
          <a:xfrm flipH="1">
            <a:off x="5950383" y="4043680"/>
            <a:ext cx="350718" cy="0"/>
          </a:xfrm>
          <a:prstGeom prst="line">
            <a:avLst/>
          </a:prstGeom>
          <a:ln w="38100">
            <a:solidFill>
              <a:schemeClr val="tx1"/>
            </a:solidFill>
            <a:tailEnd type="arrow"/>
          </a:ln>
        </p:spPr>
        <p:style>
          <a:lnRef idx="1">
            <a:schemeClr val="dk1"/>
          </a:lnRef>
          <a:fillRef idx="0">
            <a:schemeClr val="dk1"/>
          </a:fillRef>
          <a:effectRef idx="0">
            <a:schemeClr val="dk1"/>
          </a:effectRef>
          <a:fontRef idx="minor">
            <a:schemeClr val="tx1"/>
          </a:fontRef>
        </p:style>
      </p:cxnSp>
      <p:cxnSp>
        <p:nvCxnSpPr>
          <p:cNvPr id="32" name="Straight Connector 31"/>
          <p:cNvCxnSpPr/>
          <p:nvPr/>
        </p:nvCxnSpPr>
        <p:spPr>
          <a:xfrm flipH="1">
            <a:off x="2719701" y="4545540"/>
            <a:ext cx="3581400" cy="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sp>
        <p:nvSpPr>
          <p:cNvPr id="37" name="Content Placeholder 2"/>
          <p:cNvSpPr txBox="1">
            <a:spLocks/>
          </p:cNvSpPr>
          <p:nvPr/>
        </p:nvSpPr>
        <p:spPr>
          <a:xfrm>
            <a:off x="0" y="4750860"/>
            <a:ext cx="8534400" cy="1931460"/>
          </a:xfrm>
          <a:prstGeom prst="rect">
            <a:avLst/>
          </a:prstGeom>
          <a:solidFill>
            <a:schemeClr val="bg1"/>
          </a:solidFill>
        </p:spPr>
        <p:txBody>
          <a:bodyPr vert="horz" lIns="91440" tIns="45720" rIns="91440" bIns="45720" rtlCol="0" anchor="ctr" anchorCtr="0">
            <a:normAutofit fontScale="92500" lnSpcReduction="10000"/>
          </a:bodyPr>
          <a:lstStyle>
            <a:lvl1pPr marL="274320" indent="-274320" algn="r" defTabSz="914400" rtl="1" eaLnBrk="1" latinLnBrk="0" hangingPunct="1">
              <a:spcBef>
                <a:spcPct val="20000"/>
              </a:spcBef>
              <a:buClr>
                <a:schemeClr val="accent1"/>
              </a:buClr>
              <a:buFont typeface="Arial" pitchFamily="34" charset="0"/>
              <a:buChar char="•"/>
              <a:defRPr sz="2400" kern="1200">
                <a:solidFill>
                  <a:schemeClr val="tx1"/>
                </a:solidFill>
                <a:latin typeface="+mn-lt"/>
                <a:ea typeface="+mn-ea"/>
                <a:cs typeface="B Nazanin" pitchFamily="2" charset="-78"/>
              </a:defRPr>
            </a:lvl1pPr>
            <a:lvl2pPr marL="594360" indent="-274320" algn="r" defTabSz="914400" rtl="1" eaLnBrk="1" latinLnBrk="0" hangingPunct="1">
              <a:spcBef>
                <a:spcPct val="20000"/>
              </a:spcBef>
              <a:buClr>
                <a:schemeClr val="accent1"/>
              </a:buClr>
              <a:buFont typeface="Arial" pitchFamily="34" charset="0"/>
              <a:buChar char="•"/>
              <a:defRPr sz="2200" kern="1200">
                <a:solidFill>
                  <a:schemeClr val="tx1"/>
                </a:solidFill>
                <a:latin typeface="+mn-lt"/>
                <a:ea typeface="+mn-ea"/>
                <a:cs typeface="B Nazanin" pitchFamily="2" charset="-78"/>
              </a:defRPr>
            </a:lvl2pPr>
            <a:lvl3pPr marL="868680" indent="-228600" algn="r" defTabSz="914400" rtl="1" eaLnBrk="1" latinLnBrk="0" hangingPunct="1">
              <a:spcBef>
                <a:spcPct val="20000"/>
              </a:spcBef>
              <a:buClr>
                <a:schemeClr val="accent1"/>
              </a:buClr>
              <a:buFont typeface="Arial" pitchFamily="34" charset="0"/>
              <a:buChar char="•"/>
              <a:defRPr sz="2000" kern="1200">
                <a:solidFill>
                  <a:schemeClr val="tx1"/>
                </a:solidFill>
                <a:latin typeface="+mn-lt"/>
                <a:ea typeface="+mn-ea"/>
                <a:cs typeface="B Nazanin" pitchFamily="2" charset="-78"/>
              </a:defRPr>
            </a:lvl3pPr>
            <a:lvl4pPr marL="1143000" indent="-228600" algn="r" defTabSz="914400" rtl="1" eaLnBrk="1" latinLnBrk="0" hangingPunct="1">
              <a:spcBef>
                <a:spcPct val="20000"/>
              </a:spcBef>
              <a:buClr>
                <a:schemeClr val="accent1"/>
              </a:buClr>
              <a:buFont typeface="Arial" pitchFamily="34" charset="0"/>
              <a:buChar char="•"/>
              <a:defRPr sz="1800" kern="1200">
                <a:solidFill>
                  <a:schemeClr val="tx1"/>
                </a:solidFill>
                <a:latin typeface="+mn-lt"/>
                <a:ea typeface="+mn-ea"/>
                <a:cs typeface="B Nazanin" pitchFamily="2" charset="-78"/>
              </a:defRPr>
            </a:lvl4pPr>
            <a:lvl5pPr marL="1371600" indent="-228600" algn="r" defTabSz="914400" rtl="1" eaLnBrk="1" latinLnBrk="0" hangingPunct="1">
              <a:spcBef>
                <a:spcPct val="20000"/>
              </a:spcBef>
              <a:buClr>
                <a:schemeClr val="accent1"/>
              </a:buClr>
              <a:buFont typeface="Arial" pitchFamily="34" charset="0"/>
              <a:buChar char="•"/>
              <a:defRPr sz="1800" kern="1200" baseline="0">
                <a:solidFill>
                  <a:schemeClr val="tx1"/>
                </a:solidFill>
                <a:latin typeface="+mn-lt"/>
                <a:ea typeface="+mn-ea"/>
                <a:cs typeface="B Nazanin" pitchFamily="2" charset="-78"/>
              </a:defRPr>
            </a:lvl5pPr>
            <a:lvl6pPr marL="164592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6pPr>
            <a:lvl7pPr marL="1901952"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7pPr>
            <a:lvl8pPr marL="219456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8pPr>
            <a:lvl9pPr marL="246888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9pPr>
          </a:lstStyle>
          <a:p>
            <a:pPr marL="0" indent="0">
              <a:buNone/>
            </a:pPr>
            <a:r>
              <a:rPr lang="fa-IR" dirty="0" smtClean="0"/>
              <a:t>آنومالی مدل </a:t>
            </a:r>
            <a:r>
              <a:rPr lang="fa-IR" dirty="0" smtClean="0">
                <a:hlinkClick r:id="rId3" action="ppaction://hlinksldjump"/>
              </a:rPr>
              <a:t>سلسله </a:t>
            </a:r>
            <a:r>
              <a:rPr lang="fa-IR" dirty="0">
                <a:hlinkClick r:id="rId3" action="ppaction://hlinksldjump"/>
              </a:rPr>
              <a:t>مراتبی</a:t>
            </a:r>
            <a:r>
              <a:rPr lang="fa-IR" dirty="0"/>
              <a:t> </a:t>
            </a:r>
            <a:r>
              <a:rPr lang="fa-IR" dirty="0" smtClean="0"/>
              <a:t>برای درج، در این مدل وجود ندارد.</a:t>
            </a:r>
          </a:p>
          <a:p>
            <a:pPr marL="0" indent="0">
              <a:buNone/>
            </a:pPr>
            <a:r>
              <a:rPr lang="fa-IR" dirty="0" smtClean="0"/>
              <a:t>در کوداسیل برای </a:t>
            </a:r>
            <a:r>
              <a:rPr lang="fa-IR" smtClean="0"/>
              <a:t>درج رکوردها </a:t>
            </a:r>
            <a:r>
              <a:rPr lang="fa-IR" dirty="0" smtClean="0"/>
              <a:t>و پیوند دو عملگر جداگانه وجود دارد.</a:t>
            </a:r>
          </a:p>
          <a:p>
            <a:pPr lvl="1"/>
            <a:r>
              <a:rPr lang="en-US" dirty="0" smtClean="0"/>
              <a:t>STORE</a:t>
            </a:r>
          </a:p>
          <a:p>
            <a:pPr lvl="1"/>
            <a:r>
              <a:rPr lang="en-US" dirty="0" smtClean="0"/>
              <a:t>CONNECT</a:t>
            </a:r>
            <a:endParaRPr lang="fa-IR" dirty="0" smtClean="0"/>
          </a:p>
          <a:p>
            <a:pPr marL="0" indent="0">
              <a:buNone/>
            </a:pPr>
            <a:r>
              <a:rPr lang="fa-IR" dirty="0" smtClean="0"/>
              <a:t> بنابراین اصل وحدت عملگر برای عمل واحد در کوداسیل رعایت نشده است. </a:t>
            </a:r>
            <a:r>
              <a:rPr lang="fa-IR" sz="2600" b="1" dirty="0" smtClean="0">
                <a:solidFill>
                  <a:srgbClr val="00B050"/>
                </a:solidFill>
              </a:rPr>
              <a:t>(عیب)</a:t>
            </a:r>
          </a:p>
        </p:txBody>
      </p:sp>
    </p:spTree>
    <p:extLst>
      <p:ext uri="{BB962C8B-B14F-4D97-AF65-F5344CB8AC3E}">
        <p14:creationId xmlns:p14="http://schemas.microsoft.com/office/powerpoint/2010/main" val="3914149971"/>
      </p:ext>
    </p:extLst>
  </p:cSld>
  <p:clrMapOvr>
    <a:masterClrMapping/>
  </p:clrMapOvr>
  <p:transition spd="slow">
    <p:cove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2" name="Straight Connector 111"/>
          <p:cNvCxnSpPr/>
          <p:nvPr/>
        </p:nvCxnSpPr>
        <p:spPr>
          <a:xfrm flipH="1">
            <a:off x="6609678" y="4572000"/>
            <a:ext cx="2197101" cy="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sp>
        <p:nvSpPr>
          <p:cNvPr id="2" name="Title 1"/>
          <p:cNvSpPr>
            <a:spLocks noGrp="1"/>
          </p:cNvSpPr>
          <p:nvPr>
            <p:ph type="title"/>
          </p:nvPr>
        </p:nvSpPr>
        <p:spPr/>
        <p:txBody>
          <a:bodyPr/>
          <a:lstStyle/>
          <a:p>
            <a:r>
              <a:rPr lang="fa-IR" sz="3600" dirty="0"/>
              <a:t>بررسی رفتار مدل شبکه ای:</a:t>
            </a:r>
            <a:r>
              <a:rPr lang="fa-IR" sz="3600" b="0" dirty="0"/>
              <a:t/>
            </a:r>
            <a:br>
              <a:rPr lang="fa-IR" sz="3600" b="0" dirty="0"/>
            </a:br>
            <a:r>
              <a:rPr lang="fa-IR" sz="2800" b="0" dirty="0" smtClean="0"/>
              <a:t>عملیات ذخیره سازی (</a:t>
            </a:r>
            <a:r>
              <a:rPr lang="fa-IR" sz="2800" b="0" dirty="0"/>
              <a:t>درج، </a:t>
            </a:r>
            <a:r>
              <a:rPr lang="fa-IR" sz="2800" dirty="0">
                <a:solidFill>
                  <a:srgbClr val="00B050"/>
                </a:solidFill>
              </a:rPr>
              <a:t>حذف</a:t>
            </a:r>
            <a:r>
              <a:rPr lang="fa-IR" sz="2800" b="0" dirty="0" smtClean="0"/>
              <a:t>، بهنگام سازی)</a:t>
            </a:r>
            <a:endParaRPr lang="en-US" sz="2800" dirty="0"/>
          </a:p>
        </p:txBody>
      </p:sp>
      <p:sp>
        <p:nvSpPr>
          <p:cNvPr id="3" name="Content Placeholder 2"/>
          <p:cNvSpPr>
            <a:spLocks noGrp="1"/>
          </p:cNvSpPr>
          <p:nvPr>
            <p:ph idx="1"/>
          </p:nvPr>
        </p:nvSpPr>
        <p:spPr>
          <a:xfrm>
            <a:off x="304800" y="1828800"/>
            <a:ext cx="8458200" cy="1828800"/>
          </a:xfrm>
        </p:spPr>
        <p:txBody>
          <a:bodyPr>
            <a:normAutofit fontScale="92500" lnSpcReduction="10000"/>
          </a:bodyPr>
          <a:lstStyle/>
          <a:p>
            <a:pPr marL="0" indent="0">
              <a:buNone/>
            </a:pPr>
            <a:r>
              <a:rPr lang="fa-IR" b="1" u="sng" dirty="0" smtClean="0"/>
              <a:t>مثال: (حذف)</a:t>
            </a:r>
          </a:p>
          <a:p>
            <a:pPr marL="0" indent="0">
              <a:buNone/>
            </a:pPr>
            <a:r>
              <a:rPr lang="fa-IR" dirty="0"/>
              <a:t>می توان </a:t>
            </a:r>
            <a:r>
              <a:rPr lang="fa-IR" dirty="0" smtClean="0"/>
              <a:t>اطلاع مورد نظری را حذف کرد، </a:t>
            </a:r>
            <a:r>
              <a:rPr lang="fa-IR" dirty="0"/>
              <a:t>بی آنکه </a:t>
            </a:r>
            <a:r>
              <a:rPr lang="fa-IR" dirty="0" smtClean="0"/>
              <a:t>اطلاع ناخواسته ای از بین برود.</a:t>
            </a:r>
          </a:p>
          <a:p>
            <a:pPr marL="0" indent="0">
              <a:buNone/>
            </a:pPr>
            <a:r>
              <a:rPr lang="fa-IR" dirty="0" smtClean="0"/>
              <a:t>حذف اطلاع </a:t>
            </a:r>
            <a:r>
              <a:rPr lang="fa-IR" dirty="0" smtClean="0">
                <a:solidFill>
                  <a:schemeClr val="bg2">
                    <a:lumMod val="50000"/>
                  </a:schemeClr>
                </a:solidFill>
              </a:rPr>
              <a:t>«تهیه </a:t>
            </a:r>
            <a:r>
              <a:rPr lang="fa-IR" dirty="0">
                <a:solidFill>
                  <a:schemeClr val="bg2">
                    <a:lumMod val="50000"/>
                  </a:schemeClr>
                </a:solidFill>
              </a:rPr>
              <a:t>کننده </a:t>
            </a:r>
            <a:r>
              <a:rPr lang="en-US" dirty="0" smtClean="0">
                <a:solidFill>
                  <a:schemeClr val="bg2">
                    <a:lumMod val="50000"/>
                  </a:schemeClr>
                </a:solidFill>
              </a:rPr>
              <a:t>S</a:t>
            </a:r>
            <a:r>
              <a:rPr lang="en-US" dirty="0">
                <a:solidFill>
                  <a:schemeClr val="bg2">
                    <a:lumMod val="50000"/>
                  </a:schemeClr>
                </a:solidFill>
              </a:rPr>
              <a:t>2</a:t>
            </a:r>
            <a:r>
              <a:rPr lang="fa-IR" dirty="0" smtClean="0">
                <a:solidFill>
                  <a:schemeClr val="bg2">
                    <a:lumMod val="50000"/>
                  </a:schemeClr>
                </a:solidFill>
              </a:rPr>
              <a:t> </a:t>
            </a:r>
            <a:r>
              <a:rPr lang="fa-IR" dirty="0">
                <a:solidFill>
                  <a:schemeClr val="bg2">
                    <a:lumMod val="50000"/>
                  </a:schemeClr>
                </a:solidFill>
              </a:rPr>
              <a:t>از قطعه </a:t>
            </a:r>
            <a:r>
              <a:rPr lang="en-US" dirty="0">
                <a:solidFill>
                  <a:schemeClr val="bg2">
                    <a:lumMod val="50000"/>
                  </a:schemeClr>
                </a:solidFill>
              </a:rPr>
              <a:t>P2</a:t>
            </a:r>
            <a:r>
              <a:rPr lang="fa-IR" dirty="0">
                <a:solidFill>
                  <a:schemeClr val="bg2">
                    <a:lumMod val="50000"/>
                  </a:schemeClr>
                </a:solidFill>
              </a:rPr>
              <a:t> به تعداد </a:t>
            </a:r>
            <a:r>
              <a:rPr lang="en-US" dirty="0" smtClean="0">
                <a:solidFill>
                  <a:schemeClr val="bg2">
                    <a:lumMod val="50000"/>
                  </a:schemeClr>
                </a:solidFill>
              </a:rPr>
              <a:t>400</a:t>
            </a:r>
            <a:r>
              <a:rPr lang="fa-IR" dirty="0" smtClean="0">
                <a:solidFill>
                  <a:schemeClr val="bg2">
                    <a:lumMod val="50000"/>
                  </a:schemeClr>
                </a:solidFill>
              </a:rPr>
              <a:t> </a:t>
            </a:r>
            <a:r>
              <a:rPr lang="fa-IR" dirty="0">
                <a:solidFill>
                  <a:schemeClr val="bg2">
                    <a:lumMod val="50000"/>
                  </a:schemeClr>
                </a:solidFill>
              </a:rPr>
              <a:t>عدد تهیه کرده است.»</a:t>
            </a:r>
            <a:r>
              <a:rPr lang="fa-IR" dirty="0"/>
              <a:t> </a:t>
            </a:r>
            <a:r>
              <a:rPr lang="fa-IR" dirty="0" smtClean="0"/>
              <a:t>منجر به حذف اطلاع در مورد خود </a:t>
            </a:r>
            <a:r>
              <a:rPr lang="en-US" dirty="0" smtClean="0"/>
              <a:t>S2</a:t>
            </a:r>
            <a:r>
              <a:rPr lang="fa-IR" dirty="0" smtClean="0"/>
              <a:t> نمی شود. کافیست فلش خروجی از بلوک </a:t>
            </a:r>
            <a:r>
              <a:rPr lang="en-US" dirty="0" smtClean="0"/>
              <a:t>300</a:t>
            </a:r>
            <a:r>
              <a:rPr lang="fa-IR" dirty="0" smtClean="0"/>
              <a:t> را </a:t>
            </a:r>
            <a:r>
              <a:rPr lang="fa-IR" smtClean="0"/>
              <a:t>که </a:t>
            </a:r>
            <a:r>
              <a:rPr lang="fa-IR" smtClean="0"/>
              <a:t>به </a:t>
            </a:r>
            <a:r>
              <a:rPr lang="en-US" dirty="0" smtClean="0"/>
              <a:t>400</a:t>
            </a:r>
            <a:r>
              <a:rPr lang="fa-IR" dirty="0" smtClean="0"/>
              <a:t> رفته را پاک کرده و به </a:t>
            </a:r>
            <a:r>
              <a:rPr lang="en-US" dirty="0" smtClean="0"/>
              <a:t>S2</a:t>
            </a:r>
            <a:r>
              <a:rPr lang="fa-IR" dirty="0" smtClean="0"/>
              <a:t> ببریم.</a:t>
            </a:r>
          </a:p>
        </p:txBody>
      </p:sp>
      <p:sp>
        <p:nvSpPr>
          <p:cNvPr id="4" name="Slide Number Placeholder 3"/>
          <p:cNvSpPr>
            <a:spLocks noGrp="1"/>
          </p:cNvSpPr>
          <p:nvPr>
            <p:ph type="sldNum" sz="quarter" idx="12"/>
          </p:nvPr>
        </p:nvSpPr>
        <p:spPr>
          <a:xfrm>
            <a:off x="8343900" y="6492875"/>
            <a:ext cx="762000" cy="365125"/>
          </a:xfrm>
          <a:ln>
            <a:noFill/>
          </a:ln>
        </p:spPr>
        <p:txBody>
          <a:bodyPr/>
          <a:lstStyle/>
          <a:p>
            <a:fld id="{B6F15528-21DE-4FAA-801E-634DDDAF4B2B}" type="slidenum">
              <a:rPr lang="en-US" smtClean="0"/>
              <a:pPr/>
              <a:t>39</a:t>
            </a:fld>
            <a:endParaRPr lang="en-US" dirty="0"/>
          </a:p>
        </p:txBody>
      </p:sp>
      <p:graphicFrame>
        <p:nvGraphicFramePr>
          <p:cNvPr id="65" name="Table 64"/>
          <p:cNvGraphicFramePr>
            <a:graphicFrameLocks noGrp="1"/>
          </p:cNvGraphicFramePr>
          <p:nvPr>
            <p:extLst>
              <p:ext uri="{D42A27DB-BD31-4B8C-83A1-F6EECF244321}">
                <p14:modId xmlns:p14="http://schemas.microsoft.com/office/powerpoint/2010/main" val="219421987"/>
              </p:ext>
            </p:extLst>
          </p:nvPr>
        </p:nvGraphicFramePr>
        <p:xfrm>
          <a:off x="1166499" y="3877100"/>
          <a:ext cx="2826183" cy="370840"/>
        </p:xfrm>
        <a:graphic>
          <a:graphicData uri="http://schemas.openxmlformats.org/drawingml/2006/table">
            <a:tbl>
              <a:tblPr firstRow="1" bandRow="1">
                <a:tableStyleId>{5C22544A-7EE6-4342-B048-85BDC9FD1C3A}</a:tableStyleId>
              </a:tblPr>
              <a:tblGrid>
                <a:gridCol w="942061"/>
                <a:gridCol w="942061"/>
                <a:gridCol w="942061"/>
              </a:tblGrid>
              <a:tr h="370840">
                <a:tc>
                  <a:txBody>
                    <a:bodyPr/>
                    <a:lstStyle/>
                    <a:p>
                      <a:pPr algn="ctr"/>
                      <a:r>
                        <a:rPr lang="en-US" dirty="0" smtClean="0">
                          <a:solidFill>
                            <a:schemeClr val="tx1"/>
                          </a:solidFill>
                          <a:cs typeface="B Nazanin" pitchFamily="2" charset="-78"/>
                        </a:rPr>
                        <a:t>S1</a:t>
                      </a:r>
                      <a:endParaRPr lang="en-US"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fa-IR" dirty="0" smtClean="0">
                          <a:solidFill>
                            <a:schemeClr val="tx1"/>
                          </a:solidFill>
                          <a:cs typeface="B Nazanin" pitchFamily="2" charset="-78"/>
                        </a:rPr>
                        <a:t>فن</a:t>
                      </a:r>
                      <a:r>
                        <a:rPr lang="fa-IR" baseline="0" dirty="0" smtClean="0">
                          <a:solidFill>
                            <a:schemeClr val="tx1"/>
                          </a:solidFill>
                          <a:cs typeface="B Nazanin" pitchFamily="2" charset="-78"/>
                        </a:rPr>
                        <a:t> آوران</a:t>
                      </a:r>
                      <a:endParaRPr lang="en-US"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fa-IR" dirty="0" smtClean="0">
                          <a:solidFill>
                            <a:schemeClr val="tx1"/>
                          </a:solidFill>
                          <a:cs typeface="B Nazanin" pitchFamily="2" charset="-78"/>
                        </a:rPr>
                        <a:t>تهران</a:t>
                      </a:r>
                      <a:endParaRPr lang="en-US"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graphicFrame>
        <p:nvGraphicFramePr>
          <p:cNvPr id="66" name="Table 65"/>
          <p:cNvGraphicFramePr>
            <a:graphicFrameLocks noGrp="1"/>
          </p:cNvGraphicFramePr>
          <p:nvPr>
            <p:extLst>
              <p:ext uri="{D42A27DB-BD31-4B8C-83A1-F6EECF244321}">
                <p14:modId xmlns:p14="http://schemas.microsoft.com/office/powerpoint/2010/main" val="635179049"/>
              </p:ext>
            </p:extLst>
          </p:nvPr>
        </p:nvGraphicFramePr>
        <p:xfrm>
          <a:off x="5486400" y="3953300"/>
          <a:ext cx="3048000" cy="370840"/>
        </p:xfrm>
        <a:graphic>
          <a:graphicData uri="http://schemas.openxmlformats.org/drawingml/2006/table">
            <a:tbl>
              <a:tblPr firstRow="1" bandRow="1">
                <a:tableStyleId>{5C22544A-7EE6-4342-B048-85BDC9FD1C3A}</a:tableStyleId>
              </a:tblPr>
              <a:tblGrid>
                <a:gridCol w="1016000"/>
                <a:gridCol w="1016000"/>
                <a:gridCol w="1016000"/>
              </a:tblGrid>
              <a:tr h="370840">
                <a:tc>
                  <a:txBody>
                    <a:bodyPr/>
                    <a:lstStyle/>
                    <a:p>
                      <a:pPr algn="ctr"/>
                      <a:r>
                        <a:rPr lang="en-US" dirty="0" smtClean="0">
                          <a:solidFill>
                            <a:schemeClr val="tx1"/>
                          </a:solidFill>
                          <a:cs typeface="B Nazanin" pitchFamily="2" charset="-78"/>
                        </a:rPr>
                        <a:t>S2</a:t>
                      </a:r>
                      <a:endParaRPr lang="en-US"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fa-IR" dirty="0" smtClean="0">
                          <a:solidFill>
                            <a:schemeClr val="tx1"/>
                          </a:solidFill>
                          <a:cs typeface="B Nazanin" pitchFamily="2" charset="-78"/>
                        </a:rPr>
                        <a:t>ایران</a:t>
                      </a:r>
                      <a:r>
                        <a:rPr lang="fa-IR" baseline="0" dirty="0" smtClean="0">
                          <a:solidFill>
                            <a:schemeClr val="tx1"/>
                          </a:solidFill>
                          <a:cs typeface="B Nazanin" pitchFamily="2" charset="-78"/>
                        </a:rPr>
                        <a:t> قطعه</a:t>
                      </a:r>
                      <a:endParaRPr lang="en-US"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fa-IR" dirty="0" smtClean="0">
                          <a:solidFill>
                            <a:schemeClr val="tx1"/>
                          </a:solidFill>
                          <a:cs typeface="B Nazanin" pitchFamily="2" charset="-78"/>
                        </a:rPr>
                        <a:t>تبریز</a:t>
                      </a:r>
                      <a:endParaRPr lang="en-US"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graphicFrame>
        <p:nvGraphicFramePr>
          <p:cNvPr id="67" name="Table 66"/>
          <p:cNvGraphicFramePr>
            <a:graphicFrameLocks noGrp="1"/>
          </p:cNvGraphicFramePr>
          <p:nvPr>
            <p:extLst>
              <p:ext uri="{D42A27DB-BD31-4B8C-83A1-F6EECF244321}">
                <p14:modId xmlns:p14="http://schemas.microsoft.com/office/powerpoint/2010/main" val="81936959"/>
              </p:ext>
            </p:extLst>
          </p:nvPr>
        </p:nvGraphicFramePr>
        <p:xfrm>
          <a:off x="5626100" y="6029960"/>
          <a:ext cx="3037740" cy="370840"/>
        </p:xfrm>
        <a:graphic>
          <a:graphicData uri="http://schemas.openxmlformats.org/drawingml/2006/table">
            <a:tbl>
              <a:tblPr firstRow="1" bandRow="1">
                <a:tableStyleId>{5C22544A-7EE6-4342-B048-85BDC9FD1C3A}</a:tableStyleId>
              </a:tblPr>
              <a:tblGrid>
                <a:gridCol w="759435"/>
                <a:gridCol w="759435"/>
                <a:gridCol w="759435"/>
                <a:gridCol w="759435"/>
              </a:tblGrid>
              <a:tr h="370840">
                <a:tc>
                  <a:txBody>
                    <a:bodyPr/>
                    <a:lstStyle/>
                    <a:p>
                      <a:pPr algn="ctr"/>
                      <a:r>
                        <a:rPr lang="en-US" dirty="0" smtClean="0">
                          <a:solidFill>
                            <a:schemeClr val="tx1"/>
                          </a:solidFill>
                          <a:cs typeface="B Nazanin" pitchFamily="2" charset="-78"/>
                        </a:rPr>
                        <a:t>P2</a:t>
                      </a:r>
                      <a:endParaRPr lang="en-US"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fa-IR" dirty="0" smtClean="0">
                          <a:solidFill>
                            <a:schemeClr val="tx1"/>
                          </a:solidFill>
                          <a:cs typeface="B Nazanin" pitchFamily="2" charset="-78"/>
                        </a:rPr>
                        <a:t>سبز</a:t>
                      </a:r>
                      <a:endParaRPr lang="en-US"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fa-IR" dirty="0" smtClean="0">
                          <a:solidFill>
                            <a:schemeClr val="tx1"/>
                          </a:solidFill>
                          <a:cs typeface="B Nazanin" pitchFamily="2" charset="-78"/>
                        </a:rPr>
                        <a:t>مس</a:t>
                      </a:r>
                      <a:endParaRPr lang="en-US"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fa-IR" dirty="0" smtClean="0">
                          <a:solidFill>
                            <a:schemeClr val="tx1"/>
                          </a:solidFill>
                          <a:cs typeface="B Nazanin" pitchFamily="2" charset="-78"/>
                        </a:rPr>
                        <a:t>تبریز</a:t>
                      </a:r>
                      <a:endParaRPr lang="en-US"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graphicFrame>
        <p:nvGraphicFramePr>
          <p:cNvPr id="68" name="Table 67"/>
          <p:cNvGraphicFramePr>
            <a:graphicFrameLocks noGrp="1"/>
          </p:cNvGraphicFramePr>
          <p:nvPr>
            <p:extLst>
              <p:ext uri="{D42A27DB-BD31-4B8C-83A1-F6EECF244321}">
                <p14:modId xmlns:p14="http://schemas.microsoft.com/office/powerpoint/2010/main" val="1766557450"/>
              </p:ext>
            </p:extLst>
          </p:nvPr>
        </p:nvGraphicFramePr>
        <p:xfrm>
          <a:off x="1018839" y="6012180"/>
          <a:ext cx="3200400" cy="370840"/>
        </p:xfrm>
        <a:graphic>
          <a:graphicData uri="http://schemas.openxmlformats.org/drawingml/2006/table">
            <a:tbl>
              <a:tblPr firstRow="1" bandRow="1">
                <a:tableStyleId>{5C22544A-7EE6-4342-B048-85BDC9FD1C3A}</a:tableStyleId>
              </a:tblPr>
              <a:tblGrid>
                <a:gridCol w="800100"/>
                <a:gridCol w="800100"/>
                <a:gridCol w="800100"/>
                <a:gridCol w="800100"/>
              </a:tblGrid>
              <a:tr h="370840">
                <a:tc>
                  <a:txBody>
                    <a:bodyPr/>
                    <a:lstStyle/>
                    <a:p>
                      <a:pPr algn="ctr"/>
                      <a:r>
                        <a:rPr lang="en-US" dirty="0" smtClean="0">
                          <a:solidFill>
                            <a:schemeClr val="tx1"/>
                          </a:solidFill>
                          <a:cs typeface="B Nazanin" pitchFamily="2" charset="-78"/>
                        </a:rPr>
                        <a:t>P1</a:t>
                      </a:r>
                      <a:endParaRPr lang="en-US"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fa-IR" dirty="0" smtClean="0">
                          <a:solidFill>
                            <a:schemeClr val="tx1"/>
                          </a:solidFill>
                          <a:cs typeface="B Nazanin" pitchFamily="2" charset="-78"/>
                        </a:rPr>
                        <a:t>قرمز</a:t>
                      </a:r>
                      <a:endParaRPr lang="en-US"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fa-IR" dirty="0" smtClean="0">
                          <a:solidFill>
                            <a:schemeClr val="tx1"/>
                          </a:solidFill>
                          <a:cs typeface="B Nazanin" pitchFamily="2" charset="-78"/>
                        </a:rPr>
                        <a:t>اهن</a:t>
                      </a:r>
                      <a:endParaRPr lang="en-US"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fa-IR" dirty="0" smtClean="0">
                          <a:solidFill>
                            <a:schemeClr val="tx1"/>
                          </a:solidFill>
                          <a:cs typeface="B Nazanin" pitchFamily="2" charset="-78"/>
                        </a:rPr>
                        <a:t>تهران</a:t>
                      </a:r>
                      <a:endParaRPr lang="en-US"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69" name="Rectangle 68"/>
          <p:cNvSpPr/>
          <p:nvPr/>
        </p:nvSpPr>
        <p:spPr>
          <a:xfrm>
            <a:off x="1524000" y="4488180"/>
            <a:ext cx="818478" cy="4572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400" b="1" dirty="0" smtClean="0">
                <a:solidFill>
                  <a:schemeClr val="tx1"/>
                </a:solidFill>
              </a:rPr>
              <a:t>300</a:t>
            </a:r>
            <a:endParaRPr lang="en-US" sz="2400" b="1" dirty="0">
              <a:solidFill>
                <a:schemeClr val="tx1"/>
              </a:solidFill>
            </a:endParaRPr>
          </a:p>
        </p:txBody>
      </p:sp>
      <p:sp>
        <p:nvSpPr>
          <p:cNvPr id="70" name="Rectangle 69"/>
          <p:cNvSpPr/>
          <p:nvPr/>
        </p:nvSpPr>
        <p:spPr>
          <a:xfrm>
            <a:off x="2819400" y="4488180"/>
            <a:ext cx="818478" cy="4572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400" b="1" dirty="0" smtClean="0">
                <a:solidFill>
                  <a:schemeClr val="tx1"/>
                </a:solidFill>
              </a:rPr>
              <a:t>200</a:t>
            </a:r>
            <a:endParaRPr lang="en-US" sz="2400" b="1" dirty="0">
              <a:solidFill>
                <a:schemeClr val="tx1"/>
              </a:solidFill>
            </a:endParaRPr>
          </a:p>
        </p:txBody>
      </p:sp>
      <p:sp>
        <p:nvSpPr>
          <p:cNvPr id="71" name="Rectangle 70"/>
          <p:cNvSpPr/>
          <p:nvPr/>
        </p:nvSpPr>
        <p:spPr>
          <a:xfrm>
            <a:off x="5791200" y="4488180"/>
            <a:ext cx="818478" cy="4572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400" b="1" dirty="0" smtClean="0">
                <a:solidFill>
                  <a:schemeClr val="tx1"/>
                </a:solidFill>
              </a:rPr>
              <a:t>300</a:t>
            </a:r>
            <a:endParaRPr lang="en-US" sz="2400" b="1" dirty="0">
              <a:solidFill>
                <a:schemeClr val="tx1"/>
              </a:solidFill>
            </a:endParaRPr>
          </a:p>
        </p:txBody>
      </p:sp>
      <p:sp>
        <p:nvSpPr>
          <p:cNvPr id="72" name="Rectangle 71"/>
          <p:cNvSpPr/>
          <p:nvPr/>
        </p:nvSpPr>
        <p:spPr>
          <a:xfrm>
            <a:off x="7086600" y="4488180"/>
            <a:ext cx="818478" cy="457200"/>
          </a:xfrm>
          <a:prstGeom prst="rect">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400" b="1" dirty="0" smtClean="0">
                <a:solidFill>
                  <a:schemeClr val="tx1"/>
                </a:solidFill>
              </a:rPr>
              <a:t>400</a:t>
            </a:r>
            <a:endParaRPr lang="en-US" sz="2400" b="1" dirty="0">
              <a:solidFill>
                <a:schemeClr val="tx1"/>
              </a:solidFill>
            </a:endParaRPr>
          </a:p>
        </p:txBody>
      </p:sp>
      <p:cxnSp>
        <p:nvCxnSpPr>
          <p:cNvPr id="73" name="Straight Connector 72"/>
          <p:cNvCxnSpPr/>
          <p:nvPr/>
        </p:nvCxnSpPr>
        <p:spPr>
          <a:xfrm flipH="1">
            <a:off x="685800" y="4030980"/>
            <a:ext cx="457200" cy="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74" name="Straight Connector 73"/>
          <p:cNvCxnSpPr/>
          <p:nvPr/>
        </p:nvCxnSpPr>
        <p:spPr>
          <a:xfrm>
            <a:off x="685800" y="4564380"/>
            <a:ext cx="838200" cy="0"/>
          </a:xfrm>
          <a:prstGeom prst="line">
            <a:avLst/>
          </a:prstGeom>
          <a:ln w="38100">
            <a:solidFill>
              <a:schemeClr val="tx1"/>
            </a:solidFill>
            <a:tailEnd type="arrow"/>
          </a:ln>
        </p:spPr>
        <p:style>
          <a:lnRef idx="1">
            <a:schemeClr val="dk1"/>
          </a:lnRef>
          <a:fillRef idx="0">
            <a:schemeClr val="dk1"/>
          </a:fillRef>
          <a:effectRef idx="0">
            <a:schemeClr val="dk1"/>
          </a:effectRef>
          <a:fontRef idx="minor">
            <a:schemeClr val="tx1"/>
          </a:fontRef>
        </p:style>
      </p:cxnSp>
      <p:cxnSp>
        <p:nvCxnSpPr>
          <p:cNvPr id="75" name="Straight Connector 74"/>
          <p:cNvCxnSpPr/>
          <p:nvPr/>
        </p:nvCxnSpPr>
        <p:spPr>
          <a:xfrm>
            <a:off x="685800" y="4030980"/>
            <a:ext cx="0" cy="53340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76" name="Straight Connector 75"/>
          <p:cNvCxnSpPr/>
          <p:nvPr/>
        </p:nvCxnSpPr>
        <p:spPr>
          <a:xfrm>
            <a:off x="2342478" y="4564380"/>
            <a:ext cx="476922" cy="0"/>
          </a:xfrm>
          <a:prstGeom prst="line">
            <a:avLst/>
          </a:prstGeom>
          <a:ln w="38100">
            <a:solidFill>
              <a:schemeClr val="tx1"/>
            </a:solidFill>
            <a:tailEnd type="arrow"/>
          </a:ln>
        </p:spPr>
        <p:style>
          <a:lnRef idx="1">
            <a:schemeClr val="dk1"/>
          </a:lnRef>
          <a:fillRef idx="0">
            <a:schemeClr val="dk1"/>
          </a:fillRef>
          <a:effectRef idx="0">
            <a:schemeClr val="dk1"/>
          </a:effectRef>
          <a:fontRef idx="minor">
            <a:schemeClr val="tx1"/>
          </a:fontRef>
        </p:style>
      </p:cxnSp>
      <p:cxnSp>
        <p:nvCxnSpPr>
          <p:cNvPr id="77" name="Straight Connector 76"/>
          <p:cNvCxnSpPr/>
          <p:nvPr/>
        </p:nvCxnSpPr>
        <p:spPr>
          <a:xfrm flipH="1">
            <a:off x="3637878" y="4577080"/>
            <a:ext cx="705522" cy="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78" name="Straight Connector 77"/>
          <p:cNvCxnSpPr/>
          <p:nvPr/>
        </p:nvCxnSpPr>
        <p:spPr>
          <a:xfrm>
            <a:off x="4343400" y="4075220"/>
            <a:ext cx="0" cy="50186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79" name="Straight Connector 78"/>
          <p:cNvCxnSpPr>
            <a:endCxn id="65" idx="3"/>
          </p:cNvCxnSpPr>
          <p:nvPr/>
        </p:nvCxnSpPr>
        <p:spPr>
          <a:xfrm flipH="1">
            <a:off x="3992682" y="4062520"/>
            <a:ext cx="350718" cy="0"/>
          </a:xfrm>
          <a:prstGeom prst="line">
            <a:avLst/>
          </a:prstGeom>
          <a:ln w="38100">
            <a:solidFill>
              <a:schemeClr val="tx1"/>
            </a:solidFill>
            <a:tailEnd type="arrow"/>
          </a:ln>
        </p:spPr>
        <p:style>
          <a:lnRef idx="1">
            <a:schemeClr val="dk1"/>
          </a:lnRef>
          <a:fillRef idx="0">
            <a:schemeClr val="dk1"/>
          </a:fillRef>
          <a:effectRef idx="0">
            <a:schemeClr val="dk1"/>
          </a:effectRef>
          <a:fontRef idx="minor">
            <a:schemeClr val="tx1"/>
          </a:fontRef>
        </p:style>
      </p:cxnSp>
      <p:cxnSp>
        <p:nvCxnSpPr>
          <p:cNvPr id="80" name="Straight Connector 79"/>
          <p:cNvCxnSpPr>
            <a:stCxn id="66" idx="1"/>
          </p:cNvCxnSpPr>
          <p:nvPr/>
        </p:nvCxnSpPr>
        <p:spPr>
          <a:xfrm flipH="1">
            <a:off x="5048922" y="4138720"/>
            <a:ext cx="437478" cy="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81" name="Straight Connector 80"/>
          <p:cNvCxnSpPr/>
          <p:nvPr/>
        </p:nvCxnSpPr>
        <p:spPr>
          <a:xfrm>
            <a:off x="5048922" y="4577080"/>
            <a:ext cx="742278" cy="0"/>
          </a:xfrm>
          <a:prstGeom prst="line">
            <a:avLst/>
          </a:prstGeom>
          <a:ln w="38100">
            <a:solidFill>
              <a:schemeClr val="tx1"/>
            </a:solidFill>
            <a:tailEnd type="arrow"/>
          </a:ln>
        </p:spPr>
        <p:style>
          <a:lnRef idx="1">
            <a:schemeClr val="dk1"/>
          </a:lnRef>
          <a:fillRef idx="0">
            <a:schemeClr val="dk1"/>
          </a:fillRef>
          <a:effectRef idx="0">
            <a:schemeClr val="dk1"/>
          </a:effectRef>
          <a:fontRef idx="minor">
            <a:schemeClr val="tx1"/>
          </a:fontRef>
        </p:style>
      </p:cxnSp>
      <p:cxnSp>
        <p:nvCxnSpPr>
          <p:cNvPr id="82" name="Straight Connector 81"/>
          <p:cNvCxnSpPr/>
          <p:nvPr/>
        </p:nvCxnSpPr>
        <p:spPr>
          <a:xfrm>
            <a:off x="5048922" y="4138720"/>
            <a:ext cx="0" cy="43836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83" name="Straight Connector 82"/>
          <p:cNvCxnSpPr/>
          <p:nvPr/>
        </p:nvCxnSpPr>
        <p:spPr>
          <a:xfrm>
            <a:off x="6609678" y="4577080"/>
            <a:ext cx="476922" cy="0"/>
          </a:xfrm>
          <a:prstGeom prst="line">
            <a:avLst/>
          </a:prstGeom>
          <a:ln w="38100">
            <a:solidFill>
              <a:schemeClr val="tx1"/>
            </a:solidFill>
            <a:tailEnd type="arrow"/>
          </a:ln>
        </p:spPr>
        <p:style>
          <a:lnRef idx="1">
            <a:schemeClr val="dk1"/>
          </a:lnRef>
          <a:fillRef idx="0">
            <a:schemeClr val="dk1"/>
          </a:fillRef>
          <a:effectRef idx="0">
            <a:schemeClr val="dk1"/>
          </a:effectRef>
          <a:fontRef idx="minor">
            <a:schemeClr val="tx1"/>
          </a:fontRef>
        </p:style>
      </p:cxnSp>
      <p:cxnSp>
        <p:nvCxnSpPr>
          <p:cNvPr id="84" name="Straight Connector 83"/>
          <p:cNvCxnSpPr/>
          <p:nvPr/>
        </p:nvCxnSpPr>
        <p:spPr>
          <a:xfrm flipH="1">
            <a:off x="7926020" y="4577080"/>
            <a:ext cx="901700" cy="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85" name="Straight Connector 84"/>
          <p:cNvCxnSpPr/>
          <p:nvPr/>
        </p:nvCxnSpPr>
        <p:spPr>
          <a:xfrm>
            <a:off x="8806778" y="4138720"/>
            <a:ext cx="0" cy="43836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86" name="Straight Connector 85"/>
          <p:cNvCxnSpPr/>
          <p:nvPr/>
        </p:nvCxnSpPr>
        <p:spPr>
          <a:xfrm flipH="1">
            <a:off x="8488482" y="4138720"/>
            <a:ext cx="318296" cy="0"/>
          </a:xfrm>
          <a:prstGeom prst="line">
            <a:avLst/>
          </a:prstGeom>
          <a:ln w="38100">
            <a:solidFill>
              <a:schemeClr val="tx1"/>
            </a:solidFill>
            <a:tailEnd type="arrow"/>
          </a:ln>
        </p:spPr>
        <p:style>
          <a:lnRef idx="1">
            <a:schemeClr val="dk1"/>
          </a:lnRef>
          <a:fillRef idx="0">
            <a:schemeClr val="dk1"/>
          </a:fillRef>
          <a:effectRef idx="0">
            <a:schemeClr val="dk1"/>
          </a:effectRef>
          <a:fontRef idx="minor">
            <a:schemeClr val="tx1"/>
          </a:fontRef>
        </p:style>
      </p:cxnSp>
      <p:cxnSp>
        <p:nvCxnSpPr>
          <p:cNvPr id="87" name="Straight Connector 86"/>
          <p:cNvCxnSpPr/>
          <p:nvPr/>
        </p:nvCxnSpPr>
        <p:spPr>
          <a:xfrm flipH="1">
            <a:off x="533400" y="6172200"/>
            <a:ext cx="457200" cy="0"/>
          </a:xfrm>
          <a:prstGeom prst="line">
            <a:avLst/>
          </a:prstGeom>
          <a:ln w="38100">
            <a:solidFill>
              <a:srgbClr val="7030A0"/>
            </a:solidFill>
          </a:ln>
        </p:spPr>
        <p:style>
          <a:lnRef idx="1">
            <a:schemeClr val="dk1"/>
          </a:lnRef>
          <a:fillRef idx="0">
            <a:schemeClr val="dk1"/>
          </a:fillRef>
          <a:effectRef idx="0">
            <a:schemeClr val="dk1"/>
          </a:effectRef>
          <a:fontRef idx="minor">
            <a:schemeClr val="tx1"/>
          </a:fontRef>
        </p:style>
      </p:cxnSp>
      <p:cxnSp>
        <p:nvCxnSpPr>
          <p:cNvPr id="88" name="Straight Connector 87"/>
          <p:cNvCxnSpPr/>
          <p:nvPr/>
        </p:nvCxnSpPr>
        <p:spPr>
          <a:xfrm>
            <a:off x="533400" y="5534555"/>
            <a:ext cx="0" cy="637645"/>
          </a:xfrm>
          <a:prstGeom prst="line">
            <a:avLst/>
          </a:prstGeom>
          <a:ln w="38100">
            <a:solidFill>
              <a:srgbClr val="7030A0"/>
            </a:solidFill>
          </a:ln>
        </p:spPr>
        <p:style>
          <a:lnRef idx="1">
            <a:schemeClr val="dk1"/>
          </a:lnRef>
          <a:fillRef idx="0">
            <a:schemeClr val="dk1"/>
          </a:fillRef>
          <a:effectRef idx="0">
            <a:schemeClr val="dk1"/>
          </a:effectRef>
          <a:fontRef idx="minor">
            <a:schemeClr val="tx1"/>
          </a:fontRef>
        </p:style>
      </p:cxnSp>
      <p:cxnSp>
        <p:nvCxnSpPr>
          <p:cNvPr id="89" name="Straight Connector 88"/>
          <p:cNvCxnSpPr/>
          <p:nvPr/>
        </p:nvCxnSpPr>
        <p:spPr>
          <a:xfrm flipV="1">
            <a:off x="1676400" y="4945380"/>
            <a:ext cx="0" cy="589175"/>
          </a:xfrm>
          <a:prstGeom prst="line">
            <a:avLst/>
          </a:prstGeom>
          <a:ln w="38100">
            <a:solidFill>
              <a:srgbClr val="7030A0"/>
            </a:solidFill>
            <a:tailEnd type="arrow"/>
          </a:ln>
        </p:spPr>
        <p:style>
          <a:lnRef idx="1">
            <a:schemeClr val="dk1"/>
          </a:lnRef>
          <a:fillRef idx="0">
            <a:schemeClr val="dk1"/>
          </a:fillRef>
          <a:effectRef idx="0">
            <a:schemeClr val="dk1"/>
          </a:effectRef>
          <a:fontRef idx="minor">
            <a:schemeClr val="tx1"/>
          </a:fontRef>
        </p:style>
      </p:cxnSp>
      <p:cxnSp>
        <p:nvCxnSpPr>
          <p:cNvPr id="90" name="Straight Connector 89"/>
          <p:cNvCxnSpPr/>
          <p:nvPr/>
        </p:nvCxnSpPr>
        <p:spPr>
          <a:xfrm flipH="1">
            <a:off x="558800" y="5534555"/>
            <a:ext cx="1117600" cy="0"/>
          </a:xfrm>
          <a:prstGeom prst="line">
            <a:avLst/>
          </a:prstGeom>
          <a:ln w="38100">
            <a:solidFill>
              <a:srgbClr val="7030A0"/>
            </a:solidFill>
          </a:ln>
        </p:spPr>
        <p:style>
          <a:lnRef idx="1">
            <a:schemeClr val="dk1"/>
          </a:lnRef>
          <a:fillRef idx="0">
            <a:schemeClr val="dk1"/>
          </a:fillRef>
          <a:effectRef idx="0">
            <a:schemeClr val="dk1"/>
          </a:effectRef>
          <a:fontRef idx="minor">
            <a:schemeClr val="tx1"/>
          </a:fontRef>
        </p:style>
      </p:cxnSp>
      <p:cxnSp>
        <p:nvCxnSpPr>
          <p:cNvPr id="91" name="Straight Connector 90"/>
          <p:cNvCxnSpPr/>
          <p:nvPr/>
        </p:nvCxnSpPr>
        <p:spPr>
          <a:xfrm>
            <a:off x="2161839" y="4945380"/>
            <a:ext cx="21143" cy="589175"/>
          </a:xfrm>
          <a:prstGeom prst="line">
            <a:avLst/>
          </a:prstGeom>
          <a:ln w="38100">
            <a:solidFill>
              <a:srgbClr val="7030A0"/>
            </a:solidFill>
          </a:ln>
        </p:spPr>
        <p:style>
          <a:lnRef idx="1">
            <a:schemeClr val="dk1"/>
          </a:lnRef>
          <a:fillRef idx="0">
            <a:schemeClr val="dk1"/>
          </a:fillRef>
          <a:effectRef idx="0">
            <a:schemeClr val="dk1"/>
          </a:effectRef>
          <a:fontRef idx="minor">
            <a:schemeClr val="tx1"/>
          </a:fontRef>
        </p:style>
      </p:cxnSp>
      <p:cxnSp>
        <p:nvCxnSpPr>
          <p:cNvPr id="92" name="Straight Connector 91"/>
          <p:cNvCxnSpPr/>
          <p:nvPr/>
        </p:nvCxnSpPr>
        <p:spPr>
          <a:xfrm flipH="1">
            <a:off x="2182982" y="5534555"/>
            <a:ext cx="3105821" cy="0"/>
          </a:xfrm>
          <a:prstGeom prst="line">
            <a:avLst/>
          </a:prstGeom>
          <a:ln w="38100">
            <a:solidFill>
              <a:srgbClr val="7030A0"/>
            </a:solidFill>
          </a:ln>
        </p:spPr>
        <p:style>
          <a:lnRef idx="1">
            <a:schemeClr val="dk1"/>
          </a:lnRef>
          <a:fillRef idx="0">
            <a:schemeClr val="dk1"/>
          </a:fillRef>
          <a:effectRef idx="0">
            <a:schemeClr val="dk1"/>
          </a:effectRef>
          <a:fontRef idx="minor">
            <a:schemeClr val="tx1"/>
          </a:fontRef>
        </p:style>
      </p:cxnSp>
      <p:cxnSp>
        <p:nvCxnSpPr>
          <p:cNvPr id="93" name="Straight Connector 92"/>
          <p:cNvCxnSpPr/>
          <p:nvPr/>
        </p:nvCxnSpPr>
        <p:spPr>
          <a:xfrm>
            <a:off x="5288803" y="4852990"/>
            <a:ext cx="0" cy="681565"/>
          </a:xfrm>
          <a:prstGeom prst="line">
            <a:avLst/>
          </a:prstGeom>
          <a:ln w="38100">
            <a:solidFill>
              <a:srgbClr val="7030A0"/>
            </a:solidFill>
          </a:ln>
        </p:spPr>
        <p:style>
          <a:lnRef idx="1">
            <a:schemeClr val="dk1"/>
          </a:lnRef>
          <a:fillRef idx="0">
            <a:schemeClr val="dk1"/>
          </a:fillRef>
          <a:effectRef idx="0">
            <a:schemeClr val="dk1"/>
          </a:effectRef>
          <a:fontRef idx="minor">
            <a:schemeClr val="tx1"/>
          </a:fontRef>
        </p:style>
      </p:cxnSp>
      <p:cxnSp>
        <p:nvCxnSpPr>
          <p:cNvPr id="94" name="Straight Connector 93"/>
          <p:cNvCxnSpPr/>
          <p:nvPr/>
        </p:nvCxnSpPr>
        <p:spPr>
          <a:xfrm>
            <a:off x="5288803" y="4842300"/>
            <a:ext cx="476922" cy="0"/>
          </a:xfrm>
          <a:prstGeom prst="line">
            <a:avLst/>
          </a:prstGeom>
          <a:ln w="38100">
            <a:solidFill>
              <a:srgbClr val="7030A0"/>
            </a:solidFill>
            <a:tailEnd type="arrow"/>
          </a:ln>
        </p:spPr>
        <p:style>
          <a:lnRef idx="1">
            <a:schemeClr val="dk1"/>
          </a:lnRef>
          <a:fillRef idx="0">
            <a:schemeClr val="dk1"/>
          </a:fillRef>
          <a:effectRef idx="0">
            <a:schemeClr val="dk1"/>
          </a:effectRef>
          <a:fontRef idx="minor">
            <a:schemeClr val="tx1"/>
          </a:fontRef>
        </p:style>
      </p:cxnSp>
      <p:cxnSp>
        <p:nvCxnSpPr>
          <p:cNvPr id="95" name="Straight Connector 94"/>
          <p:cNvCxnSpPr/>
          <p:nvPr/>
        </p:nvCxnSpPr>
        <p:spPr>
          <a:xfrm flipH="1">
            <a:off x="6014123" y="4945380"/>
            <a:ext cx="1" cy="838200"/>
          </a:xfrm>
          <a:prstGeom prst="line">
            <a:avLst/>
          </a:prstGeom>
          <a:ln w="38100">
            <a:solidFill>
              <a:srgbClr val="7030A0"/>
            </a:solidFill>
          </a:ln>
        </p:spPr>
        <p:style>
          <a:lnRef idx="1">
            <a:schemeClr val="dk1"/>
          </a:lnRef>
          <a:fillRef idx="0">
            <a:schemeClr val="dk1"/>
          </a:fillRef>
          <a:effectRef idx="0">
            <a:schemeClr val="dk1"/>
          </a:effectRef>
          <a:fontRef idx="minor">
            <a:schemeClr val="tx1"/>
          </a:fontRef>
        </p:style>
      </p:cxnSp>
      <p:cxnSp>
        <p:nvCxnSpPr>
          <p:cNvPr id="96" name="Straight Connector 95"/>
          <p:cNvCxnSpPr/>
          <p:nvPr/>
        </p:nvCxnSpPr>
        <p:spPr>
          <a:xfrm flipH="1">
            <a:off x="4724400" y="5783580"/>
            <a:ext cx="1289723" cy="0"/>
          </a:xfrm>
          <a:prstGeom prst="line">
            <a:avLst/>
          </a:prstGeom>
          <a:ln w="38100">
            <a:solidFill>
              <a:srgbClr val="7030A0"/>
            </a:solidFill>
          </a:ln>
        </p:spPr>
        <p:style>
          <a:lnRef idx="1">
            <a:schemeClr val="dk1"/>
          </a:lnRef>
          <a:fillRef idx="0">
            <a:schemeClr val="dk1"/>
          </a:fillRef>
          <a:effectRef idx="0">
            <a:schemeClr val="dk1"/>
          </a:effectRef>
          <a:fontRef idx="minor">
            <a:schemeClr val="tx1"/>
          </a:fontRef>
        </p:style>
      </p:cxnSp>
      <p:cxnSp>
        <p:nvCxnSpPr>
          <p:cNvPr id="97" name="Straight Connector 96"/>
          <p:cNvCxnSpPr/>
          <p:nvPr/>
        </p:nvCxnSpPr>
        <p:spPr>
          <a:xfrm>
            <a:off x="4724400" y="5783580"/>
            <a:ext cx="0" cy="388620"/>
          </a:xfrm>
          <a:prstGeom prst="line">
            <a:avLst/>
          </a:prstGeom>
          <a:ln w="38100">
            <a:solidFill>
              <a:srgbClr val="7030A0"/>
            </a:solidFill>
          </a:ln>
        </p:spPr>
        <p:style>
          <a:lnRef idx="1">
            <a:schemeClr val="dk1"/>
          </a:lnRef>
          <a:fillRef idx="0">
            <a:schemeClr val="dk1"/>
          </a:fillRef>
          <a:effectRef idx="0">
            <a:schemeClr val="dk1"/>
          </a:effectRef>
          <a:fontRef idx="minor">
            <a:schemeClr val="tx1"/>
          </a:fontRef>
        </p:style>
      </p:cxnSp>
      <p:cxnSp>
        <p:nvCxnSpPr>
          <p:cNvPr id="98" name="Straight Connector 97"/>
          <p:cNvCxnSpPr/>
          <p:nvPr/>
        </p:nvCxnSpPr>
        <p:spPr>
          <a:xfrm flipH="1">
            <a:off x="4219239" y="6172200"/>
            <a:ext cx="505161" cy="0"/>
          </a:xfrm>
          <a:prstGeom prst="line">
            <a:avLst/>
          </a:prstGeom>
          <a:ln w="38100">
            <a:solidFill>
              <a:srgbClr val="7030A0"/>
            </a:solidFill>
            <a:tailEnd type="arrow"/>
          </a:ln>
        </p:spPr>
        <p:style>
          <a:lnRef idx="1">
            <a:schemeClr val="dk1"/>
          </a:lnRef>
          <a:fillRef idx="0">
            <a:schemeClr val="dk1"/>
          </a:fillRef>
          <a:effectRef idx="0">
            <a:schemeClr val="dk1"/>
          </a:effectRef>
          <a:fontRef idx="minor">
            <a:schemeClr val="tx1"/>
          </a:fontRef>
        </p:style>
      </p:cxnSp>
      <p:cxnSp>
        <p:nvCxnSpPr>
          <p:cNvPr id="99" name="Straight Connector 98"/>
          <p:cNvCxnSpPr/>
          <p:nvPr/>
        </p:nvCxnSpPr>
        <p:spPr>
          <a:xfrm flipH="1">
            <a:off x="4951506" y="6172200"/>
            <a:ext cx="674594" cy="0"/>
          </a:xfrm>
          <a:prstGeom prst="line">
            <a:avLst/>
          </a:prstGeom>
          <a:ln w="38100">
            <a:solidFill>
              <a:schemeClr val="accent6">
                <a:lumMod val="75000"/>
              </a:schemeClr>
            </a:solidFill>
          </a:ln>
        </p:spPr>
        <p:style>
          <a:lnRef idx="1">
            <a:schemeClr val="dk1"/>
          </a:lnRef>
          <a:fillRef idx="0">
            <a:schemeClr val="dk1"/>
          </a:fillRef>
          <a:effectRef idx="0">
            <a:schemeClr val="dk1"/>
          </a:effectRef>
          <a:fontRef idx="minor">
            <a:schemeClr val="tx1"/>
          </a:fontRef>
        </p:style>
      </p:cxnSp>
      <p:cxnSp>
        <p:nvCxnSpPr>
          <p:cNvPr id="100" name="Straight Connector 99"/>
          <p:cNvCxnSpPr/>
          <p:nvPr/>
        </p:nvCxnSpPr>
        <p:spPr>
          <a:xfrm>
            <a:off x="4951505" y="5440680"/>
            <a:ext cx="0" cy="731520"/>
          </a:xfrm>
          <a:prstGeom prst="line">
            <a:avLst/>
          </a:prstGeom>
          <a:ln w="38100">
            <a:solidFill>
              <a:schemeClr val="accent6">
                <a:lumMod val="75000"/>
              </a:schemeClr>
            </a:solidFill>
          </a:ln>
        </p:spPr>
        <p:style>
          <a:lnRef idx="1">
            <a:schemeClr val="dk1"/>
          </a:lnRef>
          <a:fillRef idx="0">
            <a:schemeClr val="dk1"/>
          </a:fillRef>
          <a:effectRef idx="0">
            <a:schemeClr val="dk1"/>
          </a:effectRef>
          <a:fontRef idx="minor">
            <a:schemeClr val="tx1"/>
          </a:fontRef>
        </p:style>
      </p:cxnSp>
      <p:cxnSp>
        <p:nvCxnSpPr>
          <p:cNvPr id="101" name="Straight Connector 100"/>
          <p:cNvCxnSpPr/>
          <p:nvPr/>
        </p:nvCxnSpPr>
        <p:spPr>
          <a:xfrm flipH="1">
            <a:off x="2590800" y="5440680"/>
            <a:ext cx="2360705" cy="0"/>
          </a:xfrm>
          <a:prstGeom prst="line">
            <a:avLst/>
          </a:prstGeom>
          <a:ln w="38100">
            <a:solidFill>
              <a:schemeClr val="accent6">
                <a:lumMod val="75000"/>
              </a:schemeClr>
            </a:solidFill>
          </a:ln>
        </p:spPr>
        <p:style>
          <a:lnRef idx="1">
            <a:schemeClr val="dk1"/>
          </a:lnRef>
          <a:fillRef idx="0">
            <a:schemeClr val="dk1"/>
          </a:fillRef>
          <a:effectRef idx="0">
            <a:schemeClr val="dk1"/>
          </a:effectRef>
          <a:fontRef idx="minor">
            <a:schemeClr val="tx1"/>
          </a:fontRef>
        </p:style>
      </p:cxnSp>
      <p:cxnSp>
        <p:nvCxnSpPr>
          <p:cNvPr id="102" name="Straight Connector 101"/>
          <p:cNvCxnSpPr/>
          <p:nvPr/>
        </p:nvCxnSpPr>
        <p:spPr>
          <a:xfrm>
            <a:off x="2590800" y="4862620"/>
            <a:ext cx="0" cy="578060"/>
          </a:xfrm>
          <a:prstGeom prst="line">
            <a:avLst/>
          </a:prstGeom>
          <a:ln w="38100">
            <a:solidFill>
              <a:schemeClr val="accent6">
                <a:lumMod val="75000"/>
              </a:schemeClr>
            </a:solidFill>
          </a:ln>
        </p:spPr>
        <p:style>
          <a:lnRef idx="1">
            <a:schemeClr val="dk1"/>
          </a:lnRef>
          <a:fillRef idx="0">
            <a:schemeClr val="dk1"/>
          </a:fillRef>
          <a:effectRef idx="0">
            <a:schemeClr val="dk1"/>
          </a:effectRef>
          <a:fontRef idx="minor">
            <a:schemeClr val="tx1"/>
          </a:fontRef>
        </p:style>
      </p:cxnSp>
      <p:cxnSp>
        <p:nvCxnSpPr>
          <p:cNvPr id="103" name="Straight Connector 102"/>
          <p:cNvCxnSpPr/>
          <p:nvPr/>
        </p:nvCxnSpPr>
        <p:spPr>
          <a:xfrm>
            <a:off x="2580939" y="4862620"/>
            <a:ext cx="238461" cy="0"/>
          </a:xfrm>
          <a:prstGeom prst="line">
            <a:avLst/>
          </a:prstGeom>
          <a:ln w="38100">
            <a:solidFill>
              <a:schemeClr val="accent6">
                <a:lumMod val="75000"/>
              </a:schemeClr>
            </a:solidFill>
            <a:tailEnd type="arrow"/>
          </a:ln>
        </p:spPr>
        <p:style>
          <a:lnRef idx="1">
            <a:schemeClr val="dk1"/>
          </a:lnRef>
          <a:fillRef idx="0">
            <a:schemeClr val="dk1"/>
          </a:fillRef>
          <a:effectRef idx="0">
            <a:schemeClr val="dk1"/>
          </a:effectRef>
          <a:fontRef idx="minor">
            <a:schemeClr val="tx1"/>
          </a:fontRef>
        </p:style>
      </p:cxnSp>
      <p:cxnSp>
        <p:nvCxnSpPr>
          <p:cNvPr id="104" name="Straight Connector 103"/>
          <p:cNvCxnSpPr/>
          <p:nvPr/>
        </p:nvCxnSpPr>
        <p:spPr>
          <a:xfrm flipH="1">
            <a:off x="3637878" y="4862620"/>
            <a:ext cx="674595" cy="0"/>
          </a:xfrm>
          <a:prstGeom prst="line">
            <a:avLst/>
          </a:prstGeom>
          <a:ln w="38100">
            <a:solidFill>
              <a:schemeClr val="accent6">
                <a:lumMod val="75000"/>
              </a:schemeClr>
            </a:solidFill>
          </a:ln>
        </p:spPr>
        <p:style>
          <a:lnRef idx="1">
            <a:schemeClr val="dk1"/>
          </a:lnRef>
          <a:fillRef idx="0">
            <a:schemeClr val="dk1"/>
          </a:fillRef>
          <a:effectRef idx="0">
            <a:schemeClr val="dk1"/>
          </a:effectRef>
          <a:fontRef idx="minor">
            <a:schemeClr val="tx1"/>
          </a:fontRef>
        </p:style>
      </p:cxnSp>
      <p:cxnSp>
        <p:nvCxnSpPr>
          <p:cNvPr id="105" name="Straight Connector 104"/>
          <p:cNvCxnSpPr/>
          <p:nvPr/>
        </p:nvCxnSpPr>
        <p:spPr>
          <a:xfrm>
            <a:off x="4312473" y="4852990"/>
            <a:ext cx="0" cy="365230"/>
          </a:xfrm>
          <a:prstGeom prst="line">
            <a:avLst/>
          </a:prstGeom>
          <a:ln w="38100">
            <a:solidFill>
              <a:schemeClr val="accent6">
                <a:lumMod val="75000"/>
              </a:schemeClr>
            </a:solidFill>
          </a:ln>
        </p:spPr>
        <p:style>
          <a:lnRef idx="1">
            <a:schemeClr val="dk1"/>
          </a:lnRef>
          <a:fillRef idx="0">
            <a:schemeClr val="dk1"/>
          </a:fillRef>
          <a:effectRef idx="0">
            <a:schemeClr val="dk1"/>
          </a:effectRef>
          <a:fontRef idx="minor">
            <a:schemeClr val="tx1"/>
          </a:fontRef>
        </p:style>
      </p:cxnSp>
      <p:cxnSp>
        <p:nvCxnSpPr>
          <p:cNvPr id="106" name="Straight Connector 105"/>
          <p:cNvCxnSpPr/>
          <p:nvPr/>
        </p:nvCxnSpPr>
        <p:spPr>
          <a:xfrm flipH="1">
            <a:off x="7905078" y="4852990"/>
            <a:ext cx="1086522" cy="0"/>
          </a:xfrm>
          <a:prstGeom prst="line">
            <a:avLst/>
          </a:prstGeom>
          <a:ln w="38100">
            <a:solidFill>
              <a:schemeClr val="accent6">
                <a:lumMod val="75000"/>
              </a:schemeClr>
            </a:solidFill>
          </a:ln>
        </p:spPr>
        <p:style>
          <a:lnRef idx="1">
            <a:schemeClr val="dk1"/>
          </a:lnRef>
          <a:fillRef idx="0">
            <a:schemeClr val="dk1"/>
          </a:fillRef>
          <a:effectRef idx="0">
            <a:schemeClr val="dk1"/>
          </a:effectRef>
          <a:fontRef idx="minor">
            <a:schemeClr val="tx1"/>
          </a:fontRef>
        </p:style>
      </p:cxnSp>
      <p:cxnSp>
        <p:nvCxnSpPr>
          <p:cNvPr id="107" name="Straight Connector 106"/>
          <p:cNvCxnSpPr/>
          <p:nvPr/>
        </p:nvCxnSpPr>
        <p:spPr>
          <a:xfrm flipH="1">
            <a:off x="4312474" y="5218220"/>
            <a:ext cx="2535665" cy="0"/>
          </a:xfrm>
          <a:prstGeom prst="line">
            <a:avLst/>
          </a:prstGeom>
          <a:ln w="38100">
            <a:solidFill>
              <a:schemeClr val="accent6">
                <a:lumMod val="75000"/>
              </a:schemeClr>
            </a:solidFill>
          </a:ln>
        </p:spPr>
        <p:style>
          <a:lnRef idx="1">
            <a:schemeClr val="dk1"/>
          </a:lnRef>
          <a:fillRef idx="0">
            <a:schemeClr val="dk1"/>
          </a:fillRef>
          <a:effectRef idx="0">
            <a:schemeClr val="dk1"/>
          </a:effectRef>
          <a:fontRef idx="minor">
            <a:schemeClr val="tx1"/>
          </a:fontRef>
        </p:style>
      </p:cxnSp>
      <p:cxnSp>
        <p:nvCxnSpPr>
          <p:cNvPr id="108" name="Straight Connector 107"/>
          <p:cNvCxnSpPr/>
          <p:nvPr/>
        </p:nvCxnSpPr>
        <p:spPr>
          <a:xfrm>
            <a:off x="6848139" y="4852990"/>
            <a:ext cx="0" cy="365230"/>
          </a:xfrm>
          <a:prstGeom prst="line">
            <a:avLst/>
          </a:prstGeom>
          <a:ln w="38100">
            <a:solidFill>
              <a:schemeClr val="accent6">
                <a:lumMod val="75000"/>
              </a:schemeClr>
            </a:solidFill>
          </a:ln>
        </p:spPr>
        <p:style>
          <a:lnRef idx="1">
            <a:schemeClr val="dk1"/>
          </a:lnRef>
          <a:fillRef idx="0">
            <a:schemeClr val="dk1"/>
          </a:fillRef>
          <a:effectRef idx="0">
            <a:schemeClr val="dk1"/>
          </a:effectRef>
          <a:fontRef idx="minor">
            <a:schemeClr val="tx1"/>
          </a:fontRef>
        </p:style>
      </p:cxnSp>
      <p:cxnSp>
        <p:nvCxnSpPr>
          <p:cNvPr id="109" name="Straight Connector 108"/>
          <p:cNvCxnSpPr/>
          <p:nvPr/>
        </p:nvCxnSpPr>
        <p:spPr>
          <a:xfrm>
            <a:off x="6848139" y="4862620"/>
            <a:ext cx="238461" cy="0"/>
          </a:xfrm>
          <a:prstGeom prst="line">
            <a:avLst/>
          </a:prstGeom>
          <a:ln w="38100">
            <a:solidFill>
              <a:schemeClr val="accent6">
                <a:lumMod val="75000"/>
              </a:schemeClr>
            </a:solidFill>
            <a:tailEnd type="arrow"/>
          </a:ln>
        </p:spPr>
        <p:style>
          <a:lnRef idx="1">
            <a:schemeClr val="dk1"/>
          </a:lnRef>
          <a:fillRef idx="0">
            <a:schemeClr val="dk1"/>
          </a:fillRef>
          <a:effectRef idx="0">
            <a:schemeClr val="dk1"/>
          </a:effectRef>
          <a:fontRef idx="minor">
            <a:schemeClr val="tx1"/>
          </a:fontRef>
        </p:style>
      </p:cxnSp>
      <p:cxnSp>
        <p:nvCxnSpPr>
          <p:cNvPr id="110" name="Straight Connector 109"/>
          <p:cNvCxnSpPr/>
          <p:nvPr/>
        </p:nvCxnSpPr>
        <p:spPr>
          <a:xfrm>
            <a:off x="8991600" y="4862620"/>
            <a:ext cx="0" cy="1343870"/>
          </a:xfrm>
          <a:prstGeom prst="line">
            <a:avLst/>
          </a:prstGeom>
          <a:ln w="38100">
            <a:solidFill>
              <a:schemeClr val="accent6">
                <a:lumMod val="75000"/>
              </a:schemeClr>
            </a:solidFill>
          </a:ln>
        </p:spPr>
        <p:style>
          <a:lnRef idx="1">
            <a:schemeClr val="dk1"/>
          </a:lnRef>
          <a:fillRef idx="0">
            <a:schemeClr val="dk1"/>
          </a:fillRef>
          <a:effectRef idx="0">
            <a:schemeClr val="dk1"/>
          </a:effectRef>
          <a:fontRef idx="minor">
            <a:schemeClr val="tx1"/>
          </a:fontRef>
        </p:style>
      </p:cxnSp>
      <p:cxnSp>
        <p:nvCxnSpPr>
          <p:cNvPr id="111" name="Straight Connector 110"/>
          <p:cNvCxnSpPr>
            <a:endCxn id="67" idx="3"/>
          </p:cNvCxnSpPr>
          <p:nvPr/>
        </p:nvCxnSpPr>
        <p:spPr>
          <a:xfrm flipH="1">
            <a:off x="8663840" y="6197600"/>
            <a:ext cx="327760" cy="17780"/>
          </a:xfrm>
          <a:prstGeom prst="line">
            <a:avLst/>
          </a:prstGeom>
          <a:ln w="38100">
            <a:solidFill>
              <a:schemeClr val="accent6">
                <a:lumMod val="75000"/>
              </a:schemeClr>
            </a:solidFill>
            <a:tailEnd type="arrow"/>
          </a:ln>
        </p:spPr>
        <p:style>
          <a:lnRef idx="1">
            <a:schemeClr val="dk1"/>
          </a:lnRef>
          <a:fillRef idx="0">
            <a:schemeClr val="dk1"/>
          </a:fillRef>
          <a:effectRef idx="0">
            <a:schemeClr val="dk1"/>
          </a:effectRef>
          <a:fontRef idx="minor">
            <a:schemeClr val="tx1"/>
          </a:fontRef>
        </p:style>
      </p:cxnSp>
      <p:sp>
        <p:nvSpPr>
          <p:cNvPr id="5" name="Rectangle 4"/>
          <p:cNvSpPr/>
          <p:nvPr/>
        </p:nvSpPr>
        <p:spPr>
          <a:xfrm>
            <a:off x="14573" y="6539468"/>
            <a:ext cx="2206053" cy="276999"/>
          </a:xfrm>
          <a:prstGeom prst="rect">
            <a:avLst/>
          </a:prstGeom>
        </p:spPr>
        <p:txBody>
          <a:bodyPr wrap="none">
            <a:spAutoFit/>
          </a:bodyPr>
          <a:lstStyle/>
          <a:p>
            <a:pPr algn="just"/>
            <a:r>
              <a:rPr lang="fa-IR" sz="1200" dirty="0">
                <a:hlinkClick r:id="rId3" action="ppaction://hlinksldjump"/>
              </a:rPr>
              <a:t>رجوع به مدل </a:t>
            </a:r>
            <a:r>
              <a:rPr lang="fa-IR" sz="1200" dirty="0" smtClean="0">
                <a:hlinkClick r:id="rId3" action="ppaction://hlinksldjump"/>
              </a:rPr>
              <a:t>سلسله مراتبی – مثال حذف</a:t>
            </a:r>
            <a:endParaRPr lang="fa-IR" sz="1200" dirty="0"/>
          </a:p>
        </p:txBody>
      </p:sp>
    </p:spTree>
    <p:extLst>
      <p:ext uri="{BB962C8B-B14F-4D97-AF65-F5344CB8AC3E}">
        <p14:creationId xmlns:p14="http://schemas.microsoft.com/office/powerpoint/2010/main" val="3764332968"/>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5E-6 3.33333E-6 L -0.00312 0.03449 " pathEditMode="relative" rAng="0" ptsTypes="AA">
                                      <p:cBhvr>
                                        <p:cTn id="6" dur="2000" fill="hold"/>
                                        <p:tgtEl>
                                          <p:spTgt spid="72"/>
                                        </p:tgtEl>
                                        <p:attrNameLst>
                                          <p:attrName>ppt_x</p:attrName>
                                          <p:attrName>ppt_y</p:attrName>
                                        </p:attrNameLst>
                                      </p:cBhvr>
                                      <p:rCtr x="-156" y="1713"/>
                                    </p:animMotion>
                                  </p:childTnLst>
                                </p:cTn>
                              </p:par>
                            </p:childTnLst>
                          </p:cTn>
                        </p:par>
                        <p:par>
                          <p:cTn id="7" fill="hold">
                            <p:stCondLst>
                              <p:cond delay="2000"/>
                            </p:stCondLst>
                            <p:childTnLst>
                              <p:par>
                                <p:cTn id="8" presetID="10" presetClass="exit" presetSubtype="0" fill="hold" nodeType="afterEffect">
                                  <p:stCondLst>
                                    <p:cond delay="0"/>
                                  </p:stCondLst>
                                  <p:childTnLst>
                                    <p:animEffect transition="out" filter="fade">
                                      <p:cBhvr>
                                        <p:cTn id="9" dur="500"/>
                                        <p:tgtEl>
                                          <p:spTgt spid="83"/>
                                        </p:tgtEl>
                                      </p:cBhvr>
                                    </p:animEffect>
                                    <p:set>
                                      <p:cBhvr>
                                        <p:cTn id="10" dur="1" fill="hold">
                                          <p:stCondLst>
                                            <p:cond delay="499"/>
                                          </p:stCondLst>
                                        </p:cTn>
                                        <p:tgtEl>
                                          <p:spTgt spid="83"/>
                                        </p:tgtEl>
                                        <p:attrNameLst>
                                          <p:attrName>style.visibility</p:attrName>
                                        </p:attrNameLst>
                                      </p:cBhvr>
                                      <p:to>
                                        <p:strVal val="hidden"/>
                                      </p:to>
                                    </p:set>
                                  </p:childTnLst>
                                </p:cTn>
                              </p:par>
                              <p:par>
                                <p:cTn id="11" presetID="1" presetClass="exit" presetSubtype="0" fill="hold" nodeType="withEffect">
                                  <p:stCondLst>
                                    <p:cond delay="0"/>
                                  </p:stCondLst>
                                  <p:childTnLst>
                                    <p:set>
                                      <p:cBhvr>
                                        <p:cTn id="12" dur="1" fill="hold">
                                          <p:stCondLst>
                                            <p:cond delay="0"/>
                                          </p:stCondLst>
                                        </p:cTn>
                                        <p:tgtEl>
                                          <p:spTgt spid="84"/>
                                        </p:tgtEl>
                                        <p:attrNameLst>
                                          <p:attrName>style.visibility</p:attrName>
                                        </p:attrNameLst>
                                      </p:cBhvr>
                                      <p:to>
                                        <p:strVal val="hidden"/>
                                      </p:to>
                                    </p:set>
                                  </p:childTnLst>
                                </p:cTn>
                              </p:par>
                              <p:par>
                                <p:cTn id="13" presetID="22" presetClass="entr" presetSubtype="4" fill="hold" nodeType="withEffect">
                                  <p:stCondLst>
                                    <p:cond delay="0"/>
                                  </p:stCondLst>
                                  <p:childTnLst>
                                    <p:set>
                                      <p:cBhvr>
                                        <p:cTn id="14" dur="1" fill="hold">
                                          <p:stCondLst>
                                            <p:cond delay="0"/>
                                          </p:stCondLst>
                                        </p:cTn>
                                        <p:tgtEl>
                                          <p:spTgt spid="112"/>
                                        </p:tgtEl>
                                        <p:attrNameLst>
                                          <p:attrName>style.visibility</p:attrName>
                                        </p:attrNameLst>
                                      </p:cBhvr>
                                      <p:to>
                                        <p:strVal val="visible"/>
                                      </p:to>
                                    </p:set>
                                    <p:animEffect transition="in" filter="wipe(down)">
                                      <p:cBhvr>
                                        <p:cTn id="15" dur="500"/>
                                        <p:tgtEl>
                                          <p:spTgt spid="1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7614557" y="6248400"/>
            <a:ext cx="762000" cy="365125"/>
          </a:xfrm>
        </p:spPr>
        <p:txBody>
          <a:bodyPr/>
          <a:lstStyle/>
          <a:p>
            <a:fld id="{B6F15528-21DE-4FAA-801E-634DDDAF4B2B}" type="slidenum">
              <a:rPr lang="en-US" smtClean="0"/>
              <a:pPr/>
              <a:t>4</a:t>
            </a:fld>
            <a:endParaRPr lang="en-US" dirty="0"/>
          </a:p>
        </p:txBody>
      </p:sp>
      <p:sp>
        <p:nvSpPr>
          <p:cNvPr id="5" name="Rectangle 4"/>
          <p:cNvSpPr/>
          <p:nvPr/>
        </p:nvSpPr>
        <p:spPr>
          <a:xfrm>
            <a:off x="6019800" y="2425700"/>
            <a:ext cx="3048000" cy="1143000"/>
          </a:xfrm>
          <a:prstGeom prst="rect">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fa-IR" sz="2800" b="1" dirty="0" smtClean="0">
                <a:solidFill>
                  <a:schemeClr val="tx1"/>
                </a:solidFill>
                <a:cs typeface="B Nazanin" pitchFamily="2" charset="-78"/>
              </a:rPr>
              <a:t>فصل سوم </a:t>
            </a:r>
            <a:r>
              <a:rPr lang="fa-IR" sz="3600" b="1" dirty="0" smtClean="0">
                <a:solidFill>
                  <a:schemeClr val="accent1"/>
                </a:solidFill>
                <a:cs typeface="B Nazanin" pitchFamily="2" charset="-78"/>
              </a:rPr>
              <a:t>(ادامه)</a:t>
            </a:r>
          </a:p>
          <a:p>
            <a:pPr algn="r" rtl="1"/>
            <a:r>
              <a:rPr lang="fa-IR" b="1" dirty="0" smtClean="0">
                <a:solidFill>
                  <a:schemeClr val="tx1"/>
                </a:solidFill>
                <a:cs typeface="B Nazanin" pitchFamily="2" charset="-78"/>
              </a:rPr>
              <a:t>ساختار های داده ای – </a:t>
            </a:r>
            <a:r>
              <a:rPr lang="fa-IR" b="1" dirty="0">
                <a:solidFill>
                  <a:schemeClr val="tx1"/>
                </a:solidFill>
                <a:cs typeface="B Nazanin" pitchFamily="2" charset="-78"/>
              </a:rPr>
              <a:t>مدل رابطه ای</a:t>
            </a:r>
          </a:p>
        </p:txBody>
      </p:sp>
      <p:cxnSp>
        <p:nvCxnSpPr>
          <p:cNvPr id="7" name="Straight Connector 6"/>
          <p:cNvCxnSpPr/>
          <p:nvPr/>
        </p:nvCxnSpPr>
        <p:spPr>
          <a:xfrm flipH="1">
            <a:off x="5731329" y="3111500"/>
            <a:ext cx="288471" cy="0"/>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5731329" y="990600"/>
            <a:ext cx="0" cy="4953000"/>
          </a:xfrm>
          <a:prstGeom prst="line">
            <a:avLst/>
          </a:prstGeom>
          <a:ln w="19050">
            <a:solidFill>
              <a:schemeClr val="tx1">
                <a:lumMod val="95000"/>
                <a:lumOff val="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H="1">
            <a:off x="5257800" y="1676400"/>
            <a:ext cx="457200" cy="0"/>
          </a:xfrm>
          <a:prstGeom prst="straightConnector1">
            <a:avLst/>
          </a:prstGeom>
          <a:ln w="19050">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H="1">
            <a:off x="5257800" y="4419600"/>
            <a:ext cx="457200" cy="0"/>
          </a:xfrm>
          <a:prstGeom prst="straightConnector1">
            <a:avLst/>
          </a:prstGeom>
          <a:ln w="19050">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sp>
        <p:nvSpPr>
          <p:cNvPr id="21" name="Rectangle 20"/>
          <p:cNvSpPr/>
          <p:nvPr/>
        </p:nvSpPr>
        <p:spPr>
          <a:xfrm>
            <a:off x="3505200" y="1295400"/>
            <a:ext cx="1752600" cy="838200"/>
          </a:xfrm>
          <a:prstGeom prst="rect">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000" dirty="0" smtClean="0">
                <a:solidFill>
                  <a:schemeClr val="tx1"/>
                </a:solidFill>
                <a:cs typeface="B Nazanin" pitchFamily="2" charset="-78"/>
              </a:rPr>
              <a:t>انواع کلید</a:t>
            </a:r>
            <a:endParaRPr lang="en-US" sz="2000" dirty="0">
              <a:solidFill>
                <a:schemeClr val="tx1"/>
              </a:solidFill>
              <a:cs typeface="B Nazanin" pitchFamily="2" charset="-78"/>
            </a:endParaRPr>
          </a:p>
        </p:txBody>
      </p:sp>
      <p:sp>
        <p:nvSpPr>
          <p:cNvPr id="22" name="Rectangle 21"/>
          <p:cNvSpPr/>
          <p:nvPr/>
        </p:nvSpPr>
        <p:spPr>
          <a:xfrm>
            <a:off x="3494180" y="4038600"/>
            <a:ext cx="1763619" cy="762000"/>
          </a:xfrm>
          <a:prstGeom prst="rect">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000" dirty="0" smtClean="0">
                <a:solidFill>
                  <a:schemeClr val="tx1"/>
                </a:solidFill>
                <a:cs typeface="B Nazanin" pitchFamily="2" charset="-78"/>
              </a:rPr>
              <a:t>قواعد جامعیت در مدل رابطه ای</a:t>
            </a:r>
            <a:endParaRPr lang="en-US" sz="2000" dirty="0">
              <a:solidFill>
                <a:schemeClr val="tx1"/>
              </a:solidFill>
              <a:cs typeface="B Nazanin" pitchFamily="2" charset="-78"/>
            </a:endParaRPr>
          </a:p>
        </p:txBody>
      </p:sp>
      <p:sp>
        <p:nvSpPr>
          <p:cNvPr id="39" name="Rectangle 38"/>
          <p:cNvSpPr/>
          <p:nvPr/>
        </p:nvSpPr>
        <p:spPr>
          <a:xfrm>
            <a:off x="1752600" y="5715000"/>
            <a:ext cx="3505199" cy="457200"/>
          </a:xfrm>
          <a:prstGeom prst="rect">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000" dirty="0" smtClean="0">
                <a:solidFill>
                  <a:schemeClr val="tx1"/>
                </a:solidFill>
                <a:cs typeface="B Nazanin" pitchFamily="2" charset="-78"/>
              </a:rPr>
              <a:t>رابطه های </a:t>
            </a:r>
            <a:r>
              <a:rPr lang="en-US" sz="2000" dirty="0" smtClean="0">
                <a:solidFill>
                  <a:schemeClr val="tx1"/>
                </a:solidFill>
                <a:cs typeface="B Nazanin" pitchFamily="2" charset="-78"/>
              </a:rPr>
              <a:t>DEE</a:t>
            </a:r>
            <a:r>
              <a:rPr lang="fa-IR" sz="2000" dirty="0" smtClean="0">
                <a:solidFill>
                  <a:schemeClr val="tx1"/>
                </a:solidFill>
                <a:cs typeface="B Nazanin" pitchFamily="2" charset="-78"/>
              </a:rPr>
              <a:t> و </a:t>
            </a:r>
            <a:r>
              <a:rPr lang="en-US" sz="2000" dirty="0" smtClean="0">
                <a:solidFill>
                  <a:schemeClr val="tx1"/>
                </a:solidFill>
                <a:cs typeface="B Nazanin" pitchFamily="2" charset="-78"/>
              </a:rPr>
              <a:t>DUM</a:t>
            </a:r>
            <a:endParaRPr lang="en-US" sz="2000" dirty="0">
              <a:solidFill>
                <a:schemeClr val="tx1"/>
              </a:solidFill>
              <a:cs typeface="B Nazanin" pitchFamily="2" charset="-78"/>
            </a:endParaRPr>
          </a:p>
        </p:txBody>
      </p:sp>
      <p:cxnSp>
        <p:nvCxnSpPr>
          <p:cNvPr id="32" name="Straight Connector 31"/>
          <p:cNvCxnSpPr/>
          <p:nvPr/>
        </p:nvCxnSpPr>
        <p:spPr>
          <a:xfrm flipH="1">
            <a:off x="3129776" y="1752600"/>
            <a:ext cx="381000" cy="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H="1">
            <a:off x="3124200" y="685800"/>
            <a:ext cx="5578" cy="213360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flipH="1">
            <a:off x="2683462" y="685800"/>
            <a:ext cx="457200" cy="0"/>
          </a:xfrm>
          <a:prstGeom prst="straightConnector1">
            <a:avLst/>
          </a:prstGeom>
          <a:ln w="19050">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flipH="1">
            <a:off x="2672576" y="1219200"/>
            <a:ext cx="457200" cy="0"/>
          </a:xfrm>
          <a:prstGeom prst="straightConnector1">
            <a:avLst/>
          </a:prstGeom>
          <a:ln w="19050">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p:nvPr/>
        </p:nvCxnSpPr>
        <p:spPr>
          <a:xfrm flipH="1">
            <a:off x="2672576" y="1752600"/>
            <a:ext cx="457200" cy="0"/>
          </a:xfrm>
          <a:prstGeom prst="straightConnector1">
            <a:avLst/>
          </a:prstGeom>
          <a:ln w="19050">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p:nvPr/>
        </p:nvCxnSpPr>
        <p:spPr>
          <a:xfrm flipH="1">
            <a:off x="2699657" y="2286000"/>
            <a:ext cx="424543" cy="0"/>
          </a:xfrm>
          <a:prstGeom prst="straightConnector1">
            <a:avLst/>
          </a:prstGeom>
          <a:ln w="19050">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p:nvPr/>
        </p:nvCxnSpPr>
        <p:spPr>
          <a:xfrm flipH="1">
            <a:off x="2716119" y="2819400"/>
            <a:ext cx="413657" cy="0"/>
          </a:xfrm>
          <a:prstGeom prst="straightConnector1">
            <a:avLst/>
          </a:prstGeom>
          <a:ln w="19050">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sp>
        <p:nvSpPr>
          <p:cNvPr id="47" name="Rectangle 46"/>
          <p:cNvSpPr/>
          <p:nvPr/>
        </p:nvSpPr>
        <p:spPr>
          <a:xfrm>
            <a:off x="762000" y="990600"/>
            <a:ext cx="1921462" cy="457200"/>
          </a:xfrm>
          <a:prstGeom prst="rect">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000" dirty="0" smtClean="0">
                <a:solidFill>
                  <a:schemeClr val="tx1"/>
                </a:solidFill>
                <a:cs typeface="B Nazanin" pitchFamily="2" charset="-78"/>
              </a:rPr>
              <a:t>کلید کاندید</a:t>
            </a:r>
            <a:endParaRPr lang="en-US" sz="2000" dirty="0">
              <a:solidFill>
                <a:schemeClr val="tx1"/>
              </a:solidFill>
              <a:cs typeface="B Nazanin" pitchFamily="2" charset="-78"/>
            </a:endParaRPr>
          </a:p>
        </p:txBody>
      </p:sp>
      <p:sp>
        <p:nvSpPr>
          <p:cNvPr id="48" name="Rectangle 47"/>
          <p:cNvSpPr/>
          <p:nvPr/>
        </p:nvSpPr>
        <p:spPr>
          <a:xfrm>
            <a:off x="762000" y="457200"/>
            <a:ext cx="1921462" cy="457200"/>
          </a:xfrm>
          <a:prstGeom prst="rect">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000" dirty="0" smtClean="0">
                <a:solidFill>
                  <a:schemeClr val="tx1"/>
                </a:solidFill>
                <a:cs typeface="B Nazanin" pitchFamily="2" charset="-78"/>
              </a:rPr>
              <a:t>ابرکلید</a:t>
            </a:r>
            <a:endParaRPr lang="en-US" sz="2000" dirty="0">
              <a:solidFill>
                <a:schemeClr val="tx1"/>
              </a:solidFill>
              <a:cs typeface="B Nazanin" pitchFamily="2" charset="-78"/>
            </a:endParaRPr>
          </a:p>
        </p:txBody>
      </p:sp>
      <p:sp>
        <p:nvSpPr>
          <p:cNvPr id="49" name="Rectangle 48"/>
          <p:cNvSpPr/>
          <p:nvPr/>
        </p:nvSpPr>
        <p:spPr>
          <a:xfrm>
            <a:off x="762000" y="1524000"/>
            <a:ext cx="1921462" cy="457200"/>
          </a:xfrm>
          <a:prstGeom prst="rect">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000" dirty="0" smtClean="0">
                <a:solidFill>
                  <a:schemeClr val="tx1"/>
                </a:solidFill>
                <a:cs typeface="B Nazanin" pitchFamily="2" charset="-78"/>
              </a:rPr>
              <a:t>کلید اصلی</a:t>
            </a:r>
            <a:endParaRPr lang="en-US" sz="2000" dirty="0">
              <a:solidFill>
                <a:schemeClr val="tx1"/>
              </a:solidFill>
              <a:cs typeface="B Nazanin" pitchFamily="2" charset="-78"/>
            </a:endParaRPr>
          </a:p>
        </p:txBody>
      </p:sp>
      <p:sp>
        <p:nvSpPr>
          <p:cNvPr id="50" name="Rectangle 49"/>
          <p:cNvSpPr/>
          <p:nvPr/>
        </p:nvSpPr>
        <p:spPr>
          <a:xfrm>
            <a:off x="762000" y="2057400"/>
            <a:ext cx="1910576" cy="457200"/>
          </a:xfrm>
          <a:prstGeom prst="rect">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000" dirty="0" smtClean="0">
                <a:solidFill>
                  <a:schemeClr val="tx1"/>
                </a:solidFill>
                <a:cs typeface="B Nazanin" pitchFamily="2" charset="-78"/>
              </a:rPr>
              <a:t>کلید فرعی</a:t>
            </a:r>
            <a:endParaRPr lang="en-US" sz="2000" dirty="0">
              <a:solidFill>
                <a:schemeClr val="tx1"/>
              </a:solidFill>
              <a:cs typeface="B Nazanin" pitchFamily="2" charset="-78"/>
            </a:endParaRPr>
          </a:p>
        </p:txBody>
      </p:sp>
      <p:sp>
        <p:nvSpPr>
          <p:cNvPr id="51" name="Rectangle 50"/>
          <p:cNvSpPr/>
          <p:nvPr/>
        </p:nvSpPr>
        <p:spPr>
          <a:xfrm>
            <a:off x="762000" y="2590800"/>
            <a:ext cx="1910576" cy="457200"/>
          </a:xfrm>
          <a:prstGeom prst="rect">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000" dirty="0" smtClean="0">
                <a:solidFill>
                  <a:schemeClr val="tx1"/>
                </a:solidFill>
                <a:cs typeface="B Nazanin" pitchFamily="2" charset="-78"/>
              </a:rPr>
              <a:t>کلید خارجی</a:t>
            </a:r>
            <a:endParaRPr lang="en-US" sz="2000" dirty="0">
              <a:solidFill>
                <a:schemeClr val="tx1"/>
              </a:solidFill>
              <a:cs typeface="B Nazanin" pitchFamily="2" charset="-78"/>
            </a:endParaRPr>
          </a:p>
        </p:txBody>
      </p:sp>
      <p:sp>
        <p:nvSpPr>
          <p:cNvPr id="52" name="Rectangle 51"/>
          <p:cNvSpPr/>
          <p:nvPr/>
        </p:nvSpPr>
        <p:spPr>
          <a:xfrm>
            <a:off x="355600" y="3581400"/>
            <a:ext cx="2485572" cy="457200"/>
          </a:xfrm>
          <a:prstGeom prst="rect">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000" dirty="0">
                <a:solidFill>
                  <a:schemeClr val="tx1"/>
                </a:solidFill>
                <a:cs typeface="B Nazanin" pitchFamily="2" charset="-78"/>
              </a:rPr>
              <a:t>قواعد جامعیت </a:t>
            </a:r>
            <a:r>
              <a:rPr lang="fa-IR" sz="2000" dirty="0" smtClean="0">
                <a:solidFill>
                  <a:schemeClr val="tx1"/>
                </a:solidFill>
                <a:cs typeface="B Nazanin" pitchFamily="2" charset="-78"/>
              </a:rPr>
              <a:t>درون رابطه ای</a:t>
            </a:r>
            <a:endParaRPr lang="en-US" sz="2000" dirty="0">
              <a:solidFill>
                <a:schemeClr val="tx1"/>
              </a:solidFill>
              <a:cs typeface="B Nazanin" pitchFamily="2" charset="-78"/>
            </a:endParaRPr>
          </a:p>
        </p:txBody>
      </p:sp>
      <p:cxnSp>
        <p:nvCxnSpPr>
          <p:cNvPr id="54" name="Straight Arrow Connector 53"/>
          <p:cNvCxnSpPr/>
          <p:nvPr/>
        </p:nvCxnSpPr>
        <p:spPr>
          <a:xfrm flipH="1">
            <a:off x="2862945" y="3810000"/>
            <a:ext cx="287056" cy="0"/>
          </a:xfrm>
          <a:prstGeom prst="straightConnector1">
            <a:avLst/>
          </a:prstGeom>
          <a:ln w="19050">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p:nvPr/>
        </p:nvCxnSpPr>
        <p:spPr>
          <a:xfrm flipH="1">
            <a:off x="5236029" y="5943600"/>
            <a:ext cx="495300" cy="0"/>
          </a:xfrm>
          <a:prstGeom prst="straightConnector1">
            <a:avLst/>
          </a:prstGeom>
          <a:ln w="19050">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H="1">
            <a:off x="3124200" y="4432300"/>
            <a:ext cx="381000" cy="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37" name="Rectangle 36"/>
          <p:cNvSpPr/>
          <p:nvPr/>
        </p:nvSpPr>
        <p:spPr>
          <a:xfrm>
            <a:off x="381000" y="4191000"/>
            <a:ext cx="2485572" cy="457200"/>
          </a:xfrm>
          <a:prstGeom prst="rect">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000" dirty="0" smtClean="0">
                <a:solidFill>
                  <a:schemeClr val="tx1"/>
                </a:solidFill>
                <a:cs typeface="B Nazanin" pitchFamily="2" charset="-78"/>
              </a:rPr>
              <a:t>قاعده </a:t>
            </a:r>
            <a:r>
              <a:rPr lang="fa-IR" sz="2000" dirty="0">
                <a:solidFill>
                  <a:schemeClr val="tx1"/>
                </a:solidFill>
                <a:cs typeface="B Nazanin" pitchFamily="2" charset="-78"/>
              </a:rPr>
              <a:t>جامعیت </a:t>
            </a:r>
            <a:r>
              <a:rPr lang="fa-IR" sz="2000" dirty="0" smtClean="0">
                <a:solidFill>
                  <a:schemeClr val="tx1"/>
                </a:solidFill>
                <a:cs typeface="B Nazanin" pitchFamily="2" charset="-78"/>
              </a:rPr>
              <a:t>موجودیتی</a:t>
            </a:r>
            <a:endParaRPr lang="en-US" sz="2000" dirty="0">
              <a:solidFill>
                <a:schemeClr val="tx1"/>
              </a:solidFill>
              <a:cs typeface="B Nazanin" pitchFamily="2" charset="-78"/>
            </a:endParaRPr>
          </a:p>
        </p:txBody>
      </p:sp>
      <p:sp>
        <p:nvSpPr>
          <p:cNvPr id="38" name="Rectangle 37"/>
          <p:cNvSpPr/>
          <p:nvPr/>
        </p:nvSpPr>
        <p:spPr>
          <a:xfrm>
            <a:off x="406400" y="4800600"/>
            <a:ext cx="2485572" cy="457200"/>
          </a:xfrm>
          <a:prstGeom prst="rect">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000" dirty="0" smtClean="0">
                <a:solidFill>
                  <a:schemeClr val="tx1"/>
                </a:solidFill>
                <a:cs typeface="B Nazanin" pitchFamily="2" charset="-78"/>
              </a:rPr>
              <a:t>قاعده </a:t>
            </a:r>
            <a:r>
              <a:rPr lang="fa-IR" sz="2000" dirty="0">
                <a:solidFill>
                  <a:schemeClr val="tx1"/>
                </a:solidFill>
                <a:cs typeface="B Nazanin" pitchFamily="2" charset="-78"/>
              </a:rPr>
              <a:t>جامعیت </a:t>
            </a:r>
            <a:r>
              <a:rPr lang="fa-IR" sz="2000" dirty="0" smtClean="0">
                <a:solidFill>
                  <a:schemeClr val="tx1"/>
                </a:solidFill>
                <a:cs typeface="B Nazanin" pitchFamily="2" charset="-78"/>
              </a:rPr>
              <a:t>ارجاعی</a:t>
            </a:r>
            <a:endParaRPr lang="en-US" sz="2000" dirty="0">
              <a:solidFill>
                <a:schemeClr val="tx1"/>
              </a:solidFill>
              <a:cs typeface="B Nazanin" pitchFamily="2" charset="-78"/>
            </a:endParaRPr>
          </a:p>
        </p:txBody>
      </p:sp>
      <p:cxnSp>
        <p:nvCxnSpPr>
          <p:cNvPr id="42" name="Straight Connector 41"/>
          <p:cNvCxnSpPr/>
          <p:nvPr/>
        </p:nvCxnSpPr>
        <p:spPr>
          <a:xfrm>
            <a:off x="3150001" y="3810000"/>
            <a:ext cx="1" cy="121920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55" name="Straight Arrow Connector 54"/>
          <p:cNvCxnSpPr/>
          <p:nvPr/>
        </p:nvCxnSpPr>
        <p:spPr>
          <a:xfrm flipH="1">
            <a:off x="2890025" y="4432300"/>
            <a:ext cx="234175" cy="0"/>
          </a:xfrm>
          <a:prstGeom prst="straightConnector1">
            <a:avLst/>
          </a:prstGeom>
          <a:ln w="19050">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56" name="Straight Arrow Connector 55"/>
          <p:cNvCxnSpPr/>
          <p:nvPr/>
        </p:nvCxnSpPr>
        <p:spPr>
          <a:xfrm flipH="1">
            <a:off x="2884848" y="5016500"/>
            <a:ext cx="264752" cy="12700"/>
          </a:xfrm>
          <a:prstGeom prst="straightConnector1">
            <a:avLst/>
          </a:prstGeom>
          <a:ln w="19050">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20353276"/>
      </p:ext>
    </p:extLst>
  </p:cSld>
  <p:clrMapOvr>
    <a:masterClrMapping/>
  </p:clrMapOvr>
  <p:transition spd="slow">
    <p:randomBar dir="vert"/>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3600" dirty="0"/>
              <a:t>بررسی رفتار مدل شبکه ای:</a:t>
            </a:r>
            <a:r>
              <a:rPr lang="fa-IR" sz="3600" b="0" dirty="0"/>
              <a:t/>
            </a:r>
            <a:br>
              <a:rPr lang="fa-IR" sz="3600" b="0" dirty="0"/>
            </a:br>
            <a:r>
              <a:rPr lang="fa-IR" sz="2800" b="0" dirty="0" smtClean="0"/>
              <a:t>عملیات ذخیره سازی (</a:t>
            </a:r>
            <a:r>
              <a:rPr lang="fa-IR" sz="2800" b="0" dirty="0"/>
              <a:t>درج، حذف، </a:t>
            </a:r>
            <a:r>
              <a:rPr lang="fa-IR" sz="2800" dirty="0">
                <a:solidFill>
                  <a:srgbClr val="00B050"/>
                </a:solidFill>
              </a:rPr>
              <a:t>بهنگام سازی</a:t>
            </a:r>
            <a:r>
              <a:rPr lang="fa-IR" sz="2800" b="0" dirty="0" smtClean="0"/>
              <a:t>)</a:t>
            </a:r>
            <a:endParaRPr lang="en-US" sz="2800" dirty="0"/>
          </a:p>
        </p:txBody>
      </p:sp>
      <p:sp>
        <p:nvSpPr>
          <p:cNvPr id="3" name="Content Placeholder 2"/>
          <p:cNvSpPr>
            <a:spLocks noGrp="1"/>
          </p:cNvSpPr>
          <p:nvPr>
            <p:ph idx="1"/>
          </p:nvPr>
        </p:nvSpPr>
        <p:spPr>
          <a:xfrm>
            <a:off x="304800" y="1828800"/>
            <a:ext cx="8458200" cy="1828800"/>
          </a:xfrm>
        </p:spPr>
        <p:txBody>
          <a:bodyPr>
            <a:normAutofit/>
          </a:bodyPr>
          <a:lstStyle/>
          <a:p>
            <a:pPr marL="0" indent="0">
              <a:buNone/>
            </a:pPr>
            <a:r>
              <a:rPr lang="fa-IR" b="1" u="sng" dirty="0" smtClean="0"/>
              <a:t>مثال: (به هنگام سازی)</a:t>
            </a:r>
          </a:p>
          <a:p>
            <a:pPr marL="0" indent="0">
              <a:buNone/>
            </a:pPr>
            <a:r>
              <a:rPr lang="fa-IR" dirty="0" smtClean="0"/>
              <a:t>اگر بخواهیم </a:t>
            </a:r>
            <a:r>
              <a:rPr lang="fa-IR" b="1" dirty="0" smtClean="0">
                <a:solidFill>
                  <a:schemeClr val="bg2">
                    <a:lumMod val="50000"/>
                  </a:schemeClr>
                </a:solidFill>
              </a:rPr>
              <a:t>شهر تهیه کننده </a:t>
            </a:r>
            <a:r>
              <a:rPr lang="en-US" b="1" dirty="0" smtClean="0">
                <a:solidFill>
                  <a:schemeClr val="bg2">
                    <a:lumMod val="50000"/>
                  </a:schemeClr>
                </a:solidFill>
              </a:rPr>
              <a:t>S1</a:t>
            </a:r>
            <a:r>
              <a:rPr lang="fa-IR" b="1" dirty="0" smtClean="0">
                <a:solidFill>
                  <a:schemeClr val="bg2">
                    <a:lumMod val="50000"/>
                  </a:schemeClr>
                </a:solidFill>
              </a:rPr>
              <a:t> را عوض کنیم </a:t>
            </a:r>
            <a:r>
              <a:rPr lang="fa-IR" dirty="0" smtClean="0"/>
              <a:t>با مشکل </a:t>
            </a:r>
            <a:r>
              <a:rPr lang="fa-IR" dirty="0" smtClean="0">
                <a:hlinkClick r:id="rId3" action="ppaction://hlinksldjump"/>
              </a:rPr>
              <a:t>به هنگام سازی منتشر شونده </a:t>
            </a:r>
            <a:r>
              <a:rPr lang="fa-IR" dirty="0" smtClean="0"/>
              <a:t> در مدل سلسله مراتبی مواجه نیستیم. زیرا </a:t>
            </a:r>
            <a:r>
              <a:rPr lang="en-US" dirty="0" smtClean="0"/>
              <a:t>S1</a:t>
            </a:r>
            <a:r>
              <a:rPr lang="fa-IR" dirty="0" smtClean="0"/>
              <a:t> فقط یک جا ذخیره شده است.</a:t>
            </a:r>
          </a:p>
        </p:txBody>
      </p:sp>
      <p:sp>
        <p:nvSpPr>
          <p:cNvPr id="4" name="Slide Number Placeholder 3"/>
          <p:cNvSpPr>
            <a:spLocks noGrp="1"/>
          </p:cNvSpPr>
          <p:nvPr>
            <p:ph type="sldNum" sz="quarter" idx="12"/>
          </p:nvPr>
        </p:nvSpPr>
        <p:spPr>
          <a:xfrm>
            <a:off x="8343900" y="6492875"/>
            <a:ext cx="762000" cy="365125"/>
          </a:xfrm>
          <a:ln>
            <a:noFill/>
          </a:ln>
        </p:spPr>
        <p:txBody>
          <a:bodyPr/>
          <a:lstStyle/>
          <a:p>
            <a:fld id="{B6F15528-21DE-4FAA-801E-634DDDAF4B2B}" type="slidenum">
              <a:rPr lang="en-US" smtClean="0"/>
              <a:pPr/>
              <a:t>40</a:t>
            </a:fld>
            <a:endParaRPr lang="en-US" dirty="0"/>
          </a:p>
        </p:txBody>
      </p:sp>
      <p:graphicFrame>
        <p:nvGraphicFramePr>
          <p:cNvPr id="65" name="Table 64"/>
          <p:cNvGraphicFramePr>
            <a:graphicFrameLocks noGrp="1"/>
          </p:cNvGraphicFramePr>
          <p:nvPr>
            <p:extLst>
              <p:ext uri="{D42A27DB-BD31-4B8C-83A1-F6EECF244321}">
                <p14:modId xmlns:p14="http://schemas.microsoft.com/office/powerpoint/2010/main" val="1352373204"/>
              </p:ext>
            </p:extLst>
          </p:nvPr>
        </p:nvGraphicFramePr>
        <p:xfrm>
          <a:off x="1166499" y="3877100"/>
          <a:ext cx="2826183" cy="370840"/>
        </p:xfrm>
        <a:graphic>
          <a:graphicData uri="http://schemas.openxmlformats.org/drawingml/2006/table">
            <a:tbl>
              <a:tblPr firstRow="1" bandRow="1">
                <a:tableStyleId>{5C22544A-7EE6-4342-B048-85BDC9FD1C3A}</a:tableStyleId>
              </a:tblPr>
              <a:tblGrid>
                <a:gridCol w="942061"/>
                <a:gridCol w="942061"/>
                <a:gridCol w="942061"/>
              </a:tblGrid>
              <a:tr h="370840">
                <a:tc>
                  <a:txBody>
                    <a:bodyPr/>
                    <a:lstStyle/>
                    <a:p>
                      <a:pPr algn="ctr"/>
                      <a:r>
                        <a:rPr lang="en-US" dirty="0" smtClean="0">
                          <a:solidFill>
                            <a:schemeClr val="tx1"/>
                          </a:solidFill>
                          <a:cs typeface="B Nazanin" pitchFamily="2" charset="-78"/>
                        </a:rPr>
                        <a:t>S1</a:t>
                      </a:r>
                      <a:endParaRPr lang="en-US"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fa-IR" dirty="0" smtClean="0">
                          <a:solidFill>
                            <a:schemeClr val="tx1"/>
                          </a:solidFill>
                          <a:cs typeface="B Nazanin" pitchFamily="2" charset="-78"/>
                        </a:rPr>
                        <a:t>فن</a:t>
                      </a:r>
                      <a:r>
                        <a:rPr lang="fa-IR" baseline="0" dirty="0" smtClean="0">
                          <a:solidFill>
                            <a:schemeClr val="tx1"/>
                          </a:solidFill>
                          <a:cs typeface="B Nazanin" pitchFamily="2" charset="-78"/>
                        </a:rPr>
                        <a:t> آوران</a:t>
                      </a:r>
                      <a:endParaRPr lang="en-US"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fa-IR" dirty="0" smtClean="0">
                          <a:solidFill>
                            <a:schemeClr val="tx1"/>
                          </a:solidFill>
                          <a:cs typeface="B Nazanin" pitchFamily="2" charset="-78"/>
                        </a:rPr>
                        <a:t>تهران</a:t>
                      </a:r>
                      <a:endParaRPr lang="en-US"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r>
            </a:tbl>
          </a:graphicData>
        </a:graphic>
      </p:graphicFrame>
      <p:graphicFrame>
        <p:nvGraphicFramePr>
          <p:cNvPr id="66" name="Table 65"/>
          <p:cNvGraphicFramePr>
            <a:graphicFrameLocks noGrp="1"/>
          </p:cNvGraphicFramePr>
          <p:nvPr>
            <p:extLst>
              <p:ext uri="{D42A27DB-BD31-4B8C-83A1-F6EECF244321}">
                <p14:modId xmlns:p14="http://schemas.microsoft.com/office/powerpoint/2010/main" val="3909872667"/>
              </p:ext>
            </p:extLst>
          </p:nvPr>
        </p:nvGraphicFramePr>
        <p:xfrm>
          <a:off x="5486400" y="3953300"/>
          <a:ext cx="3048000" cy="370840"/>
        </p:xfrm>
        <a:graphic>
          <a:graphicData uri="http://schemas.openxmlformats.org/drawingml/2006/table">
            <a:tbl>
              <a:tblPr firstRow="1" bandRow="1">
                <a:tableStyleId>{5C22544A-7EE6-4342-B048-85BDC9FD1C3A}</a:tableStyleId>
              </a:tblPr>
              <a:tblGrid>
                <a:gridCol w="1016000"/>
                <a:gridCol w="1016000"/>
                <a:gridCol w="1016000"/>
              </a:tblGrid>
              <a:tr h="370840">
                <a:tc>
                  <a:txBody>
                    <a:bodyPr/>
                    <a:lstStyle/>
                    <a:p>
                      <a:pPr algn="ctr"/>
                      <a:r>
                        <a:rPr lang="en-US" dirty="0" smtClean="0">
                          <a:solidFill>
                            <a:schemeClr val="tx1"/>
                          </a:solidFill>
                          <a:cs typeface="B Nazanin" pitchFamily="2" charset="-78"/>
                        </a:rPr>
                        <a:t>S2</a:t>
                      </a:r>
                      <a:endParaRPr lang="en-US"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fa-IR" dirty="0" smtClean="0">
                          <a:solidFill>
                            <a:schemeClr val="tx1"/>
                          </a:solidFill>
                          <a:cs typeface="B Nazanin" pitchFamily="2" charset="-78"/>
                        </a:rPr>
                        <a:t>ایران</a:t>
                      </a:r>
                      <a:r>
                        <a:rPr lang="fa-IR" baseline="0" dirty="0" smtClean="0">
                          <a:solidFill>
                            <a:schemeClr val="tx1"/>
                          </a:solidFill>
                          <a:cs typeface="B Nazanin" pitchFamily="2" charset="-78"/>
                        </a:rPr>
                        <a:t> قطعه</a:t>
                      </a:r>
                      <a:endParaRPr lang="en-US"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fa-IR" dirty="0" smtClean="0">
                          <a:solidFill>
                            <a:schemeClr val="tx1"/>
                          </a:solidFill>
                          <a:cs typeface="B Nazanin" pitchFamily="2" charset="-78"/>
                        </a:rPr>
                        <a:t>تبریز</a:t>
                      </a:r>
                      <a:endParaRPr lang="en-US"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graphicFrame>
        <p:nvGraphicFramePr>
          <p:cNvPr id="67" name="Table 66"/>
          <p:cNvGraphicFramePr>
            <a:graphicFrameLocks noGrp="1"/>
          </p:cNvGraphicFramePr>
          <p:nvPr>
            <p:extLst>
              <p:ext uri="{D42A27DB-BD31-4B8C-83A1-F6EECF244321}">
                <p14:modId xmlns:p14="http://schemas.microsoft.com/office/powerpoint/2010/main" val="1882367085"/>
              </p:ext>
            </p:extLst>
          </p:nvPr>
        </p:nvGraphicFramePr>
        <p:xfrm>
          <a:off x="5626100" y="6029960"/>
          <a:ext cx="3037740" cy="370840"/>
        </p:xfrm>
        <a:graphic>
          <a:graphicData uri="http://schemas.openxmlformats.org/drawingml/2006/table">
            <a:tbl>
              <a:tblPr firstRow="1" bandRow="1">
                <a:tableStyleId>{5C22544A-7EE6-4342-B048-85BDC9FD1C3A}</a:tableStyleId>
              </a:tblPr>
              <a:tblGrid>
                <a:gridCol w="759435"/>
                <a:gridCol w="759435"/>
                <a:gridCol w="759435"/>
                <a:gridCol w="759435"/>
              </a:tblGrid>
              <a:tr h="370840">
                <a:tc>
                  <a:txBody>
                    <a:bodyPr/>
                    <a:lstStyle/>
                    <a:p>
                      <a:pPr algn="ctr"/>
                      <a:r>
                        <a:rPr lang="en-US" dirty="0" smtClean="0">
                          <a:solidFill>
                            <a:schemeClr val="tx1"/>
                          </a:solidFill>
                          <a:cs typeface="B Nazanin" pitchFamily="2" charset="-78"/>
                        </a:rPr>
                        <a:t>P2</a:t>
                      </a:r>
                      <a:endParaRPr lang="en-US"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fa-IR" dirty="0" smtClean="0">
                          <a:solidFill>
                            <a:schemeClr val="tx1"/>
                          </a:solidFill>
                          <a:cs typeface="B Nazanin" pitchFamily="2" charset="-78"/>
                        </a:rPr>
                        <a:t>سبز</a:t>
                      </a:r>
                      <a:endParaRPr lang="en-US"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fa-IR" dirty="0" smtClean="0">
                          <a:solidFill>
                            <a:schemeClr val="tx1"/>
                          </a:solidFill>
                          <a:cs typeface="B Nazanin" pitchFamily="2" charset="-78"/>
                        </a:rPr>
                        <a:t>مس</a:t>
                      </a:r>
                      <a:endParaRPr lang="en-US"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fa-IR" dirty="0" smtClean="0">
                          <a:solidFill>
                            <a:schemeClr val="tx1"/>
                          </a:solidFill>
                          <a:cs typeface="B Nazanin" pitchFamily="2" charset="-78"/>
                        </a:rPr>
                        <a:t>تبریز</a:t>
                      </a:r>
                      <a:endParaRPr lang="en-US"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graphicFrame>
        <p:nvGraphicFramePr>
          <p:cNvPr id="68" name="Table 67"/>
          <p:cNvGraphicFramePr>
            <a:graphicFrameLocks noGrp="1"/>
          </p:cNvGraphicFramePr>
          <p:nvPr>
            <p:extLst>
              <p:ext uri="{D42A27DB-BD31-4B8C-83A1-F6EECF244321}">
                <p14:modId xmlns:p14="http://schemas.microsoft.com/office/powerpoint/2010/main" val="2662182447"/>
              </p:ext>
            </p:extLst>
          </p:nvPr>
        </p:nvGraphicFramePr>
        <p:xfrm>
          <a:off x="1018839" y="6012180"/>
          <a:ext cx="3200400" cy="370840"/>
        </p:xfrm>
        <a:graphic>
          <a:graphicData uri="http://schemas.openxmlformats.org/drawingml/2006/table">
            <a:tbl>
              <a:tblPr firstRow="1" bandRow="1">
                <a:tableStyleId>{5C22544A-7EE6-4342-B048-85BDC9FD1C3A}</a:tableStyleId>
              </a:tblPr>
              <a:tblGrid>
                <a:gridCol w="800100"/>
                <a:gridCol w="800100"/>
                <a:gridCol w="800100"/>
                <a:gridCol w="800100"/>
              </a:tblGrid>
              <a:tr h="370840">
                <a:tc>
                  <a:txBody>
                    <a:bodyPr/>
                    <a:lstStyle/>
                    <a:p>
                      <a:pPr algn="ctr"/>
                      <a:r>
                        <a:rPr lang="en-US" dirty="0" smtClean="0">
                          <a:solidFill>
                            <a:schemeClr val="tx1"/>
                          </a:solidFill>
                          <a:cs typeface="B Nazanin" pitchFamily="2" charset="-78"/>
                        </a:rPr>
                        <a:t>P1</a:t>
                      </a:r>
                      <a:endParaRPr lang="en-US"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fa-IR" dirty="0" smtClean="0">
                          <a:solidFill>
                            <a:schemeClr val="tx1"/>
                          </a:solidFill>
                          <a:cs typeface="B Nazanin" pitchFamily="2" charset="-78"/>
                        </a:rPr>
                        <a:t>قرمز</a:t>
                      </a:r>
                      <a:endParaRPr lang="en-US"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fa-IR" dirty="0" smtClean="0">
                          <a:solidFill>
                            <a:schemeClr val="tx1"/>
                          </a:solidFill>
                          <a:cs typeface="B Nazanin" pitchFamily="2" charset="-78"/>
                        </a:rPr>
                        <a:t>اهن</a:t>
                      </a:r>
                      <a:endParaRPr lang="en-US"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fa-IR" dirty="0" smtClean="0">
                          <a:solidFill>
                            <a:schemeClr val="tx1"/>
                          </a:solidFill>
                          <a:cs typeface="B Nazanin" pitchFamily="2" charset="-78"/>
                        </a:rPr>
                        <a:t>تهران</a:t>
                      </a:r>
                      <a:endParaRPr lang="en-US"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69" name="Rectangle 68"/>
          <p:cNvSpPr/>
          <p:nvPr/>
        </p:nvSpPr>
        <p:spPr>
          <a:xfrm>
            <a:off x="1524000" y="4488180"/>
            <a:ext cx="818478" cy="4572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400" b="1" dirty="0" smtClean="0">
                <a:solidFill>
                  <a:schemeClr val="tx1"/>
                </a:solidFill>
              </a:rPr>
              <a:t>300</a:t>
            </a:r>
            <a:endParaRPr lang="en-US" sz="2400" b="1" dirty="0">
              <a:solidFill>
                <a:schemeClr val="tx1"/>
              </a:solidFill>
            </a:endParaRPr>
          </a:p>
        </p:txBody>
      </p:sp>
      <p:sp>
        <p:nvSpPr>
          <p:cNvPr id="70" name="Rectangle 69"/>
          <p:cNvSpPr/>
          <p:nvPr/>
        </p:nvSpPr>
        <p:spPr>
          <a:xfrm>
            <a:off x="2819400" y="4488180"/>
            <a:ext cx="818478" cy="4572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400" b="1" dirty="0" smtClean="0">
                <a:solidFill>
                  <a:schemeClr val="tx1"/>
                </a:solidFill>
              </a:rPr>
              <a:t>200</a:t>
            </a:r>
            <a:endParaRPr lang="en-US" sz="2400" b="1" dirty="0">
              <a:solidFill>
                <a:schemeClr val="tx1"/>
              </a:solidFill>
            </a:endParaRPr>
          </a:p>
        </p:txBody>
      </p:sp>
      <p:sp>
        <p:nvSpPr>
          <p:cNvPr id="71" name="Rectangle 70"/>
          <p:cNvSpPr/>
          <p:nvPr/>
        </p:nvSpPr>
        <p:spPr>
          <a:xfrm>
            <a:off x="5791200" y="4488180"/>
            <a:ext cx="818478" cy="4572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400" b="1" dirty="0" smtClean="0">
                <a:solidFill>
                  <a:schemeClr val="tx1"/>
                </a:solidFill>
              </a:rPr>
              <a:t>300</a:t>
            </a:r>
            <a:endParaRPr lang="en-US" sz="2400" b="1" dirty="0">
              <a:solidFill>
                <a:schemeClr val="tx1"/>
              </a:solidFill>
            </a:endParaRPr>
          </a:p>
        </p:txBody>
      </p:sp>
      <p:sp>
        <p:nvSpPr>
          <p:cNvPr id="72" name="Rectangle 71"/>
          <p:cNvSpPr/>
          <p:nvPr/>
        </p:nvSpPr>
        <p:spPr>
          <a:xfrm>
            <a:off x="7086600" y="4488180"/>
            <a:ext cx="818478" cy="4572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400" b="1" dirty="0" smtClean="0">
                <a:solidFill>
                  <a:schemeClr val="tx1"/>
                </a:solidFill>
              </a:rPr>
              <a:t>400</a:t>
            </a:r>
            <a:endParaRPr lang="en-US" sz="2400" b="1" dirty="0">
              <a:solidFill>
                <a:schemeClr val="tx1"/>
              </a:solidFill>
            </a:endParaRPr>
          </a:p>
        </p:txBody>
      </p:sp>
      <p:cxnSp>
        <p:nvCxnSpPr>
          <p:cNvPr id="73" name="Straight Connector 72"/>
          <p:cNvCxnSpPr/>
          <p:nvPr/>
        </p:nvCxnSpPr>
        <p:spPr>
          <a:xfrm flipH="1">
            <a:off x="685800" y="4030980"/>
            <a:ext cx="457200" cy="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74" name="Straight Connector 73"/>
          <p:cNvCxnSpPr/>
          <p:nvPr/>
        </p:nvCxnSpPr>
        <p:spPr>
          <a:xfrm>
            <a:off x="685800" y="4564380"/>
            <a:ext cx="838200" cy="0"/>
          </a:xfrm>
          <a:prstGeom prst="line">
            <a:avLst/>
          </a:prstGeom>
          <a:ln w="38100">
            <a:solidFill>
              <a:schemeClr val="tx1"/>
            </a:solidFill>
            <a:tailEnd type="arrow"/>
          </a:ln>
        </p:spPr>
        <p:style>
          <a:lnRef idx="1">
            <a:schemeClr val="dk1"/>
          </a:lnRef>
          <a:fillRef idx="0">
            <a:schemeClr val="dk1"/>
          </a:fillRef>
          <a:effectRef idx="0">
            <a:schemeClr val="dk1"/>
          </a:effectRef>
          <a:fontRef idx="minor">
            <a:schemeClr val="tx1"/>
          </a:fontRef>
        </p:style>
      </p:cxnSp>
      <p:cxnSp>
        <p:nvCxnSpPr>
          <p:cNvPr id="75" name="Straight Connector 74"/>
          <p:cNvCxnSpPr/>
          <p:nvPr/>
        </p:nvCxnSpPr>
        <p:spPr>
          <a:xfrm>
            <a:off x="685800" y="4030980"/>
            <a:ext cx="0" cy="53340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76" name="Straight Connector 75"/>
          <p:cNvCxnSpPr/>
          <p:nvPr/>
        </p:nvCxnSpPr>
        <p:spPr>
          <a:xfrm>
            <a:off x="2342478" y="4564380"/>
            <a:ext cx="476922" cy="0"/>
          </a:xfrm>
          <a:prstGeom prst="line">
            <a:avLst/>
          </a:prstGeom>
          <a:ln w="38100">
            <a:solidFill>
              <a:schemeClr val="tx1"/>
            </a:solidFill>
            <a:tailEnd type="arrow"/>
          </a:ln>
        </p:spPr>
        <p:style>
          <a:lnRef idx="1">
            <a:schemeClr val="dk1"/>
          </a:lnRef>
          <a:fillRef idx="0">
            <a:schemeClr val="dk1"/>
          </a:fillRef>
          <a:effectRef idx="0">
            <a:schemeClr val="dk1"/>
          </a:effectRef>
          <a:fontRef idx="minor">
            <a:schemeClr val="tx1"/>
          </a:fontRef>
        </p:style>
      </p:cxnSp>
      <p:cxnSp>
        <p:nvCxnSpPr>
          <p:cNvPr id="77" name="Straight Connector 76"/>
          <p:cNvCxnSpPr/>
          <p:nvPr/>
        </p:nvCxnSpPr>
        <p:spPr>
          <a:xfrm flipH="1">
            <a:off x="3637878" y="4577080"/>
            <a:ext cx="705522" cy="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78" name="Straight Connector 77"/>
          <p:cNvCxnSpPr/>
          <p:nvPr/>
        </p:nvCxnSpPr>
        <p:spPr>
          <a:xfrm>
            <a:off x="4343400" y="4075220"/>
            <a:ext cx="0" cy="50186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79" name="Straight Connector 78"/>
          <p:cNvCxnSpPr>
            <a:endCxn id="65" idx="3"/>
          </p:cNvCxnSpPr>
          <p:nvPr/>
        </p:nvCxnSpPr>
        <p:spPr>
          <a:xfrm flipH="1">
            <a:off x="3992682" y="4062520"/>
            <a:ext cx="350718" cy="0"/>
          </a:xfrm>
          <a:prstGeom prst="line">
            <a:avLst/>
          </a:prstGeom>
          <a:ln w="38100">
            <a:solidFill>
              <a:schemeClr val="tx1"/>
            </a:solidFill>
            <a:tailEnd type="arrow"/>
          </a:ln>
        </p:spPr>
        <p:style>
          <a:lnRef idx="1">
            <a:schemeClr val="dk1"/>
          </a:lnRef>
          <a:fillRef idx="0">
            <a:schemeClr val="dk1"/>
          </a:fillRef>
          <a:effectRef idx="0">
            <a:schemeClr val="dk1"/>
          </a:effectRef>
          <a:fontRef idx="minor">
            <a:schemeClr val="tx1"/>
          </a:fontRef>
        </p:style>
      </p:cxnSp>
      <p:cxnSp>
        <p:nvCxnSpPr>
          <p:cNvPr id="80" name="Straight Connector 79"/>
          <p:cNvCxnSpPr>
            <a:stCxn id="66" idx="1"/>
          </p:cNvCxnSpPr>
          <p:nvPr/>
        </p:nvCxnSpPr>
        <p:spPr>
          <a:xfrm flipH="1">
            <a:off x="5048922" y="4138720"/>
            <a:ext cx="437478" cy="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81" name="Straight Connector 80"/>
          <p:cNvCxnSpPr/>
          <p:nvPr/>
        </p:nvCxnSpPr>
        <p:spPr>
          <a:xfrm>
            <a:off x="5048922" y="4577080"/>
            <a:ext cx="742278" cy="0"/>
          </a:xfrm>
          <a:prstGeom prst="line">
            <a:avLst/>
          </a:prstGeom>
          <a:ln w="38100">
            <a:solidFill>
              <a:schemeClr val="tx1"/>
            </a:solidFill>
            <a:tailEnd type="arrow"/>
          </a:ln>
        </p:spPr>
        <p:style>
          <a:lnRef idx="1">
            <a:schemeClr val="dk1"/>
          </a:lnRef>
          <a:fillRef idx="0">
            <a:schemeClr val="dk1"/>
          </a:fillRef>
          <a:effectRef idx="0">
            <a:schemeClr val="dk1"/>
          </a:effectRef>
          <a:fontRef idx="minor">
            <a:schemeClr val="tx1"/>
          </a:fontRef>
        </p:style>
      </p:cxnSp>
      <p:cxnSp>
        <p:nvCxnSpPr>
          <p:cNvPr id="82" name="Straight Connector 81"/>
          <p:cNvCxnSpPr/>
          <p:nvPr/>
        </p:nvCxnSpPr>
        <p:spPr>
          <a:xfrm>
            <a:off x="5048922" y="4138720"/>
            <a:ext cx="0" cy="43836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83" name="Straight Connector 82"/>
          <p:cNvCxnSpPr/>
          <p:nvPr/>
        </p:nvCxnSpPr>
        <p:spPr>
          <a:xfrm>
            <a:off x="6609678" y="4577080"/>
            <a:ext cx="476922" cy="0"/>
          </a:xfrm>
          <a:prstGeom prst="line">
            <a:avLst/>
          </a:prstGeom>
          <a:ln w="38100">
            <a:solidFill>
              <a:schemeClr val="tx1"/>
            </a:solidFill>
            <a:tailEnd type="arrow"/>
          </a:ln>
        </p:spPr>
        <p:style>
          <a:lnRef idx="1">
            <a:schemeClr val="dk1"/>
          </a:lnRef>
          <a:fillRef idx="0">
            <a:schemeClr val="dk1"/>
          </a:fillRef>
          <a:effectRef idx="0">
            <a:schemeClr val="dk1"/>
          </a:effectRef>
          <a:fontRef idx="minor">
            <a:schemeClr val="tx1"/>
          </a:fontRef>
        </p:style>
      </p:cxnSp>
      <p:cxnSp>
        <p:nvCxnSpPr>
          <p:cNvPr id="84" name="Straight Connector 83"/>
          <p:cNvCxnSpPr/>
          <p:nvPr/>
        </p:nvCxnSpPr>
        <p:spPr>
          <a:xfrm flipH="1">
            <a:off x="7905078" y="4564380"/>
            <a:ext cx="901700" cy="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85" name="Straight Connector 84"/>
          <p:cNvCxnSpPr/>
          <p:nvPr/>
        </p:nvCxnSpPr>
        <p:spPr>
          <a:xfrm>
            <a:off x="8806778" y="4138720"/>
            <a:ext cx="0" cy="43836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86" name="Straight Connector 85"/>
          <p:cNvCxnSpPr/>
          <p:nvPr/>
        </p:nvCxnSpPr>
        <p:spPr>
          <a:xfrm flipH="1">
            <a:off x="8488482" y="4138720"/>
            <a:ext cx="318296" cy="0"/>
          </a:xfrm>
          <a:prstGeom prst="line">
            <a:avLst/>
          </a:prstGeom>
          <a:ln w="38100">
            <a:solidFill>
              <a:schemeClr val="tx1"/>
            </a:solidFill>
            <a:tailEnd type="arrow"/>
          </a:ln>
        </p:spPr>
        <p:style>
          <a:lnRef idx="1">
            <a:schemeClr val="dk1"/>
          </a:lnRef>
          <a:fillRef idx="0">
            <a:schemeClr val="dk1"/>
          </a:fillRef>
          <a:effectRef idx="0">
            <a:schemeClr val="dk1"/>
          </a:effectRef>
          <a:fontRef idx="minor">
            <a:schemeClr val="tx1"/>
          </a:fontRef>
        </p:style>
      </p:cxnSp>
      <p:cxnSp>
        <p:nvCxnSpPr>
          <p:cNvPr id="87" name="Straight Connector 86"/>
          <p:cNvCxnSpPr/>
          <p:nvPr/>
        </p:nvCxnSpPr>
        <p:spPr>
          <a:xfrm flipH="1">
            <a:off x="533400" y="6172200"/>
            <a:ext cx="457200" cy="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88" name="Straight Connector 87"/>
          <p:cNvCxnSpPr/>
          <p:nvPr/>
        </p:nvCxnSpPr>
        <p:spPr>
          <a:xfrm>
            <a:off x="533400" y="5534555"/>
            <a:ext cx="0" cy="637645"/>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89" name="Straight Connector 88"/>
          <p:cNvCxnSpPr/>
          <p:nvPr/>
        </p:nvCxnSpPr>
        <p:spPr>
          <a:xfrm flipV="1">
            <a:off x="1676400" y="4945380"/>
            <a:ext cx="0" cy="589175"/>
          </a:xfrm>
          <a:prstGeom prst="line">
            <a:avLst/>
          </a:prstGeom>
          <a:ln w="38100">
            <a:solidFill>
              <a:schemeClr val="tx1"/>
            </a:solidFill>
            <a:tailEnd type="arrow"/>
          </a:ln>
        </p:spPr>
        <p:style>
          <a:lnRef idx="1">
            <a:schemeClr val="dk1"/>
          </a:lnRef>
          <a:fillRef idx="0">
            <a:schemeClr val="dk1"/>
          </a:fillRef>
          <a:effectRef idx="0">
            <a:schemeClr val="dk1"/>
          </a:effectRef>
          <a:fontRef idx="minor">
            <a:schemeClr val="tx1"/>
          </a:fontRef>
        </p:style>
      </p:cxnSp>
      <p:cxnSp>
        <p:nvCxnSpPr>
          <p:cNvPr id="90" name="Straight Connector 89"/>
          <p:cNvCxnSpPr/>
          <p:nvPr/>
        </p:nvCxnSpPr>
        <p:spPr>
          <a:xfrm flipH="1">
            <a:off x="558800" y="5534555"/>
            <a:ext cx="1117600" cy="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91" name="Straight Connector 90"/>
          <p:cNvCxnSpPr/>
          <p:nvPr/>
        </p:nvCxnSpPr>
        <p:spPr>
          <a:xfrm>
            <a:off x="2161839" y="4945380"/>
            <a:ext cx="21143" cy="589175"/>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92" name="Straight Connector 91"/>
          <p:cNvCxnSpPr/>
          <p:nvPr/>
        </p:nvCxnSpPr>
        <p:spPr>
          <a:xfrm flipH="1">
            <a:off x="2182982" y="5534555"/>
            <a:ext cx="3105821" cy="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93" name="Straight Connector 92"/>
          <p:cNvCxnSpPr/>
          <p:nvPr/>
        </p:nvCxnSpPr>
        <p:spPr>
          <a:xfrm>
            <a:off x="5288803" y="4852990"/>
            <a:ext cx="0" cy="681565"/>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94" name="Straight Connector 93"/>
          <p:cNvCxnSpPr/>
          <p:nvPr/>
        </p:nvCxnSpPr>
        <p:spPr>
          <a:xfrm>
            <a:off x="5288803" y="4842300"/>
            <a:ext cx="476922" cy="0"/>
          </a:xfrm>
          <a:prstGeom prst="line">
            <a:avLst/>
          </a:prstGeom>
          <a:ln w="38100">
            <a:solidFill>
              <a:schemeClr val="tx1"/>
            </a:solidFill>
            <a:tailEnd type="arrow"/>
          </a:ln>
        </p:spPr>
        <p:style>
          <a:lnRef idx="1">
            <a:schemeClr val="dk1"/>
          </a:lnRef>
          <a:fillRef idx="0">
            <a:schemeClr val="dk1"/>
          </a:fillRef>
          <a:effectRef idx="0">
            <a:schemeClr val="dk1"/>
          </a:effectRef>
          <a:fontRef idx="minor">
            <a:schemeClr val="tx1"/>
          </a:fontRef>
        </p:style>
      </p:cxnSp>
      <p:cxnSp>
        <p:nvCxnSpPr>
          <p:cNvPr id="95" name="Straight Connector 94"/>
          <p:cNvCxnSpPr/>
          <p:nvPr/>
        </p:nvCxnSpPr>
        <p:spPr>
          <a:xfrm flipH="1">
            <a:off x="6014123" y="4945380"/>
            <a:ext cx="1" cy="83820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96" name="Straight Connector 95"/>
          <p:cNvCxnSpPr/>
          <p:nvPr/>
        </p:nvCxnSpPr>
        <p:spPr>
          <a:xfrm flipH="1">
            <a:off x="4724400" y="5783580"/>
            <a:ext cx="1289723" cy="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97" name="Straight Connector 96"/>
          <p:cNvCxnSpPr/>
          <p:nvPr/>
        </p:nvCxnSpPr>
        <p:spPr>
          <a:xfrm>
            <a:off x="4724400" y="5783580"/>
            <a:ext cx="0" cy="38862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98" name="Straight Connector 97"/>
          <p:cNvCxnSpPr/>
          <p:nvPr/>
        </p:nvCxnSpPr>
        <p:spPr>
          <a:xfrm flipH="1">
            <a:off x="4219239" y="6172200"/>
            <a:ext cx="505161" cy="0"/>
          </a:xfrm>
          <a:prstGeom prst="line">
            <a:avLst/>
          </a:prstGeom>
          <a:ln w="38100">
            <a:solidFill>
              <a:schemeClr val="tx1"/>
            </a:solidFill>
            <a:tailEnd type="arrow"/>
          </a:ln>
        </p:spPr>
        <p:style>
          <a:lnRef idx="1">
            <a:schemeClr val="dk1"/>
          </a:lnRef>
          <a:fillRef idx="0">
            <a:schemeClr val="dk1"/>
          </a:fillRef>
          <a:effectRef idx="0">
            <a:schemeClr val="dk1"/>
          </a:effectRef>
          <a:fontRef idx="minor">
            <a:schemeClr val="tx1"/>
          </a:fontRef>
        </p:style>
      </p:cxnSp>
      <p:cxnSp>
        <p:nvCxnSpPr>
          <p:cNvPr id="99" name="Straight Connector 98"/>
          <p:cNvCxnSpPr/>
          <p:nvPr/>
        </p:nvCxnSpPr>
        <p:spPr>
          <a:xfrm flipH="1">
            <a:off x="4951506" y="6172200"/>
            <a:ext cx="674594" cy="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100" name="Straight Connector 99"/>
          <p:cNvCxnSpPr/>
          <p:nvPr/>
        </p:nvCxnSpPr>
        <p:spPr>
          <a:xfrm>
            <a:off x="4951505" y="5440680"/>
            <a:ext cx="0" cy="73152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101" name="Straight Connector 100"/>
          <p:cNvCxnSpPr/>
          <p:nvPr/>
        </p:nvCxnSpPr>
        <p:spPr>
          <a:xfrm flipH="1">
            <a:off x="2590800" y="5440680"/>
            <a:ext cx="2360705" cy="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102" name="Straight Connector 101"/>
          <p:cNvCxnSpPr/>
          <p:nvPr/>
        </p:nvCxnSpPr>
        <p:spPr>
          <a:xfrm>
            <a:off x="2590800" y="4862620"/>
            <a:ext cx="0" cy="57806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103" name="Straight Connector 102"/>
          <p:cNvCxnSpPr/>
          <p:nvPr/>
        </p:nvCxnSpPr>
        <p:spPr>
          <a:xfrm>
            <a:off x="2580939" y="4862620"/>
            <a:ext cx="238461" cy="0"/>
          </a:xfrm>
          <a:prstGeom prst="line">
            <a:avLst/>
          </a:prstGeom>
          <a:ln w="38100">
            <a:solidFill>
              <a:schemeClr val="tx1"/>
            </a:solidFill>
            <a:tailEnd type="arrow"/>
          </a:ln>
        </p:spPr>
        <p:style>
          <a:lnRef idx="1">
            <a:schemeClr val="dk1"/>
          </a:lnRef>
          <a:fillRef idx="0">
            <a:schemeClr val="dk1"/>
          </a:fillRef>
          <a:effectRef idx="0">
            <a:schemeClr val="dk1"/>
          </a:effectRef>
          <a:fontRef idx="minor">
            <a:schemeClr val="tx1"/>
          </a:fontRef>
        </p:style>
      </p:cxnSp>
      <p:cxnSp>
        <p:nvCxnSpPr>
          <p:cNvPr id="104" name="Straight Connector 103"/>
          <p:cNvCxnSpPr/>
          <p:nvPr/>
        </p:nvCxnSpPr>
        <p:spPr>
          <a:xfrm flipH="1">
            <a:off x="3637878" y="4862620"/>
            <a:ext cx="674595" cy="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105" name="Straight Connector 104"/>
          <p:cNvCxnSpPr/>
          <p:nvPr/>
        </p:nvCxnSpPr>
        <p:spPr>
          <a:xfrm>
            <a:off x="4312473" y="4852990"/>
            <a:ext cx="0" cy="36523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106" name="Straight Connector 105"/>
          <p:cNvCxnSpPr/>
          <p:nvPr/>
        </p:nvCxnSpPr>
        <p:spPr>
          <a:xfrm flipH="1">
            <a:off x="7905078" y="4852990"/>
            <a:ext cx="1086522" cy="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107" name="Straight Connector 106"/>
          <p:cNvCxnSpPr/>
          <p:nvPr/>
        </p:nvCxnSpPr>
        <p:spPr>
          <a:xfrm flipH="1">
            <a:off x="4312474" y="5218220"/>
            <a:ext cx="2535665" cy="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108" name="Straight Connector 107"/>
          <p:cNvCxnSpPr/>
          <p:nvPr/>
        </p:nvCxnSpPr>
        <p:spPr>
          <a:xfrm>
            <a:off x="6848139" y="4852990"/>
            <a:ext cx="0" cy="36523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109" name="Straight Connector 108"/>
          <p:cNvCxnSpPr/>
          <p:nvPr/>
        </p:nvCxnSpPr>
        <p:spPr>
          <a:xfrm>
            <a:off x="6848139" y="4862620"/>
            <a:ext cx="238461" cy="0"/>
          </a:xfrm>
          <a:prstGeom prst="line">
            <a:avLst/>
          </a:prstGeom>
          <a:ln w="38100">
            <a:solidFill>
              <a:schemeClr val="tx1"/>
            </a:solidFill>
            <a:tailEnd type="arrow"/>
          </a:ln>
        </p:spPr>
        <p:style>
          <a:lnRef idx="1">
            <a:schemeClr val="dk1"/>
          </a:lnRef>
          <a:fillRef idx="0">
            <a:schemeClr val="dk1"/>
          </a:fillRef>
          <a:effectRef idx="0">
            <a:schemeClr val="dk1"/>
          </a:effectRef>
          <a:fontRef idx="minor">
            <a:schemeClr val="tx1"/>
          </a:fontRef>
        </p:style>
      </p:cxnSp>
      <p:cxnSp>
        <p:nvCxnSpPr>
          <p:cNvPr id="110" name="Straight Connector 109"/>
          <p:cNvCxnSpPr/>
          <p:nvPr/>
        </p:nvCxnSpPr>
        <p:spPr>
          <a:xfrm>
            <a:off x="8991600" y="4862620"/>
            <a:ext cx="0" cy="134387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111" name="Straight Connector 110"/>
          <p:cNvCxnSpPr>
            <a:endCxn id="67" idx="3"/>
          </p:cNvCxnSpPr>
          <p:nvPr/>
        </p:nvCxnSpPr>
        <p:spPr>
          <a:xfrm flipH="1">
            <a:off x="8663840" y="6197600"/>
            <a:ext cx="327760" cy="17780"/>
          </a:xfrm>
          <a:prstGeom prst="line">
            <a:avLst/>
          </a:prstGeom>
          <a:ln w="38100">
            <a:solidFill>
              <a:schemeClr val="tx1"/>
            </a:solidFill>
            <a:tailEnd type="arrow"/>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301007912"/>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خواص </a:t>
            </a:r>
            <a:r>
              <a:rPr lang="fa-IR" dirty="0" smtClean="0"/>
              <a:t>مدل شبکه ای</a:t>
            </a:r>
            <a:endParaRPr lang="en-US" dirty="0"/>
          </a:p>
        </p:txBody>
      </p:sp>
      <p:sp>
        <p:nvSpPr>
          <p:cNvPr id="3" name="Content Placeholder 2"/>
          <p:cNvSpPr>
            <a:spLocks noGrp="1"/>
          </p:cNvSpPr>
          <p:nvPr>
            <p:ph idx="1"/>
          </p:nvPr>
        </p:nvSpPr>
        <p:spPr>
          <a:xfrm>
            <a:off x="381000" y="1676400"/>
            <a:ext cx="8229600" cy="4419600"/>
          </a:xfrm>
        </p:spPr>
        <p:txBody>
          <a:bodyPr>
            <a:normAutofit/>
          </a:bodyPr>
          <a:lstStyle/>
          <a:p>
            <a:r>
              <a:rPr lang="fa-IR" dirty="0" smtClean="0"/>
              <a:t>از دید کاربر وضوح کاربری ندارد.</a:t>
            </a:r>
          </a:p>
          <a:p>
            <a:r>
              <a:rPr lang="fa-IR" dirty="0" smtClean="0"/>
              <a:t>هر </a:t>
            </a:r>
            <a:r>
              <a:rPr lang="fa-IR" dirty="0"/>
              <a:t>گره فرزند می تواند بیش از یك گره والد داشته باشد. </a:t>
            </a:r>
            <a:endParaRPr lang="fa-IR" dirty="0" smtClean="0"/>
          </a:p>
          <a:p>
            <a:r>
              <a:rPr lang="fa-IR" dirty="0" smtClean="0"/>
              <a:t>برای </a:t>
            </a:r>
            <a:r>
              <a:rPr lang="fa-IR" dirty="0"/>
              <a:t>نمايش ارتباطات </a:t>
            </a:r>
            <a:r>
              <a:rPr lang="en-US" dirty="0" smtClean="0"/>
              <a:t>1:n</a:t>
            </a:r>
            <a:r>
              <a:rPr lang="fa-IR" dirty="0" smtClean="0"/>
              <a:t>دو </a:t>
            </a:r>
            <a:r>
              <a:rPr lang="fa-IR" dirty="0"/>
              <a:t>سويه مناسب است. </a:t>
            </a:r>
            <a:endParaRPr lang="fa-IR" dirty="0" smtClean="0"/>
          </a:p>
          <a:p>
            <a:r>
              <a:rPr lang="fa-IR" dirty="0" smtClean="0"/>
              <a:t>عملیات </a:t>
            </a:r>
            <a:r>
              <a:rPr lang="fa-IR" dirty="0"/>
              <a:t>ذخیره و بازیابی پیچیده تر از مدل سلسله مراتبی است. </a:t>
            </a:r>
            <a:endParaRPr lang="fa-IR" dirty="0" smtClean="0"/>
          </a:p>
          <a:p>
            <a:r>
              <a:rPr lang="fa-IR" dirty="0" smtClean="0"/>
              <a:t>برای </a:t>
            </a:r>
            <a:r>
              <a:rPr lang="fa-IR" dirty="0"/>
              <a:t>پرس و جوهای قرینه رویه پاسخگوئی قرینه دارد ولی پیچیده است</a:t>
            </a:r>
            <a:r>
              <a:rPr lang="fa-IR" dirty="0" smtClean="0"/>
              <a:t>.</a:t>
            </a:r>
          </a:p>
          <a:p>
            <a:r>
              <a:rPr lang="fa-IR" dirty="0" smtClean="0"/>
              <a:t>در عملیات ذخیره سازی آنومالی ندارد.</a:t>
            </a:r>
          </a:p>
          <a:p>
            <a:r>
              <a:rPr lang="fa-IR" dirty="0" smtClean="0"/>
              <a:t>در بعضی پرس و جوها با مسأله انتخاب مسیر مواجه است.</a:t>
            </a:r>
          </a:p>
          <a:p>
            <a:r>
              <a:rPr lang="fa-IR" dirty="0" smtClean="0"/>
              <a:t>اصل وحدت عملگر در یک عمل واحد مثل درج رعایت نمی شود.</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41</a:t>
            </a:fld>
            <a:endParaRPr lang="en-US"/>
          </a:p>
        </p:txBody>
      </p:sp>
    </p:spTree>
    <p:extLst>
      <p:ext uri="{BB962C8B-B14F-4D97-AF65-F5344CB8AC3E}">
        <p14:creationId xmlns:p14="http://schemas.microsoft.com/office/powerpoint/2010/main" val="189636679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
            <a:ext cx="7543800" cy="685800"/>
          </a:xfrm>
        </p:spPr>
        <p:txBody>
          <a:bodyPr/>
          <a:lstStyle/>
          <a:p>
            <a:r>
              <a:rPr lang="fa-IR" sz="4000" dirty="0" smtClean="0"/>
              <a:t>سوال...</a:t>
            </a:r>
            <a:endParaRPr lang="en-US" sz="4000" dirty="0"/>
          </a:p>
        </p:txBody>
      </p:sp>
      <p:sp>
        <p:nvSpPr>
          <p:cNvPr id="3" name="Content Placeholder 2"/>
          <p:cNvSpPr>
            <a:spLocks noGrp="1"/>
          </p:cNvSpPr>
          <p:nvPr>
            <p:ph idx="1"/>
          </p:nvPr>
        </p:nvSpPr>
        <p:spPr>
          <a:xfrm>
            <a:off x="0" y="1676400"/>
            <a:ext cx="8686800" cy="4419600"/>
          </a:xfrm>
        </p:spPr>
        <p:txBody>
          <a:bodyPr>
            <a:normAutofit fontScale="92500"/>
          </a:bodyPr>
          <a:lstStyle/>
          <a:p>
            <a:pPr marL="0" indent="0">
              <a:buNone/>
            </a:pPr>
            <a:r>
              <a:rPr lang="fa-IR" b="1" dirty="0"/>
              <a:t>کدام گزينه نادرست است</a:t>
            </a:r>
            <a:r>
              <a:rPr lang="fa-IR" b="1" dirty="0" smtClean="0"/>
              <a:t>؟</a:t>
            </a:r>
          </a:p>
          <a:p>
            <a:pPr marL="0" indent="0">
              <a:buNone/>
            </a:pPr>
            <a:endParaRPr lang="fa-IR" b="1" dirty="0"/>
          </a:p>
          <a:p>
            <a:pPr marL="457200" indent="-457200">
              <a:buFont typeface="+mj-lt"/>
              <a:buAutoNum type="arabicParenR"/>
            </a:pPr>
            <a:r>
              <a:rPr lang="fa-IR" dirty="0" smtClean="0"/>
              <a:t>از </a:t>
            </a:r>
            <a:r>
              <a:rPr lang="fa-IR" dirty="0"/>
              <a:t>ديد کاربر ساختار سلسله مراتبی نسبت به ساختار شبکه دارای وضوح بيشتری است. </a:t>
            </a:r>
            <a:endParaRPr lang="fa-IR" dirty="0" smtClean="0"/>
          </a:p>
          <a:p>
            <a:pPr marL="457200" indent="-457200">
              <a:buFont typeface="+mj-lt"/>
              <a:buAutoNum type="arabicParenR"/>
            </a:pPr>
            <a:endParaRPr lang="fa-IR" dirty="0" smtClean="0"/>
          </a:p>
          <a:p>
            <a:pPr marL="457200" indent="-457200">
              <a:buFont typeface="+mj-lt"/>
              <a:buAutoNum type="arabicParenR"/>
            </a:pPr>
            <a:r>
              <a:rPr lang="fa-IR" dirty="0" smtClean="0"/>
              <a:t>در </a:t>
            </a:r>
            <a:r>
              <a:rPr lang="fa-IR" dirty="0"/>
              <a:t>مدل شبکه هر فرزند می تواند بيش از يک پدر داشته باشد. </a:t>
            </a:r>
            <a:endParaRPr lang="fa-IR" dirty="0" smtClean="0"/>
          </a:p>
          <a:p>
            <a:pPr marL="457200" indent="-457200">
              <a:buFont typeface="+mj-lt"/>
              <a:buAutoNum type="arabicParenR"/>
            </a:pPr>
            <a:endParaRPr lang="fa-IR" dirty="0" smtClean="0"/>
          </a:p>
          <a:p>
            <a:pPr marL="457200" indent="-457200">
              <a:buFont typeface="+mj-lt"/>
              <a:buAutoNum type="arabicParenR"/>
            </a:pPr>
            <a:r>
              <a:rPr lang="fa-IR" dirty="0" smtClean="0"/>
              <a:t>عمليات </a:t>
            </a:r>
            <a:r>
              <a:rPr lang="fa-IR" dirty="0"/>
              <a:t>بازيابی در مدل شبکه از مدل سلسله مراتبی ساده تر است. </a:t>
            </a:r>
            <a:endParaRPr lang="fa-IR" dirty="0" smtClean="0"/>
          </a:p>
          <a:p>
            <a:pPr marL="457200" indent="-457200">
              <a:buFont typeface="+mj-lt"/>
              <a:buAutoNum type="arabicParenR"/>
            </a:pPr>
            <a:endParaRPr lang="fa-IR" dirty="0" smtClean="0"/>
          </a:p>
          <a:p>
            <a:pPr marL="457200" indent="-457200">
              <a:buFont typeface="+mj-lt"/>
              <a:buAutoNum type="arabicParenR"/>
            </a:pPr>
            <a:r>
              <a:rPr lang="fa-IR" dirty="0" smtClean="0"/>
              <a:t>برای </a:t>
            </a:r>
            <a:r>
              <a:rPr lang="fa-IR" dirty="0"/>
              <a:t>ارتباطات يک به چند يکسويه بين انواع موجوديت ها مدل سلسله مراتبی مناسب تر است. </a:t>
            </a:r>
            <a:br>
              <a:rPr lang="fa-IR" dirty="0"/>
            </a:br>
            <a:r>
              <a:rPr lang="fa-IR" dirty="0"/>
              <a:t/>
            </a:r>
            <a:br>
              <a:rPr lang="fa-IR" dirty="0"/>
            </a:br>
            <a:endParaRPr lang="fa-IR" dirty="0"/>
          </a:p>
          <a:p>
            <a:pPr marL="0" indent="0">
              <a:buNone/>
            </a:pP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42</a:t>
            </a:fld>
            <a:endParaRPr lang="en-US"/>
          </a:p>
        </p:txBody>
      </p:sp>
    </p:spTree>
    <p:extLst>
      <p:ext uri="{BB962C8B-B14F-4D97-AF65-F5344CB8AC3E}">
        <p14:creationId xmlns:p14="http://schemas.microsoft.com/office/powerpoint/2010/main" val="54519204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mph" presetSubtype="0" fill="hold" nodeType="clickEffect">
                                  <p:stCondLst>
                                    <p:cond delay="0"/>
                                  </p:stCondLst>
                                  <p:iterate type="lt">
                                    <p:tmPct val="4000"/>
                                  </p:iterate>
                                  <p:childTnLst>
                                    <p:set>
                                      <p:cBhvr override="childStyle">
                                        <p:cTn id="6" dur="500" fill="hold"/>
                                        <p:tgtEl>
                                          <p:spTgt spid="3">
                                            <p:txEl>
                                              <p:pRg st="6" end="6"/>
                                            </p:txEl>
                                          </p:spTgt>
                                        </p:tgtEl>
                                        <p:attrNameLst>
                                          <p:attrName>style.textDecorationUnderline</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990600"/>
            <a:ext cx="7543800" cy="5105400"/>
          </a:xfrm>
        </p:spPr>
        <p:txBody>
          <a:bodyPr>
            <a:normAutofit/>
          </a:bodyPr>
          <a:lstStyle/>
          <a:p>
            <a:pPr marL="0" indent="0">
              <a:buNone/>
            </a:pPr>
            <a:r>
              <a:rPr lang="fa-IR" dirty="0"/>
              <a:t>کدام گزينه درمورد مدل سلسله مراتبی نادرست است؟</a:t>
            </a:r>
          </a:p>
          <a:p>
            <a:pPr marL="320040" lvl="1" indent="0">
              <a:buNone/>
            </a:pPr>
            <a:endParaRPr lang="fa-IR" dirty="0" smtClean="0"/>
          </a:p>
          <a:p>
            <a:pPr marL="777240" lvl="1" indent="-457200">
              <a:buFont typeface="+mj-lt"/>
              <a:buAutoNum type="arabicPeriod"/>
            </a:pPr>
            <a:r>
              <a:rPr lang="fa-IR" dirty="0" smtClean="0"/>
              <a:t>مسير </a:t>
            </a:r>
            <a:r>
              <a:rPr lang="fa-IR" dirty="0"/>
              <a:t>منطقی هميشه از ريشه و از بالا به پايين است. </a:t>
            </a:r>
            <a:br>
              <a:rPr lang="fa-IR" dirty="0"/>
            </a:br>
            <a:endParaRPr lang="fa-IR" dirty="0" smtClean="0"/>
          </a:p>
          <a:p>
            <a:pPr marL="777240" lvl="1" indent="-457200">
              <a:buFont typeface="+mj-lt"/>
              <a:buAutoNum type="arabicPeriod"/>
            </a:pPr>
            <a:r>
              <a:rPr lang="fa-IR" dirty="0" smtClean="0"/>
              <a:t>برای </a:t>
            </a:r>
            <a:r>
              <a:rPr lang="fa-IR" dirty="0"/>
              <a:t>ارتباطات يک به چند دو سويه مناسب است. </a:t>
            </a:r>
            <a:br>
              <a:rPr lang="fa-IR" dirty="0"/>
            </a:br>
            <a:endParaRPr lang="fa-IR" dirty="0" smtClean="0"/>
          </a:p>
          <a:p>
            <a:pPr marL="777240" lvl="1" indent="-457200">
              <a:buFont typeface="+mj-lt"/>
              <a:buAutoNum type="arabicPeriod"/>
            </a:pPr>
            <a:r>
              <a:rPr lang="fa-IR" dirty="0" smtClean="0"/>
              <a:t>هر </a:t>
            </a:r>
            <a:r>
              <a:rPr lang="fa-IR" dirty="0"/>
              <a:t>گره فقط دارای يک والد است. </a:t>
            </a:r>
            <a:br>
              <a:rPr lang="fa-IR" dirty="0"/>
            </a:br>
            <a:endParaRPr lang="fa-IR" dirty="0" smtClean="0"/>
          </a:p>
          <a:p>
            <a:pPr marL="777240" lvl="1" indent="-457200">
              <a:buFont typeface="+mj-lt"/>
              <a:buAutoNum type="arabicPeriod"/>
            </a:pPr>
            <a:r>
              <a:rPr lang="fa-IR" dirty="0" smtClean="0"/>
              <a:t>در </a:t>
            </a:r>
            <a:r>
              <a:rPr lang="fa-IR" dirty="0"/>
              <a:t>عمليات ذخيره سازی آنومالی دارد. </a:t>
            </a:r>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43</a:t>
            </a:fld>
            <a:endParaRPr lang="en-US"/>
          </a:p>
        </p:txBody>
      </p:sp>
      <p:sp>
        <p:nvSpPr>
          <p:cNvPr id="5" name="Title 1"/>
          <p:cNvSpPr>
            <a:spLocks noGrp="1"/>
          </p:cNvSpPr>
          <p:nvPr>
            <p:ph type="title"/>
          </p:nvPr>
        </p:nvSpPr>
        <p:spPr>
          <a:xfrm>
            <a:off x="762000" y="457200"/>
            <a:ext cx="7543800" cy="685800"/>
          </a:xfrm>
        </p:spPr>
        <p:txBody>
          <a:bodyPr/>
          <a:lstStyle/>
          <a:p>
            <a:r>
              <a:rPr lang="fa-IR" sz="4000" dirty="0" smtClean="0"/>
              <a:t>سوال...</a:t>
            </a:r>
            <a:endParaRPr lang="en-US" sz="4000" dirty="0"/>
          </a:p>
        </p:txBody>
      </p:sp>
    </p:spTree>
    <p:extLst>
      <p:ext uri="{BB962C8B-B14F-4D97-AF65-F5344CB8AC3E}">
        <p14:creationId xmlns:p14="http://schemas.microsoft.com/office/powerpoint/2010/main" val="218576921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mph" presetSubtype="0" fill="hold" nodeType="clickEffect">
                                  <p:stCondLst>
                                    <p:cond delay="0"/>
                                  </p:stCondLst>
                                  <p:iterate type="lt">
                                    <p:tmPct val="4000"/>
                                  </p:iterate>
                                  <p:childTnLst>
                                    <p:set>
                                      <p:cBhvr override="childStyle">
                                        <p:cTn id="6" dur="500" fill="hold"/>
                                        <p:tgtEl>
                                          <p:spTgt spid="3">
                                            <p:txEl>
                                              <p:pRg st="3" end="3"/>
                                            </p:txEl>
                                          </p:spTgt>
                                        </p:tgtEl>
                                        <p:attrNameLst>
                                          <p:attrName>style.textDecorationUnderline</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مدل های داده ای</a:t>
            </a:r>
            <a:endParaRPr lang="en-US" dirty="0"/>
          </a:p>
        </p:txBody>
      </p:sp>
      <p:sp>
        <p:nvSpPr>
          <p:cNvPr id="3" name="Content Placeholder 2"/>
          <p:cNvSpPr>
            <a:spLocks noGrp="1"/>
          </p:cNvSpPr>
          <p:nvPr>
            <p:ph idx="1"/>
          </p:nvPr>
        </p:nvSpPr>
        <p:spPr>
          <a:xfrm>
            <a:off x="381000" y="1752600"/>
            <a:ext cx="8382000" cy="4495800"/>
          </a:xfrm>
        </p:spPr>
        <p:txBody>
          <a:bodyPr>
            <a:normAutofit fontScale="85000" lnSpcReduction="20000"/>
          </a:bodyPr>
          <a:lstStyle/>
          <a:p>
            <a:pPr marL="0" indent="0">
              <a:buNone/>
            </a:pPr>
            <a:r>
              <a:rPr lang="fa-IR" dirty="0" smtClean="0"/>
              <a:t>مجموعه ای است از اشیاء مربوط به هم، عملگرها و قوانین جامعیت داده ای.</a:t>
            </a:r>
          </a:p>
          <a:p>
            <a:pPr marL="0" indent="0">
              <a:buNone/>
            </a:pPr>
            <a:r>
              <a:rPr lang="fa-IR" dirty="0"/>
              <a:t>هر مدل داده باید جنبه های زیر را دارا باشد و نمادهائی برای بیان آنها داشته باشد:</a:t>
            </a:r>
          </a:p>
          <a:p>
            <a:pPr marL="777240" lvl="1" indent="-457200">
              <a:buFont typeface="+mj-lt"/>
              <a:buAutoNum type="arabicPeriod"/>
            </a:pPr>
            <a:r>
              <a:rPr lang="fa-IR" sz="1800" b="1" dirty="0" smtClean="0"/>
              <a:t>ساختمان های داده: </a:t>
            </a:r>
            <a:r>
              <a:rPr lang="fa-IR" sz="1800" dirty="0" smtClean="0"/>
              <a:t>که راهی برای سازماندهی داده های محيط عملياتی است و به </a:t>
            </a:r>
            <a:r>
              <a:rPr lang="en-US" sz="1800" dirty="0" smtClean="0"/>
              <a:t>DBMS </a:t>
            </a:r>
            <a:r>
              <a:rPr lang="fa-IR" sz="1800" dirty="0" smtClean="0"/>
              <a:t> می گوید چگونه داده نمایش داده می شود.</a:t>
            </a:r>
          </a:p>
          <a:p>
            <a:pPr marL="777240" lvl="1" indent="-457200">
              <a:buFont typeface="+mj-lt"/>
              <a:buAutoNum type="arabicPeriod"/>
            </a:pPr>
            <a:r>
              <a:rPr lang="fa-IR" sz="1800" b="1" dirty="0" smtClean="0"/>
              <a:t>جامعیت: </a:t>
            </a:r>
            <a:r>
              <a:rPr lang="fa-IR" sz="1800" dirty="0" smtClean="0"/>
              <a:t>برای تضمین سازگاری و اعتبار داده در پايگاه داده است و به </a:t>
            </a:r>
            <a:r>
              <a:rPr lang="en-US" sz="1800" dirty="0" smtClean="0"/>
              <a:t>DBMS </a:t>
            </a:r>
            <a:r>
              <a:rPr lang="fa-IR" sz="1800" dirty="0" smtClean="0"/>
              <a:t> می گوید چگونه مانع ورود داده نامعتبر به پايگاه داده بشود.</a:t>
            </a:r>
          </a:p>
          <a:p>
            <a:pPr marL="777240" lvl="1" indent="-457200">
              <a:buFont typeface="+mj-lt"/>
              <a:buAutoNum type="arabicPeriod"/>
            </a:pPr>
            <a:r>
              <a:rPr lang="fa-IR" sz="1800" b="1" dirty="0" smtClean="0"/>
              <a:t>عملیات: </a:t>
            </a:r>
            <a:r>
              <a:rPr lang="fa-IR" sz="1800" dirty="0" smtClean="0"/>
              <a:t>مجموعه روش هایی که امکان کار با داده را می دهند مانند عمليات اضافه، </a:t>
            </a:r>
            <a:r>
              <a:rPr lang="fa-IR" sz="1800" dirty="0"/>
              <a:t>حذف، اصلاح و بازیابی داده</a:t>
            </a:r>
            <a:r>
              <a:rPr lang="fa-IR" sz="1800" dirty="0" smtClean="0"/>
              <a:t>.</a:t>
            </a:r>
          </a:p>
          <a:p>
            <a:pPr marL="777240" lvl="1" indent="-457200">
              <a:buFont typeface="+mj-lt"/>
              <a:buAutoNum type="arabicPeriod"/>
            </a:pPr>
            <a:endParaRPr lang="fa-IR" sz="1800" dirty="0"/>
          </a:p>
          <a:p>
            <a:pPr marL="777240" lvl="1" indent="-457200">
              <a:buFont typeface="+mj-lt"/>
              <a:buAutoNum type="arabicPeriod"/>
            </a:pPr>
            <a:endParaRPr lang="fa-IR" sz="1800" dirty="0"/>
          </a:p>
          <a:p>
            <a:pPr marL="0" indent="0">
              <a:buNone/>
            </a:pPr>
            <a:r>
              <a:rPr lang="fa-IR" b="1" u="sng" dirty="0" smtClean="0"/>
              <a:t>هدف از مدل داده ای:</a:t>
            </a:r>
            <a:r>
              <a:rPr lang="en-US" b="1" u="sng" dirty="0" smtClean="0"/>
              <a:t> </a:t>
            </a:r>
            <a:r>
              <a:rPr lang="fa-IR" dirty="0" smtClean="0"/>
              <a:t> درک داده و ارائه آن در یک محیط بانک اطلاعاتی است.</a:t>
            </a:r>
          </a:p>
          <a:p>
            <a:pPr marL="0" indent="0">
              <a:buNone/>
            </a:pPr>
            <a:endParaRPr lang="fa-IR" dirty="0"/>
          </a:p>
          <a:p>
            <a:pPr marL="0" indent="0">
              <a:buNone/>
            </a:pPr>
            <a:endParaRPr lang="fa-IR" dirty="0" smtClean="0"/>
          </a:p>
          <a:p>
            <a:pPr marL="0" indent="0">
              <a:buNone/>
            </a:pPr>
            <a:r>
              <a:rPr lang="fa-IR" sz="3300" b="1" u="sng" dirty="0" smtClean="0"/>
              <a:t>سه گروه اصلی مدل های داده ای:</a:t>
            </a:r>
          </a:p>
          <a:p>
            <a:pPr marL="514350" indent="-514350" algn="l" rtl="0">
              <a:buFont typeface="+mj-lt"/>
              <a:buAutoNum type="arabicParenR"/>
            </a:pPr>
            <a:r>
              <a:rPr lang="en-US" dirty="0" smtClean="0"/>
              <a:t>Object Based Data Model</a:t>
            </a:r>
          </a:p>
          <a:p>
            <a:pPr marL="514350" indent="-514350" algn="l" rtl="0">
              <a:buFont typeface="+mj-lt"/>
              <a:buAutoNum type="arabicParenR"/>
            </a:pPr>
            <a:r>
              <a:rPr lang="en-US" dirty="0" smtClean="0"/>
              <a:t>Record Based Data Model</a:t>
            </a:r>
          </a:p>
          <a:p>
            <a:pPr marL="514350" indent="-514350" algn="l" rtl="0">
              <a:buFont typeface="+mj-lt"/>
              <a:buAutoNum type="arabicParenR"/>
            </a:pPr>
            <a:r>
              <a:rPr lang="en-US" dirty="0" smtClean="0"/>
              <a:t>Physical Data Model</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44</a:t>
            </a:fld>
            <a:endParaRPr lang="en-US"/>
          </a:p>
        </p:txBody>
      </p:sp>
    </p:spTree>
    <p:extLst>
      <p:ext uri="{BB962C8B-B14F-4D97-AF65-F5344CB8AC3E}">
        <p14:creationId xmlns:p14="http://schemas.microsoft.com/office/powerpoint/2010/main" val="283579702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0" end="10"/>
                                            </p:txEl>
                                          </p:spTgt>
                                        </p:tgtEl>
                                        <p:attrNameLst>
                                          <p:attrName>style.visibility</p:attrName>
                                        </p:attrNameLst>
                                      </p:cBhvr>
                                      <p:to>
                                        <p:strVal val="visible"/>
                                      </p:to>
                                    </p:set>
                                    <p:animEffect transition="in" filter="fade">
                                      <p:cBhvr>
                                        <p:cTn id="7" dur="1000"/>
                                        <p:tgtEl>
                                          <p:spTgt spid="3">
                                            <p:txEl>
                                              <p:pRg st="10" end="10"/>
                                            </p:txEl>
                                          </p:spTgt>
                                        </p:tgtEl>
                                      </p:cBhvr>
                                    </p:animEffect>
                                    <p:anim calcmode="lin" valueType="num">
                                      <p:cBhvr>
                                        <p:cTn id="8" dur="1000" fill="hold"/>
                                        <p:tgtEl>
                                          <p:spTgt spid="3">
                                            <p:txEl>
                                              <p:pRg st="10" end="1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0" end="1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3">
                                            <p:txEl>
                                              <p:pRg st="11" end="11"/>
                                            </p:txEl>
                                          </p:spTgt>
                                        </p:tgtEl>
                                        <p:attrNameLst>
                                          <p:attrName>style.visibility</p:attrName>
                                        </p:attrNameLst>
                                      </p:cBhvr>
                                      <p:to>
                                        <p:strVal val="visible"/>
                                      </p:to>
                                    </p:set>
                                    <p:animEffect transition="in" filter="randombar(horizontal)">
                                      <p:cBhvr>
                                        <p:cTn id="13" dur="500"/>
                                        <p:tgtEl>
                                          <p:spTgt spid="3">
                                            <p:txEl>
                                              <p:pRg st="11" end="11"/>
                                            </p:txEl>
                                          </p:spTgt>
                                        </p:tgtEl>
                                      </p:cBhvr>
                                    </p:animEffect>
                                  </p:childTnLst>
                                </p:cTn>
                              </p:par>
                            </p:childTnLst>
                          </p:cTn>
                        </p:par>
                        <p:par>
                          <p:cTn id="14" fill="hold">
                            <p:stCondLst>
                              <p:cond delay="1500"/>
                            </p:stCondLst>
                            <p:childTnLst>
                              <p:par>
                                <p:cTn id="15" presetID="14" presetClass="entr" presetSubtype="10" fill="hold" nodeType="afterEffect">
                                  <p:stCondLst>
                                    <p:cond delay="0"/>
                                  </p:stCondLst>
                                  <p:childTnLst>
                                    <p:set>
                                      <p:cBhvr>
                                        <p:cTn id="16" dur="1" fill="hold">
                                          <p:stCondLst>
                                            <p:cond delay="0"/>
                                          </p:stCondLst>
                                        </p:cTn>
                                        <p:tgtEl>
                                          <p:spTgt spid="3">
                                            <p:txEl>
                                              <p:pRg st="12" end="12"/>
                                            </p:txEl>
                                          </p:spTgt>
                                        </p:tgtEl>
                                        <p:attrNameLst>
                                          <p:attrName>style.visibility</p:attrName>
                                        </p:attrNameLst>
                                      </p:cBhvr>
                                      <p:to>
                                        <p:strVal val="visible"/>
                                      </p:to>
                                    </p:set>
                                    <p:animEffect transition="in" filter="randombar(horizontal)">
                                      <p:cBhvr>
                                        <p:cTn id="17" dur="500"/>
                                        <p:tgtEl>
                                          <p:spTgt spid="3">
                                            <p:txEl>
                                              <p:pRg st="12" end="12"/>
                                            </p:txEl>
                                          </p:spTgt>
                                        </p:tgtEl>
                                      </p:cBhvr>
                                    </p:animEffect>
                                  </p:childTnLst>
                                </p:cTn>
                              </p:par>
                            </p:childTnLst>
                          </p:cTn>
                        </p:par>
                        <p:par>
                          <p:cTn id="18" fill="hold">
                            <p:stCondLst>
                              <p:cond delay="2000"/>
                            </p:stCondLst>
                            <p:childTnLst>
                              <p:par>
                                <p:cTn id="19" presetID="14" presetClass="entr" presetSubtype="10" fill="hold" nodeType="afterEffect">
                                  <p:stCondLst>
                                    <p:cond delay="0"/>
                                  </p:stCondLst>
                                  <p:childTnLst>
                                    <p:set>
                                      <p:cBhvr>
                                        <p:cTn id="20" dur="1" fill="hold">
                                          <p:stCondLst>
                                            <p:cond delay="0"/>
                                          </p:stCondLst>
                                        </p:cTn>
                                        <p:tgtEl>
                                          <p:spTgt spid="3">
                                            <p:txEl>
                                              <p:pRg st="13" end="13"/>
                                            </p:txEl>
                                          </p:spTgt>
                                        </p:tgtEl>
                                        <p:attrNameLst>
                                          <p:attrName>style.visibility</p:attrName>
                                        </p:attrNameLst>
                                      </p:cBhvr>
                                      <p:to>
                                        <p:strVal val="visible"/>
                                      </p:to>
                                    </p:set>
                                    <p:animEffect transition="in" filter="randombar(horizontal)">
                                      <p:cBhvr>
                                        <p:cTn id="21" dur="500"/>
                                        <p:tgtEl>
                                          <p:spTgt spid="3">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457200"/>
            <a:ext cx="8686800" cy="838200"/>
          </a:xfrm>
        </p:spPr>
        <p:txBody>
          <a:bodyPr/>
          <a:lstStyle/>
          <a:p>
            <a:r>
              <a:rPr lang="fa-IR" sz="3200" dirty="0" smtClean="0"/>
              <a:t>1- مدل ها بر پایه ی شیء</a:t>
            </a:r>
            <a:r>
              <a:rPr lang="en-US" sz="3200" dirty="0" smtClean="0"/>
              <a:t> </a:t>
            </a:r>
            <a:r>
              <a:rPr lang="fa-IR" sz="3200" dirty="0" smtClean="0"/>
              <a:t> </a:t>
            </a:r>
            <a:r>
              <a:rPr lang="en-US" sz="3200" dirty="0" smtClean="0"/>
              <a:t>(Object </a:t>
            </a:r>
            <a:r>
              <a:rPr lang="en-US" sz="3200" dirty="0"/>
              <a:t>Based Data </a:t>
            </a:r>
            <a:r>
              <a:rPr lang="en-US" sz="3200" dirty="0" smtClean="0"/>
              <a:t>Model)</a:t>
            </a:r>
            <a:endParaRPr lang="en-US" sz="3200" dirty="0"/>
          </a:p>
        </p:txBody>
      </p:sp>
      <p:sp>
        <p:nvSpPr>
          <p:cNvPr id="3" name="Content Placeholder 2"/>
          <p:cNvSpPr>
            <a:spLocks noGrp="1"/>
          </p:cNvSpPr>
          <p:nvPr>
            <p:ph idx="1"/>
          </p:nvPr>
        </p:nvSpPr>
        <p:spPr>
          <a:xfrm>
            <a:off x="304800" y="1676400"/>
            <a:ext cx="8382000" cy="4419600"/>
          </a:xfrm>
        </p:spPr>
        <p:txBody>
          <a:bodyPr/>
          <a:lstStyle/>
          <a:p>
            <a:r>
              <a:rPr lang="fa-IR" dirty="0" smtClean="0"/>
              <a:t>برای اجزائی چون موجودیت ها، صفات خاصه و ارتباط آن ها به کار برده می شود.</a:t>
            </a:r>
          </a:p>
          <a:p>
            <a:endParaRPr lang="fa-IR" dirty="0"/>
          </a:p>
          <a:p>
            <a:endParaRPr lang="fa-IR" dirty="0" smtClean="0"/>
          </a:p>
          <a:p>
            <a:pPr marL="0" indent="0">
              <a:buNone/>
            </a:pPr>
            <a:r>
              <a:rPr lang="fa-IR" b="1" dirty="0" smtClean="0"/>
              <a:t>بعضی از زیر مدل های مربوط به مدل داده ای بر پایه شیء عبارتند از:</a:t>
            </a:r>
          </a:p>
          <a:p>
            <a:pPr marL="777240" lvl="1" indent="-457200">
              <a:buFont typeface="+mj-lt"/>
              <a:buAutoNum type="arabicPeriod"/>
            </a:pPr>
            <a:r>
              <a:rPr lang="en-US" dirty="0" smtClean="0"/>
              <a:t>Entity Relationship (ER)</a:t>
            </a:r>
            <a:r>
              <a:rPr lang="fa-IR" dirty="0" smtClean="0"/>
              <a:t>.</a:t>
            </a:r>
            <a:endParaRPr lang="en-US" dirty="0" smtClean="0"/>
          </a:p>
          <a:p>
            <a:pPr marL="777240" lvl="1" indent="-457200">
              <a:buFont typeface="+mj-lt"/>
              <a:buAutoNum type="arabicPeriod"/>
            </a:pPr>
            <a:r>
              <a:rPr lang="en-US" dirty="0" smtClean="0"/>
              <a:t>Semantic</a:t>
            </a:r>
            <a:r>
              <a:rPr lang="fa-IR" dirty="0" smtClean="0"/>
              <a:t> (معناشناسی) در برنامه سازی به رابطه بین کلمات و معانی مورد نظر آن ها گفته می شود.</a:t>
            </a:r>
          </a:p>
          <a:p>
            <a:pPr marL="777240" lvl="1" indent="-457200">
              <a:buFont typeface="+mj-lt"/>
              <a:buAutoNum type="arabicPeriod"/>
            </a:pPr>
            <a:r>
              <a:rPr lang="en-US" dirty="0" smtClean="0"/>
              <a:t>Functional</a:t>
            </a:r>
            <a:r>
              <a:rPr lang="fa-IR" dirty="0" smtClean="0"/>
              <a:t> (عملیاتی) مشخصات رابطه های بین بخش های کاری یک سیستم از جمله جزئیات اجزاء یا روش های کاربرد آن ها با یکدیگر می باشد.</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45</a:t>
            </a:fld>
            <a:endParaRPr lang="en-US"/>
          </a:p>
        </p:txBody>
      </p:sp>
    </p:spTree>
    <p:extLst>
      <p:ext uri="{BB962C8B-B14F-4D97-AF65-F5344CB8AC3E}">
        <p14:creationId xmlns:p14="http://schemas.microsoft.com/office/powerpoint/2010/main" val="3697858333"/>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457200"/>
            <a:ext cx="8686800" cy="838200"/>
          </a:xfrm>
        </p:spPr>
        <p:txBody>
          <a:bodyPr/>
          <a:lstStyle/>
          <a:p>
            <a:r>
              <a:rPr lang="fa-IR" sz="3200" dirty="0" smtClean="0"/>
              <a:t>2- مدل ها بر پایه ی رکورد</a:t>
            </a:r>
            <a:r>
              <a:rPr lang="en-US" sz="3200" dirty="0" smtClean="0"/>
              <a:t> </a:t>
            </a:r>
            <a:r>
              <a:rPr lang="fa-IR" sz="3200" dirty="0" smtClean="0"/>
              <a:t> </a:t>
            </a:r>
            <a:r>
              <a:rPr lang="en-US" sz="2800" dirty="0" smtClean="0"/>
              <a:t>(</a:t>
            </a:r>
            <a:r>
              <a:rPr lang="en-US" sz="2800" dirty="0"/>
              <a:t>Record Based Data Model</a:t>
            </a:r>
            <a:r>
              <a:rPr lang="en-US" sz="2800" dirty="0" smtClean="0"/>
              <a:t>)</a:t>
            </a:r>
            <a:endParaRPr lang="en-US" sz="2800" dirty="0"/>
          </a:p>
        </p:txBody>
      </p:sp>
      <p:sp>
        <p:nvSpPr>
          <p:cNvPr id="3" name="Content Placeholder 2"/>
          <p:cNvSpPr>
            <a:spLocks noGrp="1"/>
          </p:cNvSpPr>
          <p:nvPr>
            <p:ph idx="1"/>
          </p:nvPr>
        </p:nvSpPr>
        <p:spPr>
          <a:xfrm>
            <a:off x="304800" y="1676400"/>
            <a:ext cx="8382000" cy="4419600"/>
          </a:xfrm>
        </p:spPr>
        <p:txBody>
          <a:bodyPr/>
          <a:lstStyle/>
          <a:p>
            <a:r>
              <a:rPr lang="fa-IR" dirty="0" smtClean="0"/>
              <a:t>در این مدل تعدادی رکورد به شکل های متفاوت وجود دارد.</a:t>
            </a:r>
          </a:p>
          <a:p>
            <a:r>
              <a:rPr lang="fa-IR" dirty="0" smtClean="0"/>
              <a:t>هر رکورد از چند فیلد تعریف شده است.</a:t>
            </a:r>
          </a:p>
          <a:p>
            <a:r>
              <a:rPr lang="fa-IR" dirty="0" smtClean="0"/>
              <a:t>هر فیلد برای خود یک طول و یک مقدار دارد.</a:t>
            </a:r>
          </a:p>
          <a:p>
            <a:endParaRPr lang="fa-IR" dirty="0" smtClean="0"/>
          </a:p>
          <a:p>
            <a:pPr marL="0" indent="0">
              <a:buNone/>
            </a:pPr>
            <a:r>
              <a:rPr lang="fa-IR" b="1" u="sng" dirty="0" smtClean="0"/>
              <a:t> این مدل به سه دسته کلی تقسیم می شود.</a:t>
            </a:r>
          </a:p>
          <a:p>
            <a:pPr marL="777240" lvl="1" indent="-457200">
              <a:buFont typeface="+mj-lt"/>
              <a:buAutoNum type="arabicPeriod"/>
            </a:pPr>
            <a:r>
              <a:rPr lang="fa-IR" dirty="0" smtClean="0"/>
              <a:t>سلسله مراتبی</a:t>
            </a:r>
          </a:p>
          <a:p>
            <a:pPr marL="777240" lvl="1" indent="-457200">
              <a:buFont typeface="+mj-lt"/>
              <a:buAutoNum type="arabicPeriod"/>
            </a:pPr>
            <a:r>
              <a:rPr lang="fa-IR" dirty="0" smtClean="0"/>
              <a:t>شبکه ای</a:t>
            </a:r>
          </a:p>
          <a:p>
            <a:pPr marL="777240" lvl="1" indent="-457200">
              <a:buFont typeface="+mj-lt"/>
              <a:buAutoNum type="arabicPeriod"/>
            </a:pPr>
            <a:r>
              <a:rPr lang="fa-IR" dirty="0" smtClean="0"/>
              <a:t>رابطه ای</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46</a:t>
            </a:fld>
            <a:endParaRPr lang="en-US"/>
          </a:p>
        </p:txBody>
      </p:sp>
    </p:spTree>
    <p:extLst>
      <p:ext uri="{BB962C8B-B14F-4D97-AF65-F5344CB8AC3E}">
        <p14:creationId xmlns:p14="http://schemas.microsoft.com/office/powerpoint/2010/main" val="2737290248"/>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457200"/>
            <a:ext cx="8686800" cy="838200"/>
          </a:xfrm>
        </p:spPr>
        <p:txBody>
          <a:bodyPr/>
          <a:lstStyle/>
          <a:p>
            <a:r>
              <a:rPr lang="fa-IR" sz="3200" dirty="0" smtClean="0"/>
              <a:t>3- مدل داده ای فیزیکی </a:t>
            </a:r>
            <a:r>
              <a:rPr lang="en-US" sz="3200" dirty="0" smtClean="0"/>
              <a:t>(</a:t>
            </a:r>
            <a:r>
              <a:rPr lang="en-US" sz="3200" dirty="0"/>
              <a:t>Physical Data Model</a:t>
            </a:r>
            <a:r>
              <a:rPr lang="en-US" sz="3200" dirty="0" smtClean="0"/>
              <a:t>)</a:t>
            </a:r>
            <a:endParaRPr lang="en-US" sz="3200" dirty="0"/>
          </a:p>
        </p:txBody>
      </p:sp>
      <p:sp>
        <p:nvSpPr>
          <p:cNvPr id="3" name="Content Placeholder 2"/>
          <p:cNvSpPr>
            <a:spLocks noGrp="1"/>
          </p:cNvSpPr>
          <p:nvPr>
            <p:ph idx="1"/>
          </p:nvPr>
        </p:nvSpPr>
        <p:spPr>
          <a:xfrm>
            <a:off x="304800" y="1676400"/>
            <a:ext cx="8382000" cy="4419600"/>
          </a:xfrm>
        </p:spPr>
        <p:txBody>
          <a:bodyPr/>
          <a:lstStyle/>
          <a:p>
            <a:r>
              <a:rPr lang="fa-IR" dirty="0" smtClean="0"/>
              <a:t>این مدل بیانگر حفظ داده در کامپیوتر و اطلاعاتی درباره ی ساختارهای رکوردها، ترتیب رکوردها و دسترسی رکوردها می باشد.</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47</a:t>
            </a:fld>
            <a:endParaRPr lang="en-US"/>
          </a:p>
        </p:txBody>
      </p:sp>
    </p:spTree>
    <p:extLst>
      <p:ext uri="{BB962C8B-B14F-4D97-AF65-F5344CB8AC3E}">
        <p14:creationId xmlns:p14="http://schemas.microsoft.com/office/powerpoint/2010/main" val="2737290248"/>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مفاهیم مدل رابطه ای</a:t>
            </a:r>
            <a:endParaRPr lang="en-US" dirty="0"/>
          </a:p>
        </p:txBody>
      </p:sp>
      <p:sp>
        <p:nvSpPr>
          <p:cNvPr id="3" name="Content Placeholder 2"/>
          <p:cNvSpPr>
            <a:spLocks noGrp="1"/>
          </p:cNvSpPr>
          <p:nvPr>
            <p:ph idx="1"/>
          </p:nvPr>
        </p:nvSpPr>
        <p:spPr>
          <a:xfrm>
            <a:off x="228600" y="1676400"/>
            <a:ext cx="8458200" cy="4419600"/>
          </a:xfrm>
        </p:spPr>
        <p:txBody>
          <a:bodyPr/>
          <a:lstStyle/>
          <a:p>
            <a:pPr marL="0" indent="0">
              <a:buNone/>
            </a:pPr>
            <a:r>
              <a:rPr lang="fa-IR" sz="1800" b="1" dirty="0" smtClean="0"/>
              <a:t>ساختار رابطه ای نخستین بار توسط کاد (ریاضی دان) به عنوان ساختاری برای طراحی بانک، مطرح شد.</a:t>
            </a:r>
          </a:p>
          <a:p>
            <a:pPr marL="0" indent="0">
              <a:buNone/>
            </a:pPr>
            <a:endParaRPr lang="fa-IR" sz="1800" b="1" dirty="0" smtClean="0"/>
          </a:p>
          <a:p>
            <a:pPr marL="0" indent="0">
              <a:buNone/>
            </a:pPr>
            <a:endParaRPr lang="fa-IR" sz="1800" b="1" dirty="0"/>
          </a:p>
          <a:p>
            <a:pPr marL="0" indent="0">
              <a:buNone/>
            </a:pPr>
            <a:endParaRPr lang="fa-IR" sz="1800" b="1" dirty="0" smtClean="0"/>
          </a:p>
          <a:p>
            <a:pPr marL="0" indent="0">
              <a:buNone/>
            </a:pPr>
            <a:endParaRPr lang="fa-IR" sz="1800" b="1" dirty="0"/>
          </a:p>
          <a:p>
            <a:pPr marL="0" indent="0">
              <a:buNone/>
            </a:pPr>
            <a:r>
              <a:rPr lang="fa-IR" b="1" dirty="0" smtClean="0">
                <a:solidFill>
                  <a:schemeClr val="accent1">
                    <a:lumMod val="75000"/>
                  </a:schemeClr>
                </a:solidFill>
              </a:rPr>
              <a:t>دامنه یا میدان </a:t>
            </a:r>
            <a:r>
              <a:rPr lang="en-US" b="1" dirty="0" smtClean="0">
                <a:solidFill>
                  <a:schemeClr val="accent1">
                    <a:lumMod val="75000"/>
                  </a:schemeClr>
                </a:solidFill>
              </a:rPr>
              <a:t>(Domain)</a:t>
            </a:r>
            <a:r>
              <a:rPr lang="fa-IR" b="1" dirty="0" smtClean="0">
                <a:solidFill>
                  <a:schemeClr val="accent1">
                    <a:lumMod val="75000"/>
                  </a:schemeClr>
                </a:solidFill>
              </a:rPr>
              <a:t>: </a:t>
            </a:r>
          </a:p>
          <a:p>
            <a:pPr marL="0" indent="0">
              <a:buNone/>
            </a:pPr>
            <a:r>
              <a:rPr lang="fa-IR" sz="1800" b="1" dirty="0" smtClean="0"/>
              <a:t>مجموعه ای است که مقادیر یک صفت خاصه از آن برگرفته می شود.</a:t>
            </a:r>
          </a:p>
          <a:p>
            <a:pPr marL="0" indent="0">
              <a:buNone/>
            </a:pPr>
            <a:r>
              <a:rPr lang="fa-IR" sz="1800" b="1" u="sng" dirty="0" smtClean="0"/>
              <a:t>مثلاً:</a:t>
            </a:r>
          </a:p>
          <a:p>
            <a:pPr marL="320040" lvl="1" indent="0">
              <a:buNone/>
            </a:pPr>
            <a:r>
              <a:rPr lang="fa-IR" sz="1600" b="1" dirty="0" smtClean="0"/>
              <a:t>میدان نام تهیه کننده ها و شهرها بصورت زیر است:</a:t>
            </a:r>
          </a:p>
          <a:p>
            <a:pPr marL="0" indent="0" algn="l" rtl="0">
              <a:buNone/>
            </a:pPr>
            <a:r>
              <a:rPr lang="en-US" sz="1800" b="1" dirty="0" err="1" smtClean="0"/>
              <a:t>Dsname</a:t>
            </a:r>
            <a:r>
              <a:rPr lang="en-US" sz="1800" b="1" dirty="0" smtClean="0"/>
              <a:t> = {</a:t>
            </a:r>
            <a:r>
              <a:rPr lang="fa-IR" sz="1800" b="1" dirty="0" smtClean="0"/>
              <a:t>فن آوران ، ایران قطعه، پولادین، آلومین</a:t>
            </a:r>
            <a:r>
              <a:rPr lang="en-US" sz="1800" b="1" dirty="0" smtClean="0"/>
              <a:t>}</a:t>
            </a:r>
          </a:p>
          <a:p>
            <a:pPr marL="0" indent="0" algn="l" rtl="0">
              <a:buNone/>
            </a:pPr>
            <a:r>
              <a:rPr lang="en-US" sz="1800" b="1" dirty="0" err="1" smtClean="0"/>
              <a:t>Dcity</a:t>
            </a:r>
            <a:r>
              <a:rPr lang="en-US" sz="1800" b="1" dirty="0" smtClean="0"/>
              <a:t> = {</a:t>
            </a:r>
            <a:r>
              <a:rPr lang="fa-IR" sz="1800" b="1" dirty="0" smtClean="0"/>
              <a:t>تبریز ، تهران، شیراز</a:t>
            </a:r>
            <a:r>
              <a:rPr lang="en-US" sz="1800" b="1" dirty="0"/>
              <a:t>}</a:t>
            </a:r>
            <a:endParaRPr lang="en-US" dirty="0"/>
          </a:p>
          <a:p>
            <a:pPr marL="514350" indent="-514350" algn="l" rtl="0">
              <a:buFont typeface="+mj-lt"/>
              <a:buAutoNum type="arabicParenR"/>
            </a:pPr>
            <a:endParaRPr lang="en-US" dirty="0"/>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48</a:t>
            </a:fld>
            <a:endParaRPr lang="en-US"/>
          </a:p>
        </p:txBody>
      </p:sp>
    </p:spTree>
    <p:extLst>
      <p:ext uri="{BB962C8B-B14F-4D97-AF65-F5344CB8AC3E}">
        <p14:creationId xmlns:p14="http://schemas.microsoft.com/office/powerpoint/2010/main" val="3655259355"/>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mph" presetSubtype="0" fill="hold" nodeType="afterEffect">
                                  <p:stCondLst>
                                    <p:cond delay="0"/>
                                  </p:stCondLst>
                                  <p:iterate type="lt">
                                    <p:tmPct val="4000"/>
                                  </p:iterate>
                                  <p:childTnLst>
                                    <p:set>
                                      <p:cBhvr override="childStyle">
                                        <p:cTn id="6" dur="500" fill="hold"/>
                                        <p:tgtEl>
                                          <p:spTgt spid="3">
                                            <p:txEl>
                                              <p:pRg st="5" end="5"/>
                                            </p:txEl>
                                          </p:spTgt>
                                        </p:tgtEl>
                                        <p:attrNameLst>
                                          <p:attrName>style.textDecorationUnderline</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4000" dirty="0"/>
              <a:t>مفاهیم مدل رابطه ای – رابطه در ریاضیات</a:t>
            </a:r>
            <a:endParaRPr lang="en-US" sz="4000" dirty="0"/>
          </a:p>
        </p:txBody>
      </p:sp>
      <p:sp>
        <p:nvSpPr>
          <p:cNvPr id="3" name="Content Placeholder 2"/>
          <p:cNvSpPr>
            <a:spLocks noGrp="1"/>
          </p:cNvSpPr>
          <p:nvPr>
            <p:ph idx="1"/>
          </p:nvPr>
        </p:nvSpPr>
        <p:spPr>
          <a:xfrm>
            <a:off x="228600" y="1676400"/>
            <a:ext cx="8458200" cy="4419600"/>
          </a:xfrm>
        </p:spPr>
        <p:txBody>
          <a:bodyPr>
            <a:normAutofit/>
          </a:bodyPr>
          <a:lstStyle/>
          <a:p>
            <a:pPr marL="0" indent="0">
              <a:buNone/>
            </a:pPr>
            <a:r>
              <a:rPr lang="fa-IR" sz="4000" b="1" dirty="0" smtClean="0">
                <a:solidFill>
                  <a:schemeClr val="accent1">
                    <a:lumMod val="75000"/>
                  </a:schemeClr>
                </a:solidFill>
              </a:rPr>
              <a:t>رابطه: </a:t>
            </a:r>
          </a:p>
          <a:p>
            <a:pPr marL="0" indent="0">
              <a:buNone/>
            </a:pPr>
            <a:r>
              <a:rPr lang="fa-IR" sz="1800" b="1" dirty="0" smtClean="0"/>
              <a:t>زیر مجموعه ای است از ضرب دکارتی چند دامنه.</a:t>
            </a:r>
            <a:endParaRPr lang="en-US" sz="1800" b="1" dirty="0" smtClean="0"/>
          </a:p>
          <a:p>
            <a:pPr marL="0" indent="0">
              <a:buNone/>
            </a:pPr>
            <a:endParaRPr lang="en-US" sz="1800" b="1" dirty="0"/>
          </a:p>
          <a:p>
            <a:pPr marL="0" indent="0">
              <a:buNone/>
            </a:pPr>
            <a:endParaRPr lang="fa-IR" sz="1800" b="1" dirty="0" smtClean="0"/>
          </a:p>
          <a:p>
            <a:pPr marL="0" indent="0">
              <a:buNone/>
            </a:pPr>
            <a:r>
              <a:rPr lang="fa-IR" sz="1800" b="1" u="sng" dirty="0" smtClean="0"/>
              <a:t>مثلاً:</a:t>
            </a:r>
          </a:p>
          <a:p>
            <a:pPr marL="0" indent="0" algn="l" rtl="0">
              <a:buNone/>
            </a:pPr>
            <a:r>
              <a:rPr lang="en-US" b="1" dirty="0" smtClean="0"/>
              <a:t>{1 , 2 , 3 } × { 4 , 5 } = </a:t>
            </a:r>
            <a:r>
              <a:rPr lang="en-US" sz="2000" dirty="0" smtClean="0"/>
              <a:t>{</a:t>
            </a:r>
            <a:r>
              <a:rPr lang="en-US" sz="2000" dirty="0"/>
              <a:t>(1,4) </a:t>
            </a:r>
            <a:r>
              <a:rPr lang="en-US" sz="2000" dirty="0" smtClean="0"/>
              <a:t>,</a:t>
            </a:r>
            <a:r>
              <a:rPr lang="en-US" sz="2000" dirty="0"/>
              <a:t> (</a:t>
            </a:r>
            <a:r>
              <a:rPr lang="en-US" sz="2000" dirty="0" smtClean="0"/>
              <a:t>1,5) ,</a:t>
            </a:r>
            <a:r>
              <a:rPr lang="en-US" sz="2000" dirty="0"/>
              <a:t> </a:t>
            </a:r>
            <a:r>
              <a:rPr lang="en-US" sz="2000" dirty="0" smtClean="0"/>
              <a:t>(2,4</a:t>
            </a:r>
            <a:r>
              <a:rPr lang="en-US" sz="2000" dirty="0"/>
              <a:t>) </a:t>
            </a:r>
            <a:r>
              <a:rPr lang="en-US" sz="2000" dirty="0" smtClean="0"/>
              <a:t>,</a:t>
            </a:r>
            <a:r>
              <a:rPr lang="en-US" sz="2000" dirty="0"/>
              <a:t> </a:t>
            </a:r>
            <a:r>
              <a:rPr lang="en-US" sz="2000" dirty="0" smtClean="0"/>
              <a:t>(2,5) ,</a:t>
            </a:r>
            <a:r>
              <a:rPr lang="en-US" sz="2000" dirty="0"/>
              <a:t> </a:t>
            </a:r>
            <a:r>
              <a:rPr lang="en-US" sz="2000" dirty="0" smtClean="0"/>
              <a:t>(3,4</a:t>
            </a:r>
            <a:r>
              <a:rPr lang="en-US" sz="2000" dirty="0"/>
              <a:t>) </a:t>
            </a:r>
            <a:r>
              <a:rPr lang="en-US" sz="2000" dirty="0" smtClean="0"/>
              <a:t>,</a:t>
            </a:r>
            <a:r>
              <a:rPr lang="en-US" sz="2000" dirty="0"/>
              <a:t> </a:t>
            </a:r>
            <a:r>
              <a:rPr lang="en-US" sz="2000" dirty="0" smtClean="0"/>
              <a:t>(3,5) }</a:t>
            </a:r>
          </a:p>
          <a:p>
            <a:pPr marL="0" indent="0" algn="l" rtl="0">
              <a:buNone/>
            </a:pPr>
            <a:endParaRPr lang="en-US" sz="1800" dirty="0"/>
          </a:p>
          <a:p>
            <a:pPr marL="320040" lvl="1" indent="0">
              <a:buNone/>
            </a:pPr>
            <a:r>
              <a:rPr lang="en-US" sz="2000" b="1" dirty="0" smtClean="0"/>
              <a:t>R</a:t>
            </a:r>
            <a:r>
              <a:rPr lang="fa-IR" sz="2000" b="1" dirty="0" smtClean="0"/>
              <a:t> یک رابطه است:</a:t>
            </a:r>
            <a:endParaRPr lang="en-US" sz="2000" b="1" dirty="0" smtClean="0"/>
          </a:p>
          <a:p>
            <a:pPr marL="320040" lvl="1" indent="0">
              <a:buNone/>
            </a:pPr>
            <a:endParaRPr lang="en-US" sz="1600" b="1" dirty="0" smtClean="0"/>
          </a:p>
          <a:p>
            <a:pPr marL="320040" lvl="1" indent="0">
              <a:buNone/>
            </a:pPr>
            <a:endParaRPr lang="en-US" sz="1600" b="1" dirty="0"/>
          </a:p>
          <a:p>
            <a:pPr marL="320040" lvl="1" indent="0" algn="l" rtl="0">
              <a:buNone/>
            </a:pPr>
            <a:r>
              <a:rPr lang="en-US" sz="2000" b="1" dirty="0" smtClean="0"/>
              <a:t>R </a:t>
            </a:r>
            <a:r>
              <a:rPr lang="en-US" sz="2000" b="1" dirty="0"/>
              <a:t>= </a:t>
            </a:r>
            <a:r>
              <a:rPr lang="en-US" sz="2000" b="1" dirty="0" smtClean="0"/>
              <a:t>{(</a:t>
            </a:r>
            <a:r>
              <a:rPr lang="en-US" sz="2000" b="1" dirty="0"/>
              <a:t>1,5) , (2,4) , </a:t>
            </a:r>
            <a:r>
              <a:rPr lang="en-US" sz="2000" b="1" dirty="0" smtClean="0"/>
              <a:t>(</a:t>
            </a:r>
            <a:r>
              <a:rPr lang="en-US" sz="2000" b="1" dirty="0"/>
              <a:t>3,4</a:t>
            </a:r>
            <a:r>
              <a:rPr lang="en-US" sz="2000" b="1" dirty="0" smtClean="0"/>
              <a:t>)}</a:t>
            </a:r>
            <a:endParaRPr lang="fa-IR" sz="2000" b="1" dirty="0"/>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49</a:t>
            </a:fld>
            <a:endParaRPr lang="en-US"/>
          </a:p>
        </p:txBody>
      </p:sp>
    </p:spTree>
    <p:extLst>
      <p:ext uri="{BB962C8B-B14F-4D97-AF65-F5344CB8AC3E}">
        <p14:creationId xmlns:p14="http://schemas.microsoft.com/office/powerpoint/2010/main" val="157577392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mph" presetSubtype="0" fill="hold" nodeType="afterEffect">
                                  <p:stCondLst>
                                    <p:cond delay="0"/>
                                  </p:stCondLst>
                                  <p:iterate type="lt">
                                    <p:tmPct val="4000"/>
                                  </p:iterate>
                                  <p:childTnLst>
                                    <p:set>
                                      <p:cBhvr override="childStyle">
                                        <p:cTn id="6" dur="500" fill="hold"/>
                                        <p:tgtEl>
                                          <p:spTgt spid="3">
                                            <p:txEl>
                                              <p:pRg st="0" end="0"/>
                                            </p:txEl>
                                          </p:spTgt>
                                        </p:tgtEl>
                                        <p:attrNameLst>
                                          <p:attrName>style.textDecorationUnderline</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a-IR" dirty="0"/>
              <a:t>ساختار </a:t>
            </a:r>
            <a:r>
              <a:rPr lang="fa-IR" dirty="0" smtClean="0"/>
              <a:t>داده‌اي</a:t>
            </a:r>
            <a:endParaRPr lang="en-US" dirty="0"/>
          </a:p>
        </p:txBody>
      </p:sp>
      <p:sp>
        <p:nvSpPr>
          <p:cNvPr id="4" name="Content Placeholder 3"/>
          <p:cNvSpPr>
            <a:spLocks noGrp="1"/>
          </p:cNvSpPr>
          <p:nvPr>
            <p:ph idx="1"/>
          </p:nvPr>
        </p:nvSpPr>
        <p:spPr>
          <a:xfrm>
            <a:off x="457200" y="1676400"/>
            <a:ext cx="8077200" cy="4419600"/>
          </a:xfrm>
        </p:spPr>
        <p:txBody>
          <a:bodyPr>
            <a:normAutofit fontScale="70000" lnSpcReduction="20000"/>
          </a:bodyPr>
          <a:lstStyle/>
          <a:p>
            <a:pPr marL="0" indent="0">
              <a:lnSpc>
                <a:spcPct val="170000"/>
              </a:lnSpc>
              <a:buNone/>
            </a:pPr>
            <a:r>
              <a:rPr lang="fa-IR" sz="2600" dirty="0" smtClean="0"/>
              <a:t>به </a:t>
            </a:r>
            <a:r>
              <a:rPr lang="fa-IR" sz="2600" dirty="0"/>
              <a:t>كمك ساختار داده‌اي مهمترين سطح بانك يعني سطح ادراكي تعريف </a:t>
            </a:r>
            <a:r>
              <a:rPr lang="fa-IR" sz="2600" dirty="0" smtClean="0"/>
              <a:t>مي‌شود. ساختار داده ای بخشی از مدل داده ای است که در طراحی بانک استفاده می شود.</a:t>
            </a:r>
          </a:p>
          <a:p>
            <a:endParaRPr lang="fa-IR" sz="2800" dirty="0"/>
          </a:p>
          <a:p>
            <a:pPr marL="0" indent="0">
              <a:buNone/>
            </a:pPr>
            <a:r>
              <a:rPr lang="fa-IR" sz="2800" b="1" u="sng" dirty="0" smtClean="0"/>
              <a:t>انواع مدل ها برای طراحی بانک</a:t>
            </a:r>
          </a:p>
          <a:p>
            <a:pPr marL="320040" lvl="1" indent="0">
              <a:buNone/>
            </a:pPr>
            <a:r>
              <a:rPr lang="fa-IR" sz="2600" dirty="0" smtClean="0"/>
              <a:t>1- </a:t>
            </a:r>
            <a:r>
              <a:rPr lang="fa-IR" sz="2600" dirty="0"/>
              <a:t>مدل رابطه‌اي </a:t>
            </a:r>
            <a:endParaRPr lang="en-US" sz="2600" dirty="0"/>
          </a:p>
          <a:p>
            <a:pPr marL="320040" lvl="1" indent="0">
              <a:buNone/>
            </a:pPr>
            <a:r>
              <a:rPr lang="fa-IR" sz="2600" dirty="0"/>
              <a:t>2- مدل سلسله مراتبی </a:t>
            </a:r>
            <a:endParaRPr lang="en-US" sz="2600" dirty="0"/>
          </a:p>
          <a:p>
            <a:pPr marL="320040" lvl="1" indent="0">
              <a:buNone/>
            </a:pPr>
            <a:r>
              <a:rPr lang="fa-IR" sz="2600" dirty="0"/>
              <a:t>3- مدل شبكه‌اي </a:t>
            </a:r>
            <a:endParaRPr lang="en-US" sz="2600" dirty="0"/>
          </a:p>
          <a:p>
            <a:pPr marL="320040" lvl="1" indent="0">
              <a:buNone/>
            </a:pPr>
            <a:r>
              <a:rPr lang="fa-IR" sz="2600" dirty="0"/>
              <a:t>4-مدل  شيء گرايي </a:t>
            </a:r>
            <a:endParaRPr lang="en-US" sz="2600" dirty="0"/>
          </a:p>
          <a:p>
            <a:pPr marL="0" indent="0">
              <a:buNone/>
            </a:pPr>
            <a:r>
              <a:rPr lang="fa-IR" sz="2800" dirty="0"/>
              <a:t> </a:t>
            </a:r>
            <a:endParaRPr lang="fa-IR" sz="2800" dirty="0" smtClean="0"/>
          </a:p>
          <a:p>
            <a:pPr marL="0" indent="0">
              <a:buNone/>
            </a:pPr>
            <a:r>
              <a:rPr lang="fa-IR" sz="2800" b="1" u="sng" dirty="0" smtClean="0"/>
              <a:t>هر </a:t>
            </a:r>
            <a:r>
              <a:rPr lang="fa-IR" sz="2800" b="1" u="sng" dirty="0"/>
              <a:t>مدلي سه قسمت </a:t>
            </a:r>
            <a:r>
              <a:rPr lang="fa-IR" sz="2800" b="1" u="sng" dirty="0" smtClean="0"/>
              <a:t>دارد:</a:t>
            </a:r>
            <a:endParaRPr lang="en-US" sz="2800" b="1" u="sng" dirty="0"/>
          </a:p>
          <a:p>
            <a:pPr marL="320040" lvl="1" indent="0">
              <a:buNone/>
            </a:pPr>
            <a:r>
              <a:rPr lang="fa-IR" sz="2600" dirty="0"/>
              <a:t>1- ساختار </a:t>
            </a:r>
            <a:r>
              <a:rPr lang="fa-IR" sz="2600" dirty="0" smtClean="0"/>
              <a:t>داده‌اي</a:t>
            </a:r>
            <a:endParaRPr lang="en-US" sz="2600" dirty="0"/>
          </a:p>
          <a:p>
            <a:pPr marL="320040" lvl="1" indent="0">
              <a:buNone/>
            </a:pPr>
            <a:r>
              <a:rPr lang="fa-IR" sz="2600" dirty="0"/>
              <a:t>2- عملگرهاي عمل كننده روي يك ساختار</a:t>
            </a:r>
            <a:endParaRPr lang="en-US" sz="2600" dirty="0"/>
          </a:p>
          <a:p>
            <a:pPr marL="320040" lvl="1" indent="0">
              <a:buNone/>
            </a:pPr>
            <a:r>
              <a:rPr lang="fa-IR" sz="2600" dirty="0"/>
              <a:t>3- قواعد عام </a:t>
            </a:r>
            <a:r>
              <a:rPr lang="fa-IR" sz="2600" dirty="0" smtClean="0"/>
              <a:t>براي </a:t>
            </a:r>
            <a:r>
              <a:rPr lang="fa-IR" sz="2600" dirty="0"/>
              <a:t>تأمين </a:t>
            </a:r>
            <a:r>
              <a:rPr lang="fa-IR" sz="2600" dirty="0" smtClean="0"/>
              <a:t>جامعيت</a:t>
            </a:r>
            <a:endParaRPr lang="en-US" sz="2800" dirty="0"/>
          </a:p>
        </p:txBody>
      </p:sp>
      <p:sp>
        <p:nvSpPr>
          <p:cNvPr id="2" name="Slide Number Placeholder 1"/>
          <p:cNvSpPr>
            <a:spLocks noGrp="1"/>
          </p:cNvSpPr>
          <p:nvPr>
            <p:ph type="sldNum" sz="quarter" idx="12"/>
          </p:nvPr>
        </p:nvSpPr>
        <p:spPr/>
        <p:txBody>
          <a:bodyPr/>
          <a:lstStyle/>
          <a:p>
            <a:fld id="{B6F15528-21DE-4FAA-801E-634DDDAF4B2B}" type="slidenum">
              <a:rPr lang="en-US" smtClean="0"/>
              <a:pPr/>
              <a:t>5</a:t>
            </a:fld>
            <a:endParaRPr lang="en-US"/>
          </a:p>
        </p:txBody>
      </p:sp>
    </p:spTree>
    <p:extLst>
      <p:ext uri="{BB962C8B-B14F-4D97-AF65-F5344CB8AC3E}">
        <p14:creationId xmlns:p14="http://schemas.microsoft.com/office/powerpoint/2010/main" val="1807856479"/>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4000" dirty="0"/>
              <a:t>مفاهیم مدل رابطه ای – رابطه در </a:t>
            </a:r>
            <a:r>
              <a:rPr lang="fa-IR" sz="4000" dirty="0" smtClean="0"/>
              <a:t>ریاضیات</a:t>
            </a:r>
            <a:endParaRPr lang="en-US" sz="4000" dirty="0"/>
          </a:p>
        </p:txBody>
      </p:sp>
      <p:sp>
        <p:nvSpPr>
          <p:cNvPr id="3" name="Content Placeholder 2"/>
          <p:cNvSpPr>
            <a:spLocks noGrp="1"/>
          </p:cNvSpPr>
          <p:nvPr>
            <p:ph idx="1"/>
          </p:nvPr>
        </p:nvSpPr>
        <p:spPr>
          <a:xfrm>
            <a:off x="228600" y="1676400"/>
            <a:ext cx="8458200" cy="4419600"/>
          </a:xfrm>
        </p:spPr>
        <p:txBody>
          <a:bodyPr>
            <a:normAutofit/>
          </a:bodyPr>
          <a:lstStyle/>
          <a:p>
            <a:pPr marL="0" indent="0">
              <a:buNone/>
            </a:pPr>
            <a:r>
              <a:rPr lang="fa-IR" sz="4000" b="1" dirty="0" smtClean="0">
                <a:solidFill>
                  <a:schemeClr val="accent1">
                    <a:lumMod val="75000"/>
                  </a:schemeClr>
                </a:solidFill>
              </a:rPr>
              <a:t>تاپل </a:t>
            </a:r>
            <a:r>
              <a:rPr lang="en-US" sz="3200" dirty="0" smtClean="0">
                <a:solidFill>
                  <a:schemeClr val="accent1">
                    <a:lumMod val="75000"/>
                  </a:schemeClr>
                </a:solidFill>
              </a:rPr>
              <a:t>(Tuple)</a:t>
            </a:r>
            <a:r>
              <a:rPr lang="fa-IR" sz="4000" b="1" dirty="0" smtClean="0">
                <a:solidFill>
                  <a:schemeClr val="accent1">
                    <a:lumMod val="75000"/>
                  </a:schemeClr>
                </a:solidFill>
              </a:rPr>
              <a:t>: </a:t>
            </a:r>
          </a:p>
          <a:p>
            <a:pPr marL="0" indent="0">
              <a:buNone/>
            </a:pPr>
            <a:r>
              <a:rPr lang="fa-IR" b="1" dirty="0" smtClean="0"/>
              <a:t>اعضای رابطه را تاپل می نامیم.</a:t>
            </a:r>
          </a:p>
          <a:p>
            <a:pPr marL="0" indent="0">
              <a:buNone/>
            </a:pPr>
            <a:r>
              <a:rPr lang="fa-IR" b="1" dirty="0" smtClean="0"/>
              <a:t>به عبارتی دیگر تاپل، مجموعه ای است از مقادیر صفات خاصه.</a:t>
            </a:r>
            <a:endParaRPr lang="en-US" b="1" dirty="0" smtClean="0"/>
          </a:p>
          <a:p>
            <a:pPr marL="0" indent="0">
              <a:buNone/>
            </a:pPr>
            <a:endParaRPr lang="en-US" sz="1800" b="1" dirty="0"/>
          </a:p>
          <a:p>
            <a:pPr marL="0" indent="0">
              <a:buNone/>
            </a:pPr>
            <a:endParaRPr lang="fa-IR" sz="1800" b="1" dirty="0" smtClean="0"/>
          </a:p>
          <a:p>
            <a:pPr marL="0" indent="0">
              <a:buNone/>
            </a:pPr>
            <a:endParaRPr lang="fa-IR" sz="1800" b="1" dirty="0" smtClean="0"/>
          </a:p>
          <a:p>
            <a:pPr marL="0" indent="0">
              <a:buNone/>
            </a:pPr>
            <a:r>
              <a:rPr lang="fa-IR" sz="1800" b="1" u="sng" dirty="0" smtClean="0"/>
              <a:t>مثلاً:</a:t>
            </a:r>
          </a:p>
          <a:p>
            <a:pPr marL="320040" lvl="1" indent="0">
              <a:buNone/>
            </a:pPr>
            <a:r>
              <a:rPr lang="fa-IR" sz="2000" b="1" dirty="0" smtClean="0"/>
              <a:t>اگر </a:t>
            </a:r>
            <a:r>
              <a:rPr lang="en-US" sz="2000" b="1" dirty="0" smtClean="0"/>
              <a:t>R</a:t>
            </a:r>
            <a:r>
              <a:rPr lang="fa-IR" sz="2000" b="1" dirty="0" smtClean="0"/>
              <a:t> یک رابطه باشد:                                           </a:t>
            </a:r>
            <a:r>
              <a:rPr lang="en-US" sz="2000" b="1" dirty="0" smtClean="0"/>
              <a:t>R </a:t>
            </a:r>
            <a:r>
              <a:rPr lang="en-US" sz="2000" b="1" dirty="0"/>
              <a:t>= </a:t>
            </a:r>
            <a:r>
              <a:rPr lang="en-US" sz="2000" b="1" dirty="0" smtClean="0"/>
              <a:t>{(</a:t>
            </a:r>
            <a:r>
              <a:rPr lang="en-US" sz="2000" b="1" dirty="0"/>
              <a:t>1,5) , (2,4) , </a:t>
            </a:r>
            <a:r>
              <a:rPr lang="en-US" sz="2000" b="1" dirty="0" smtClean="0"/>
              <a:t>(</a:t>
            </a:r>
            <a:r>
              <a:rPr lang="en-US" sz="2000" b="1" dirty="0"/>
              <a:t>3,4</a:t>
            </a:r>
            <a:r>
              <a:rPr lang="en-US" sz="2000" b="1" dirty="0" smtClean="0"/>
              <a:t>)}</a:t>
            </a:r>
            <a:r>
              <a:rPr lang="fa-IR" sz="2000" b="1" dirty="0" smtClean="0"/>
              <a:t>  </a:t>
            </a:r>
            <a:endParaRPr lang="fa-IR" sz="2000" b="1" dirty="0"/>
          </a:p>
          <a:p>
            <a:pPr marL="320040" lvl="1" indent="0" algn="ctr">
              <a:buNone/>
            </a:pPr>
            <a:endParaRPr lang="fa-IR" sz="2000" b="1" dirty="0" smtClean="0"/>
          </a:p>
          <a:p>
            <a:pPr marL="320040" lvl="1" indent="0" algn="ctr">
              <a:buNone/>
            </a:pPr>
            <a:endParaRPr lang="fa-IR" sz="2000" b="1" dirty="0" smtClean="0"/>
          </a:p>
          <a:p>
            <a:pPr marL="320040" lvl="1" indent="0" algn="ctr">
              <a:buNone/>
            </a:pPr>
            <a:r>
              <a:rPr lang="fa-IR" sz="2000" b="1" dirty="0" smtClean="0"/>
              <a:t>عضو </a:t>
            </a:r>
            <a:r>
              <a:rPr lang="en-US" sz="2000" b="1" dirty="0" smtClean="0"/>
              <a:t>(3,4)</a:t>
            </a:r>
            <a:r>
              <a:rPr lang="fa-IR" sz="2000" b="1" dirty="0" smtClean="0"/>
              <a:t> یک تاپل است.</a:t>
            </a:r>
            <a:endParaRPr lang="en-US" sz="2000" b="1"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50</a:t>
            </a:fld>
            <a:endParaRPr lang="en-US"/>
          </a:p>
        </p:txBody>
      </p:sp>
    </p:spTree>
    <p:extLst>
      <p:ext uri="{BB962C8B-B14F-4D97-AF65-F5344CB8AC3E}">
        <p14:creationId xmlns:p14="http://schemas.microsoft.com/office/powerpoint/2010/main" val="95746760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mph" presetSubtype="0" fill="hold" nodeType="afterEffect">
                                  <p:stCondLst>
                                    <p:cond delay="0"/>
                                  </p:stCondLst>
                                  <p:iterate type="lt">
                                    <p:tmPct val="4000"/>
                                  </p:iterate>
                                  <p:childTnLst>
                                    <p:set>
                                      <p:cBhvr override="childStyle">
                                        <p:cTn id="6" dur="500" fill="hold"/>
                                        <p:tgtEl>
                                          <p:spTgt spid="3">
                                            <p:txEl>
                                              <p:pRg st="0" end="0"/>
                                            </p:txEl>
                                          </p:spTgt>
                                        </p:tgtEl>
                                        <p:attrNameLst>
                                          <p:attrName>style.textDecorationUnderline</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مفاهیم مدل رابطه ای</a:t>
            </a:r>
            <a:endParaRPr lang="en-US" dirty="0"/>
          </a:p>
        </p:txBody>
      </p:sp>
      <p:sp>
        <p:nvSpPr>
          <p:cNvPr id="3" name="Content Placeholder 2"/>
          <p:cNvSpPr>
            <a:spLocks noGrp="1"/>
          </p:cNvSpPr>
          <p:nvPr>
            <p:ph idx="1"/>
          </p:nvPr>
        </p:nvSpPr>
        <p:spPr>
          <a:xfrm>
            <a:off x="228600" y="1752600"/>
            <a:ext cx="8458200" cy="1828800"/>
          </a:xfrm>
        </p:spPr>
        <p:txBody>
          <a:bodyPr>
            <a:normAutofit fontScale="92500" lnSpcReduction="20000"/>
          </a:bodyPr>
          <a:lstStyle/>
          <a:p>
            <a:pPr marL="0" indent="0">
              <a:buNone/>
            </a:pPr>
            <a:r>
              <a:rPr lang="fa-IR" sz="4000" b="1" dirty="0" smtClean="0">
                <a:solidFill>
                  <a:schemeClr val="accent1">
                    <a:lumMod val="75000"/>
                  </a:schemeClr>
                </a:solidFill>
              </a:rPr>
              <a:t>جدول:</a:t>
            </a:r>
          </a:p>
          <a:p>
            <a:pPr marL="0" indent="0">
              <a:buNone/>
            </a:pPr>
            <a:r>
              <a:rPr lang="fa-IR" b="1" dirty="0" smtClean="0"/>
              <a:t>یک راه دیگر نمایش رابطه، استفاده از جدول است.</a:t>
            </a:r>
            <a:endParaRPr lang="en-US" b="1" dirty="0" smtClean="0"/>
          </a:p>
          <a:p>
            <a:pPr marL="0" indent="0">
              <a:buNone/>
            </a:pPr>
            <a:endParaRPr lang="en-US" sz="1800" b="1" dirty="0"/>
          </a:p>
          <a:p>
            <a:pPr marL="0" indent="0">
              <a:buNone/>
            </a:pPr>
            <a:r>
              <a:rPr lang="fa-IR" sz="1800" b="1" u="sng" dirty="0" smtClean="0"/>
              <a:t>مثلاً:</a:t>
            </a:r>
          </a:p>
          <a:p>
            <a:pPr marL="320040" lvl="1" indent="0">
              <a:buNone/>
            </a:pPr>
            <a:r>
              <a:rPr lang="fa-IR" sz="2000" b="1" dirty="0" smtClean="0"/>
              <a:t>اگر </a:t>
            </a:r>
            <a:r>
              <a:rPr lang="en-US" sz="2000" b="1" dirty="0" smtClean="0"/>
              <a:t>R</a:t>
            </a:r>
            <a:r>
              <a:rPr lang="fa-IR" sz="2000" b="1" dirty="0" smtClean="0"/>
              <a:t> یک رابطه باشد:                                           </a:t>
            </a:r>
            <a:r>
              <a:rPr lang="en-US" sz="2000" b="1" dirty="0" smtClean="0"/>
              <a:t>R </a:t>
            </a:r>
            <a:r>
              <a:rPr lang="en-US" sz="2000" b="1" dirty="0"/>
              <a:t>= </a:t>
            </a:r>
            <a:r>
              <a:rPr lang="en-US" sz="2000" b="1" dirty="0" smtClean="0"/>
              <a:t>{(</a:t>
            </a:r>
            <a:r>
              <a:rPr lang="en-US" sz="2000" b="1" dirty="0"/>
              <a:t>1,5) , (2,4) , </a:t>
            </a:r>
            <a:r>
              <a:rPr lang="en-US" sz="2000" b="1" dirty="0" smtClean="0"/>
              <a:t>(</a:t>
            </a:r>
            <a:r>
              <a:rPr lang="en-US" sz="2000" b="1" dirty="0"/>
              <a:t>3,4</a:t>
            </a:r>
            <a:r>
              <a:rPr lang="en-US" sz="2000" b="1" dirty="0" smtClean="0"/>
              <a:t>)}</a:t>
            </a:r>
            <a:r>
              <a:rPr lang="fa-IR" sz="2000" b="1" dirty="0" smtClean="0"/>
              <a:t>  </a:t>
            </a:r>
            <a:endParaRPr lang="fa-IR" sz="2000" b="1"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51</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930489060"/>
              </p:ext>
            </p:extLst>
          </p:nvPr>
        </p:nvGraphicFramePr>
        <p:xfrm>
          <a:off x="1828800" y="4754880"/>
          <a:ext cx="2194560" cy="1112520"/>
        </p:xfrm>
        <a:graphic>
          <a:graphicData uri="http://schemas.openxmlformats.org/drawingml/2006/table">
            <a:tbl>
              <a:tblPr firstRow="1" bandRow="1">
                <a:tableStyleId>{5C22544A-7EE6-4342-B048-85BDC9FD1C3A}</a:tableStyleId>
              </a:tblPr>
              <a:tblGrid>
                <a:gridCol w="1097280"/>
                <a:gridCol w="1097280"/>
              </a:tblGrid>
              <a:tr h="370840">
                <a:tc>
                  <a:txBody>
                    <a:bodyPr/>
                    <a:lstStyle/>
                    <a:p>
                      <a:pPr algn="ctr" rtl="1"/>
                      <a:r>
                        <a:rPr lang="fa-IR" sz="1800" b="0" kern="1200" dirty="0" smtClean="0">
                          <a:ln w="19050">
                            <a:solidFill>
                              <a:schemeClr val="tx1"/>
                            </a:solidFill>
                          </a:ln>
                          <a:solidFill>
                            <a:schemeClr val="dk1"/>
                          </a:solidFill>
                          <a:effectLst/>
                          <a:latin typeface="+mn-lt"/>
                          <a:ea typeface="+mn-ea"/>
                          <a:cs typeface="+mj-cs"/>
                        </a:rPr>
                        <a:t>1</a:t>
                      </a:r>
                      <a:endParaRPr lang="en-US" sz="1800" b="0" kern="1200" dirty="0">
                        <a:ln w="19050">
                          <a:solidFill>
                            <a:schemeClr val="tx1"/>
                          </a:solidFill>
                        </a:ln>
                        <a:solidFill>
                          <a:schemeClr val="dk1"/>
                        </a:solidFill>
                        <a:effectLst/>
                        <a:latin typeface="+mn-lt"/>
                        <a:ea typeface="+mn-ea"/>
                        <a:cs typeface="+mj-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1"/>
                      <a:r>
                        <a:rPr lang="fa-IR" sz="1800" b="0" kern="1200" dirty="0" smtClean="0">
                          <a:ln w="19050">
                            <a:solidFill>
                              <a:schemeClr val="tx1"/>
                            </a:solidFill>
                          </a:ln>
                          <a:solidFill>
                            <a:schemeClr val="dk1"/>
                          </a:solidFill>
                          <a:effectLst/>
                          <a:latin typeface="+mn-lt"/>
                          <a:ea typeface="+mn-ea"/>
                          <a:cs typeface="+mj-cs"/>
                        </a:rPr>
                        <a:t>5</a:t>
                      </a:r>
                      <a:endParaRPr lang="en-US" sz="1800" b="0" kern="1200" dirty="0">
                        <a:ln w="19050">
                          <a:solidFill>
                            <a:schemeClr val="tx1"/>
                          </a:solidFill>
                        </a:ln>
                        <a:solidFill>
                          <a:schemeClr val="dk1"/>
                        </a:solidFill>
                        <a:effectLst/>
                        <a:latin typeface="+mn-lt"/>
                        <a:ea typeface="+mn-ea"/>
                        <a:cs typeface="+mj-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70840">
                <a:tc>
                  <a:txBody>
                    <a:bodyPr/>
                    <a:lstStyle/>
                    <a:p>
                      <a:pPr algn="ctr" rtl="1"/>
                      <a:r>
                        <a:rPr lang="fa-IR" sz="1800" b="0" kern="1200" dirty="0" smtClean="0">
                          <a:ln w="19050">
                            <a:solidFill>
                              <a:schemeClr val="tx1"/>
                            </a:solidFill>
                          </a:ln>
                          <a:solidFill>
                            <a:schemeClr val="dk1"/>
                          </a:solidFill>
                          <a:effectLst/>
                          <a:latin typeface="+mn-lt"/>
                          <a:ea typeface="+mn-ea"/>
                          <a:cs typeface="+mj-cs"/>
                        </a:rPr>
                        <a:t>2</a:t>
                      </a:r>
                      <a:endParaRPr lang="en-US" sz="1800" b="0" kern="1200" dirty="0">
                        <a:ln w="19050">
                          <a:solidFill>
                            <a:schemeClr val="tx1"/>
                          </a:solidFill>
                        </a:ln>
                        <a:solidFill>
                          <a:schemeClr val="dk1"/>
                        </a:solidFill>
                        <a:effectLst/>
                        <a:latin typeface="+mn-lt"/>
                        <a:ea typeface="+mn-ea"/>
                        <a:cs typeface="+mj-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1"/>
                      <a:r>
                        <a:rPr lang="fa-IR" sz="1800" b="0" kern="1200" dirty="0" smtClean="0">
                          <a:ln w="19050">
                            <a:solidFill>
                              <a:schemeClr val="tx1"/>
                            </a:solidFill>
                          </a:ln>
                          <a:solidFill>
                            <a:schemeClr val="dk1"/>
                          </a:solidFill>
                          <a:effectLst/>
                          <a:latin typeface="+mn-lt"/>
                          <a:ea typeface="+mn-ea"/>
                          <a:cs typeface="+mj-cs"/>
                        </a:rPr>
                        <a:t>4</a:t>
                      </a:r>
                      <a:endParaRPr lang="en-US" sz="1800" b="0" kern="1200" dirty="0">
                        <a:ln w="19050">
                          <a:solidFill>
                            <a:schemeClr val="tx1"/>
                          </a:solidFill>
                        </a:ln>
                        <a:solidFill>
                          <a:schemeClr val="dk1"/>
                        </a:solidFill>
                        <a:effectLst/>
                        <a:latin typeface="+mn-lt"/>
                        <a:ea typeface="+mn-ea"/>
                        <a:cs typeface="+mj-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70840">
                <a:tc>
                  <a:txBody>
                    <a:bodyPr/>
                    <a:lstStyle/>
                    <a:p>
                      <a:pPr algn="ctr" rtl="1"/>
                      <a:r>
                        <a:rPr lang="fa-IR" sz="1800" b="0" kern="1200" dirty="0" smtClean="0">
                          <a:ln w="19050">
                            <a:solidFill>
                              <a:schemeClr val="tx1"/>
                            </a:solidFill>
                          </a:ln>
                          <a:solidFill>
                            <a:schemeClr val="dk1"/>
                          </a:solidFill>
                          <a:effectLst/>
                          <a:latin typeface="+mn-lt"/>
                          <a:ea typeface="+mn-ea"/>
                          <a:cs typeface="+mj-cs"/>
                        </a:rPr>
                        <a:t>3</a:t>
                      </a:r>
                      <a:endParaRPr lang="en-US" sz="1800" b="0" kern="1200" dirty="0">
                        <a:ln w="19050">
                          <a:solidFill>
                            <a:schemeClr val="tx1"/>
                          </a:solidFill>
                        </a:ln>
                        <a:solidFill>
                          <a:schemeClr val="dk1"/>
                        </a:solidFill>
                        <a:effectLst/>
                        <a:latin typeface="+mn-lt"/>
                        <a:ea typeface="+mn-ea"/>
                        <a:cs typeface="+mj-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1"/>
                      <a:r>
                        <a:rPr lang="fa-IR" sz="1800" b="0" kern="1200" dirty="0" smtClean="0">
                          <a:ln w="19050">
                            <a:solidFill>
                              <a:schemeClr val="tx1"/>
                            </a:solidFill>
                          </a:ln>
                          <a:solidFill>
                            <a:schemeClr val="dk1"/>
                          </a:solidFill>
                          <a:effectLst/>
                          <a:latin typeface="+mn-lt"/>
                          <a:ea typeface="+mn-ea"/>
                          <a:cs typeface="+mj-cs"/>
                        </a:rPr>
                        <a:t>4</a:t>
                      </a:r>
                      <a:endParaRPr lang="en-US" sz="1800" b="0" kern="1200" dirty="0">
                        <a:ln w="19050">
                          <a:solidFill>
                            <a:schemeClr val="tx1"/>
                          </a:solidFill>
                        </a:ln>
                        <a:solidFill>
                          <a:schemeClr val="dk1"/>
                        </a:solidFill>
                        <a:effectLst/>
                        <a:latin typeface="+mn-lt"/>
                        <a:ea typeface="+mn-ea"/>
                        <a:cs typeface="+mj-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6" name="Down Arrow 5"/>
          <p:cNvSpPr/>
          <p:nvPr/>
        </p:nvSpPr>
        <p:spPr>
          <a:xfrm>
            <a:off x="2667000" y="3733800"/>
            <a:ext cx="533400" cy="762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1926201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mph" presetSubtype="0" fill="hold" nodeType="afterEffect">
                                  <p:stCondLst>
                                    <p:cond delay="0"/>
                                  </p:stCondLst>
                                  <p:iterate type="lt">
                                    <p:tmPct val="4000"/>
                                  </p:iterate>
                                  <p:childTnLst>
                                    <p:set>
                                      <p:cBhvr override="childStyle">
                                        <p:cTn id="6" dur="500" fill="hold"/>
                                        <p:tgtEl>
                                          <p:spTgt spid="3">
                                            <p:txEl>
                                              <p:pRg st="0" end="0"/>
                                            </p:txEl>
                                          </p:spTgt>
                                        </p:tgtEl>
                                        <p:attrNameLst>
                                          <p:attrName>style.textDecorationUnderline</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4000" dirty="0"/>
              <a:t>مفاهیم مدل رابطه ای – رابطه در ریاضیات</a:t>
            </a:r>
            <a:endParaRPr lang="en-US" sz="4000" dirty="0"/>
          </a:p>
        </p:txBody>
      </p:sp>
      <p:sp>
        <p:nvSpPr>
          <p:cNvPr id="3" name="Content Placeholder 2"/>
          <p:cNvSpPr>
            <a:spLocks noGrp="1"/>
          </p:cNvSpPr>
          <p:nvPr>
            <p:ph idx="1"/>
          </p:nvPr>
        </p:nvSpPr>
        <p:spPr>
          <a:xfrm>
            <a:off x="457200" y="1828800"/>
            <a:ext cx="8153400" cy="3962400"/>
          </a:xfrm>
        </p:spPr>
        <p:txBody>
          <a:bodyPr>
            <a:normAutofit/>
          </a:bodyPr>
          <a:lstStyle/>
          <a:p>
            <a:pPr marL="0" indent="0" algn="r">
              <a:buNone/>
            </a:pPr>
            <a:r>
              <a:rPr lang="fa-IR" b="1" dirty="0" smtClean="0"/>
              <a:t>مثال:</a:t>
            </a:r>
          </a:p>
          <a:p>
            <a:pPr marL="0" indent="0" algn="l" rtl="0">
              <a:buNone/>
            </a:pPr>
            <a:r>
              <a:rPr lang="en-US" b="1" dirty="0" smtClean="0"/>
              <a:t> {</a:t>
            </a:r>
            <a:r>
              <a:rPr lang="en-US" b="1" dirty="0"/>
              <a:t>1,2,3} × {k , m} × {A , B} = </a:t>
            </a:r>
            <a:r>
              <a:rPr lang="en-US" sz="2000" dirty="0"/>
              <a:t>{(</a:t>
            </a:r>
            <a:r>
              <a:rPr lang="en-US" sz="2000" dirty="0" smtClean="0"/>
              <a:t>1,k,A) </a:t>
            </a:r>
            <a:r>
              <a:rPr lang="en-US" sz="2000" dirty="0"/>
              <a:t>, </a:t>
            </a:r>
            <a:r>
              <a:rPr lang="en-US" sz="2000" dirty="0" smtClean="0"/>
              <a:t>(1,k,B) , (2,k,A</a:t>
            </a:r>
            <a:r>
              <a:rPr lang="en-US" sz="2000" dirty="0"/>
              <a:t>) , </a:t>
            </a:r>
            <a:r>
              <a:rPr lang="en-US" sz="2000" dirty="0" smtClean="0"/>
              <a:t>(2,k,B), (3,k,A</a:t>
            </a:r>
            <a:r>
              <a:rPr lang="en-US" sz="2000" dirty="0"/>
              <a:t>) , </a:t>
            </a:r>
            <a:r>
              <a:rPr lang="en-US" sz="2000" dirty="0" smtClean="0"/>
              <a:t>(3,k,B</a:t>
            </a:r>
            <a:r>
              <a:rPr lang="en-US" sz="2000" dirty="0"/>
              <a:t>) (</a:t>
            </a:r>
            <a:r>
              <a:rPr lang="en-US" sz="2000" dirty="0" smtClean="0"/>
              <a:t>1,m,A</a:t>
            </a:r>
            <a:r>
              <a:rPr lang="en-US" sz="2000" dirty="0"/>
              <a:t>) , (</a:t>
            </a:r>
            <a:r>
              <a:rPr lang="en-US" sz="2000" dirty="0" smtClean="0"/>
              <a:t>1,m,B), …}</a:t>
            </a:r>
            <a:r>
              <a:rPr lang="fa-IR" sz="2000" dirty="0" smtClean="0"/>
              <a:t> </a:t>
            </a:r>
            <a:endParaRPr lang="en-US" sz="2000" dirty="0" smtClean="0"/>
          </a:p>
          <a:p>
            <a:pPr marL="0" indent="0" algn="r">
              <a:buNone/>
            </a:pPr>
            <a:r>
              <a:rPr lang="fa-IR" dirty="0" smtClean="0"/>
              <a:t>ضرب دکارتی 3 مجموعه فوق، مجموعه ای از سه تایی های مرتب را می دهد. </a:t>
            </a:r>
          </a:p>
          <a:p>
            <a:pPr marL="0" indent="0" algn="r">
              <a:buNone/>
            </a:pPr>
            <a:r>
              <a:rPr lang="fa-IR" dirty="0" smtClean="0"/>
              <a:t>هر زیر مجموعه از حاصلضرب فوق، یک رابطه است.</a:t>
            </a:r>
          </a:p>
          <a:p>
            <a:pPr marL="0" indent="0" algn="r">
              <a:buNone/>
            </a:pPr>
            <a:r>
              <a:rPr lang="fa-IR" dirty="0" smtClean="0"/>
              <a:t>از آنجائی که رابطه مذکور از 3 تائی های مرتب تشکیل شده است، درجه این رابطه 3 می باشد.</a:t>
            </a:r>
          </a:p>
          <a:p>
            <a:pPr marL="0" indent="0" algn="r">
              <a:buNone/>
            </a:pPr>
            <a:r>
              <a:rPr lang="fa-IR" b="1" dirty="0" smtClean="0">
                <a:solidFill>
                  <a:schemeClr val="accent1">
                    <a:lumMod val="50000"/>
                  </a:schemeClr>
                </a:solidFill>
              </a:rPr>
              <a:t>درجه رابطه تعداد صفات خاصه رابطه است.</a:t>
            </a:r>
            <a:endParaRPr lang="fa-IR" b="1" dirty="0">
              <a:solidFill>
                <a:schemeClr val="accent1">
                  <a:lumMod val="50000"/>
                </a:scheme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52</a:t>
            </a:fld>
            <a:endParaRPr lang="en-US"/>
          </a:p>
        </p:txBody>
      </p:sp>
    </p:spTree>
    <p:extLst>
      <p:ext uri="{BB962C8B-B14F-4D97-AF65-F5344CB8AC3E}">
        <p14:creationId xmlns:p14="http://schemas.microsoft.com/office/powerpoint/2010/main" val="1806602035"/>
      </p:ext>
    </p:extLst>
  </p:cSld>
  <p:clrMapOvr>
    <a:masterClrMapping/>
  </p:clrMapOvr>
  <p:transition spd="slow">
    <p:push dir="u"/>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مفاهیم مدل رابطه ای</a:t>
            </a:r>
            <a:endParaRPr lang="en-US" dirty="0"/>
          </a:p>
        </p:txBody>
      </p:sp>
      <p:sp>
        <p:nvSpPr>
          <p:cNvPr id="3" name="Content Placeholder 2"/>
          <p:cNvSpPr>
            <a:spLocks noGrp="1"/>
          </p:cNvSpPr>
          <p:nvPr>
            <p:ph idx="1"/>
          </p:nvPr>
        </p:nvSpPr>
        <p:spPr>
          <a:xfrm>
            <a:off x="457200" y="1828800"/>
            <a:ext cx="8153400" cy="1981200"/>
          </a:xfrm>
        </p:spPr>
        <p:txBody>
          <a:bodyPr>
            <a:normAutofit/>
          </a:bodyPr>
          <a:lstStyle/>
          <a:p>
            <a:pPr marL="0" indent="0" algn="r">
              <a:buNone/>
            </a:pPr>
            <a:r>
              <a:rPr lang="fa-IR" b="1" dirty="0" smtClean="0"/>
              <a:t>مثال:</a:t>
            </a:r>
          </a:p>
          <a:p>
            <a:pPr marL="0" indent="0" algn="l" rtl="0">
              <a:buNone/>
            </a:pPr>
            <a:r>
              <a:rPr lang="en-US" b="1" dirty="0" smtClean="0"/>
              <a:t> {S1 , S2} </a:t>
            </a:r>
            <a:r>
              <a:rPr lang="en-US" b="1" dirty="0"/>
              <a:t>× </a:t>
            </a:r>
            <a:r>
              <a:rPr lang="en-US" b="1" dirty="0" smtClean="0"/>
              <a:t>{</a:t>
            </a:r>
            <a:r>
              <a:rPr lang="fa-IR" b="1" dirty="0" smtClean="0"/>
              <a:t>فن آوران ، پولادین</a:t>
            </a:r>
            <a:r>
              <a:rPr lang="en-US" b="1" dirty="0" smtClean="0"/>
              <a:t>} </a:t>
            </a:r>
            <a:r>
              <a:rPr lang="en-US" b="1" dirty="0"/>
              <a:t>× </a:t>
            </a:r>
            <a:r>
              <a:rPr lang="en-US" b="1" dirty="0" smtClean="0"/>
              <a:t>{</a:t>
            </a:r>
            <a:r>
              <a:rPr lang="fa-IR" b="1" dirty="0" smtClean="0"/>
              <a:t>شیراز، تبریز ، تهران</a:t>
            </a:r>
            <a:r>
              <a:rPr lang="en-US" b="1" dirty="0" smtClean="0"/>
              <a:t>} </a:t>
            </a:r>
            <a:r>
              <a:rPr lang="en-US" b="1" dirty="0"/>
              <a:t>= </a:t>
            </a:r>
            <a:endParaRPr lang="en-US" b="1" dirty="0" smtClean="0"/>
          </a:p>
          <a:p>
            <a:pPr marL="0" indent="0" algn="l" rtl="0">
              <a:buNone/>
            </a:pPr>
            <a:r>
              <a:rPr lang="en-US" sz="2000" b="1" dirty="0" smtClean="0"/>
              <a:t>{</a:t>
            </a:r>
            <a:r>
              <a:rPr lang="en-US" sz="2000" b="1" dirty="0"/>
              <a:t>(S1,</a:t>
            </a:r>
            <a:r>
              <a:rPr lang="fa-IR" sz="2000" b="1" dirty="0"/>
              <a:t> </a:t>
            </a:r>
            <a:r>
              <a:rPr lang="fa-IR" sz="2000" b="1" dirty="0" smtClean="0"/>
              <a:t>فن آوران </a:t>
            </a:r>
            <a:r>
              <a:rPr lang="en-US" sz="2000" b="1" dirty="0"/>
              <a:t>, </a:t>
            </a:r>
            <a:r>
              <a:rPr lang="fa-IR" sz="2000" b="1" dirty="0"/>
              <a:t>تهران</a:t>
            </a:r>
            <a:r>
              <a:rPr lang="en-US" sz="2000" b="1" dirty="0"/>
              <a:t>) , (S1,</a:t>
            </a:r>
            <a:r>
              <a:rPr lang="fa-IR" sz="2000" b="1" dirty="0"/>
              <a:t> </a:t>
            </a:r>
            <a:r>
              <a:rPr lang="fa-IR" sz="2000" b="1" dirty="0" smtClean="0"/>
              <a:t>فن آوران </a:t>
            </a:r>
            <a:r>
              <a:rPr lang="en-US" sz="2000" b="1" dirty="0"/>
              <a:t>, </a:t>
            </a:r>
            <a:r>
              <a:rPr lang="fa-IR" sz="2000" b="1" dirty="0" smtClean="0"/>
              <a:t>تبریز</a:t>
            </a:r>
            <a:r>
              <a:rPr lang="en-US" sz="2000" b="1" dirty="0" smtClean="0"/>
              <a:t>) </a:t>
            </a:r>
            <a:r>
              <a:rPr lang="en-US" sz="2000" b="1" dirty="0"/>
              <a:t>, (S1</a:t>
            </a:r>
            <a:r>
              <a:rPr lang="en-US" sz="2000" b="1" dirty="0" smtClean="0"/>
              <a:t>,</a:t>
            </a:r>
            <a:r>
              <a:rPr lang="fa-IR" sz="2000" b="1" dirty="0" smtClean="0"/>
              <a:t> شیراز،  فن آوران </a:t>
            </a:r>
            <a:r>
              <a:rPr lang="en-US" sz="2000" b="1" dirty="0" smtClean="0"/>
              <a:t>) </a:t>
            </a:r>
            <a:r>
              <a:rPr lang="en-US" sz="2000" b="1" dirty="0"/>
              <a:t>, </a:t>
            </a:r>
            <a:r>
              <a:rPr lang="en-US" sz="2000" b="1" dirty="0" smtClean="0"/>
              <a:t>…}</a:t>
            </a:r>
            <a:r>
              <a:rPr lang="fa-IR" sz="2000" b="1" dirty="0" smtClean="0"/>
              <a:t> </a:t>
            </a:r>
            <a:endParaRPr lang="en-US" sz="2000" b="1" dirty="0" smtClean="0"/>
          </a:p>
          <a:p>
            <a:pPr marL="0" indent="0" algn="r">
              <a:buNone/>
            </a:pPr>
            <a:r>
              <a:rPr lang="fa-IR" b="1" dirty="0" smtClean="0">
                <a:solidFill>
                  <a:schemeClr val="accent1">
                    <a:lumMod val="75000"/>
                  </a:schemeClr>
                </a:solidFill>
              </a:rPr>
              <a:t>تعداد ستون های جدول (تعداد صفات خاصه) همان درجه رابطه است.</a:t>
            </a:r>
          </a:p>
        </p:txBody>
      </p:sp>
      <p:sp>
        <p:nvSpPr>
          <p:cNvPr id="4" name="Slide Number Placeholder 3"/>
          <p:cNvSpPr>
            <a:spLocks noGrp="1"/>
          </p:cNvSpPr>
          <p:nvPr>
            <p:ph type="sldNum" sz="quarter" idx="12"/>
          </p:nvPr>
        </p:nvSpPr>
        <p:spPr/>
        <p:txBody>
          <a:bodyPr/>
          <a:lstStyle/>
          <a:p>
            <a:fld id="{B6F15528-21DE-4FAA-801E-634DDDAF4B2B}" type="slidenum">
              <a:rPr lang="en-US" smtClean="0"/>
              <a:pPr/>
              <a:t>53</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3499613858"/>
              </p:ext>
            </p:extLst>
          </p:nvPr>
        </p:nvGraphicFramePr>
        <p:xfrm>
          <a:off x="304800" y="4038600"/>
          <a:ext cx="4114800" cy="2595880"/>
        </p:xfrm>
        <a:graphic>
          <a:graphicData uri="http://schemas.openxmlformats.org/drawingml/2006/table">
            <a:tbl>
              <a:tblPr firstRow="1" bandRow="1">
                <a:tableStyleId>{073A0DAA-6AF3-43AB-8588-CEC1D06C72B9}</a:tableStyleId>
              </a:tblPr>
              <a:tblGrid>
                <a:gridCol w="1371600"/>
                <a:gridCol w="1371600"/>
                <a:gridCol w="1371600"/>
              </a:tblGrid>
              <a:tr h="370840">
                <a:tc>
                  <a:txBody>
                    <a:bodyPr/>
                    <a:lstStyle/>
                    <a:p>
                      <a:pPr algn="ctr" rtl="1"/>
                      <a:r>
                        <a:rPr lang="en-US" sz="1800" kern="1200" dirty="0" smtClean="0">
                          <a:ln w="19050">
                            <a:noFill/>
                          </a:ln>
                          <a:solidFill>
                            <a:schemeClr val="tx1"/>
                          </a:solidFill>
                          <a:effectLst/>
                        </a:rPr>
                        <a:t>S#</a:t>
                      </a:r>
                      <a:endParaRPr lang="en-US" sz="1800" b="0" kern="1200" dirty="0">
                        <a:ln w="19050">
                          <a:noFill/>
                        </a:ln>
                        <a:solidFill>
                          <a:schemeClr val="tx1"/>
                        </a:solidFill>
                        <a:effectLst/>
                        <a:latin typeface="+mn-lt"/>
                        <a:ea typeface="+mn-ea"/>
                        <a:cs typeface="+mj-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pPr algn="ctr" rtl="1"/>
                      <a:r>
                        <a:rPr lang="en-US" sz="1800" kern="1200" dirty="0" err="1" smtClean="0">
                          <a:ln w="19050">
                            <a:noFill/>
                          </a:ln>
                          <a:solidFill>
                            <a:schemeClr val="tx1"/>
                          </a:solidFill>
                          <a:effectLst/>
                        </a:rPr>
                        <a:t>Sname</a:t>
                      </a:r>
                      <a:endParaRPr lang="en-US" sz="1800" b="0" kern="1200" dirty="0">
                        <a:ln w="19050">
                          <a:noFill/>
                        </a:ln>
                        <a:solidFill>
                          <a:schemeClr val="tx1"/>
                        </a:solidFill>
                        <a:effectLst/>
                        <a:latin typeface="+mn-lt"/>
                        <a:ea typeface="+mn-ea"/>
                        <a:cs typeface="+mj-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pPr algn="ctr" rtl="1"/>
                      <a:r>
                        <a:rPr lang="en-US" sz="1800" kern="1200" dirty="0" smtClean="0">
                          <a:ln w="19050">
                            <a:noFill/>
                          </a:ln>
                          <a:solidFill>
                            <a:schemeClr val="tx1"/>
                          </a:solidFill>
                          <a:effectLst/>
                        </a:rPr>
                        <a:t>City</a:t>
                      </a:r>
                      <a:endParaRPr lang="en-US" sz="1800" b="0" kern="1200" dirty="0">
                        <a:ln w="19050">
                          <a:noFill/>
                        </a:ln>
                        <a:solidFill>
                          <a:schemeClr val="tx1"/>
                        </a:solidFill>
                        <a:effectLst/>
                        <a:latin typeface="+mn-lt"/>
                        <a:ea typeface="+mn-ea"/>
                        <a:cs typeface="+mj-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r>
              <a:tr h="370840">
                <a:tc>
                  <a:txBody>
                    <a:bodyPr/>
                    <a:lstStyle/>
                    <a:p>
                      <a:pPr algn="ctr" rtl="1"/>
                      <a:r>
                        <a:rPr lang="en-US" sz="1800" b="1" kern="1200" dirty="0" smtClean="0">
                          <a:ln w="19050">
                            <a:noFill/>
                          </a:ln>
                          <a:effectLst/>
                          <a:cs typeface="B Nazanin" pitchFamily="2" charset="-78"/>
                        </a:rPr>
                        <a:t>S1</a:t>
                      </a:r>
                      <a:endParaRPr lang="en-US" sz="1800" b="1" kern="1200" dirty="0">
                        <a:ln w="19050">
                          <a:noFill/>
                        </a:ln>
                        <a:solidFill>
                          <a:schemeClr val="dk1"/>
                        </a:solidFill>
                        <a:effectLst/>
                        <a:latin typeface="+mn-lt"/>
                        <a:ea typeface="+mn-ea"/>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1"/>
                      <a:r>
                        <a:rPr lang="fa-IR" sz="1800" b="1" kern="1200" dirty="0" smtClean="0">
                          <a:ln w="19050">
                            <a:noFill/>
                          </a:ln>
                          <a:effectLst/>
                          <a:cs typeface="B Nazanin" pitchFamily="2" charset="-78"/>
                        </a:rPr>
                        <a:t>فن آوران</a:t>
                      </a:r>
                      <a:endParaRPr lang="en-US" sz="1800" b="1" kern="1200" dirty="0">
                        <a:ln w="19050">
                          <a:noFill/>
                        </a:ln>
                        <a:solidFill>
                          <a:schemeClr val="dk1"/>
                        </a:solidFill>
                        <a:effectLst/>
                        <a:latin typeface="+mn-lt"/>
                        <a:ea typeface="+mn-ea"/>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1"/>
                      <a:r>
                        <a:rPr lang="fa-IR" sz="1800" b="1" kern="1200" dirty="0" smtClean="0">
                          <a:ln w="19050">
                            <a:noFill/>
                          </a:ln>
                          <a:effectLst/>
                          <a:cs typeface="B Nazanin" pitchFamily="2" charset="-78"/>
                        </a:rPr>
                        <a:t>تهران</a:t>
                      </a:r>
                      <a:endParaRPr lang="en-US" sz="1800" b="1" kern="1200" dirty="0">
                        <a:ln w="19050">
                          <a:noFill/>
                        </a:ln>
                        <a:solidFill>
                          <a:schemeClr val="dk1"/>
                        </a:solidFill>
                        <a:effectLst/>
                        <a:latin typeface="+mn-lt"/>
                        <a:ea typeface="+mn-ea"/>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pPr algn="ctr" rtl="1"/>
                      <a:r>
                        <a:rPr lang="en-US" sz="1800" b="1" kern="1200" dirty="0" smtClean="0">
                          <a:ln w="19050">
                            <a:noFill/>
                          </a:ln>
                          <a:effectLst/>
                          <a:cs typeface="B Nazanin" pitchFamily="2" charset="-78"/>
                        </a:rPr>
                        <a:t>S1</a:t>
                      </a:r>
                      <a:endParaRPr lang="en-US" sz="1800" b="1" kern="1200" dirty="0">
                        <a:ln w="19050">
                          <a:noFill/>
                        </a:ln>
                        <a:solidFill>
                          <a:schemeClr val="dk1"/>
                        </a:solidFill>
                        <a:effectLst/>
                        <a:latin typeface="+mn-lt"/>
                        <a:ea typeface="+mn-ea"/>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1"/>
                      <a:r>
                        <a:rPr lang="fa-IR" sz="1800" b="1" kern="1200" dirty="0" smtClean="0">
                          <a:ln w="19050">
                            <a:noFill/>
                          </a:ln>
                          <a:effectLst/>
                          <a:cs typeface="B Nazanin" pitchFamily="2" charset="-78"/>
                        </a:rPr>
                        <a:t>فن آوران</a:t>
                      </a:r>
                      <a:endParaRPr lang="en-US" sz="1800" b="1" kern="1200" dirty="0">
                        <a:ln w="19050">
                          <a:noFill/>
                        </a:ln>
                        <a:solidFill>
                          <a:schemeClr val="dk1"/>
                        </a:solidFill>
                        <a:effectLst/>
                        <a:latin typeface="+mn-lt"/>
                        <a:ea typeface="+mn-ea"/>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1"/>
                      <a:r>
                        <a:rPr lang="fa-IR" sz="1800" b="1" kern="1200" dirty="0" smtClean="0">
                          <a:ln w="19050">
                            <a:noFill/>
                          </a:ln>
                          <a:effectLst/>
                          <a:cs typeface="B Nazanin" pitchFamily="2" charset="-78"/>
                        </a:rPr>
                        <a:t>تبریز</a:t>
                      </a:r>
                      <a:endParaRPr lang="en-US" sz="1800" b="1" kern="1200" dirty="0">
                        <a:ln w="19050">
                          <a:noFill/>
                        </a:ln>
                        <a:solidFill>
                          <a:schemeClr val="dk1"/>
                        </a:solidFill>
                        <a:effectLst/>
                        <a:latin typeface="+mn-lt"/>
                        <a:ea typeface="+mn-ea"/>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en-US" sz="1800" b="1" kern="1200" dirty="0" smtClean="0">
                          <a:ln w="19050">
                            <a:noFill/>
                          </a:ln>
                          <a:effectLst/>
                          <a:cs typeface="B Nazanin" pitchFamily="2" charset="-78"/>
                        </a:rPr>
                        <a:t>S1</a:t>
                      </a:r>
                      <a:endParaRPr lang="en-US" sz="1800" b="1" kern="1200" dirty="0" smtClean="0">
                        <a:ln w="19050">
                          <a:noFill/>
                        </a:ln>
                        <a:solidFill>
                          <a:schemeClr val="dk1"/>
                        </a:solidFill>
                        <a:effectLst/>
                        <a:latin typeface="+mn-lt"/>
                        <a:ea typeface="+mn-ea"/>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1800" b="1" kern="1200" dirty="0" smtClean="0">
                          <a:ln w="19050">
                            <a:noFill/>
                          </a:ln>
                          <a:effectLst/>
                          <a:cs typeface="B Nazanin" pitchFamily="2" charset="-78"/>
                        </a:rPr>
                        <a:t>فن آوران</a:t>
                      </a:r>
                      <a:endParaRPr lang="en-US" sz="1800" b="1" kern="1200" dirty="0" smtClean="0">
                        <a:ln w="19050">
                          <a:noFill/>
                        </a:ln>
                        <a:solidFill>
                          <a:schemeClr val="dk1"/>
                        </a:solidFill>
                        <a:effectLst/>
                        <a:latin typeface="+mn-lt"/>
                        <a:ea typeface="+mn-ea"/>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1"/>
                      <a:r>
                        <a:rPr lang="fa-IR" sz="1800" b="1" kern="1200" dirty="0" smtClean="0">
                          <a:ln w="19050">
                            <a:noFill/>
                          </a:ln>
                          <a:effectLst/>
                          <a:cs typeface="B Nazanin" pitchFamily="2" charset="-78"/>
                        </a:rPr>
                        <a:t>شیراز</a:t>
                      </a:r>
                      <a:endParaRPr lang="en-US" sz="1800" b="1" kern="1200" dirty="0">
                        <a:ln w="19050">
                          <a:noFill/>
                        </a:ln>
                        <a:solidFill>
                          <a:schemeClr val="dk1"/>
                        </a:solidFill>
                        <a:effectLst/>
                        <a:latin typeface="+mn-lt"/>
                        <a:ea typeface="+mn-ea"/>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pPr algn="ctr" rtl="1"/>
                      <a:r>
                        <a:rPr lang="en-US" sz="1800" b="1" kern="1200" dirty="0" smtClean="0">
                          <a:ln w="19050">
                            <a:noFill/>
                          </a:ln>
                          <a:effectLst/>
                          <a:cs typeface="B Nazanin" pitchFamily="2" charset="-78"/>
                        </a:rPr>
                        <a:t>S2</a:t>
                      </a:r>
                      <a:endParaRPr lang="en-US" sz="1800" b="1" kern="1200" dirty="0">
                        <a:ln w="19050">
                          <a:noFill/>
                        </a:ln>
                        <a:solidFill>
                          <a:schemeClr val="dk1"/>
                        </a:solidFill>
                        <a:effectLst/>
                        <a:latin typeface="+mn-lt"/>
                        <a:ea typeface="+mn-ea"/>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1800" b="1" kern="1200" dirty="0" smtClean="0">
                          <a:ln w="19050">
                            <a:noFill/>
                          </a:ln>
                          <a:effectLst/>
                          <a:cs typeface="B Nazanin" pitchFamily="2" charset="-78"/>
                        </a:rPr>
                        <a:t>فن آوران</a:t>
                      </a:r>
                      <a:endParaRPr lang="en-US" sz="1800" b="1" kern="1200" dirty="0" smtClean="0">
                        <a:ln w="19050">
                          <a:noFill/>
                        </a:ln>
                        <a:solidFill>
                          <a:schemeClr val="dk1"/>
                        </a:solidFill>
                        <a:effectLst/>
                        <a:latin typeface="+mn-lt"/>
                        <a:ea typeface="+mn-ea"/>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1"/>
                      <a:r>
                        <a:rPr lang="fa-IR" sz="1800" b="1" kern="1200" dirty="0" smtClean="0">
                          <a:ln w="19050">
                            <a:noFill/>
                          </a:ln>
                          <a:effectLst/>
                          <a:cs typeface="B Nazanin" pitchFamily="2" charset="-78"/>
                        </a:rPr>
                        <a:t>تهران</a:t>
                      </a:r>
                      <a:endParaRPr lang="en-US" sz="1800" b="1" kern="1200" dirty="0">
                        <a:ln w="19050">
                          <a:noFill/>
                        </a:ln>
                        <a:solidFill>
                          <a:schemeClr val="dk1"/>
                        </a:solidFill>
                        <a:effectLst/>
                        <a:latin typeface="+mn-lt"/>
                        <a:ea typeface="+mn-ea"/>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pPr algn="ctr" rtl="1"/>
                      <a:r>
                        <a:rPr lang="en-US" sz="1800" b="1" kern="1200" dirty="0" smtClean="0">
                          <a:ln w="19050">
                            <a:noFill/>
                          </a:ln>
                          <a:effectLst/>
                          <a:cs typeface="B Nazanin" pitchFamily="2" charset="-78"/>
                        </a:rPr>
                        <a:t>S2</a:t>
                      </a:r>
                      <a:endParaRPr lang="en-US" sz="1800" b="1" kern="1200" dirty="0">
                        <a:ln w="19050">
                          <a:noFill/>
                        </a:ln>
                        <a:solidFill>
                          <a:schemeClr val="dk1"/>
                        </a:solidFill>
                        <a:effectLst/>
                        <a:latin typeface="+mn-lt"/>
                        <a:ea typeface="+mn-ea"/>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1800" b="1" kern="1200" dirty="0" smtClean="0">
                          <a:ln w="19050">
                            <a:noFill/>
                          </a:ln>
                          <a:effectLst/>
                          <a:cs typeface="B Nazanin" pitchFamily="2" charset="-78"/>
                        </a:rPr>
                        <a:t>فن آوران</a:t>
                      </a:r>
                      <a:endParaRPr lang="en-US" sz="1800" b="1" kern="1200" dirty="0" smtClean="0">
                        <a:ln w="19050">
                          <a:noFill/>
                        </a:ln>
                        <a:solidFill>
                          <a:schemeClr val="dk1"/>
                        </a:solidFill>
                        <a:effectLst/>
                        <a:latin typeface="+mn-lt"/>
                        <a:ea typeface="+mn-ea"/>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1"/>
                      <a:r>
                        <a:rPr lang="fa-IR" sz="1800" b="1" kern="1200" dirty="0" smtClean="0">
                          <a:ln w="19050">
                            <a:noFill/>
                          </a:ln>
                          <a:effectLst/>
                          <a:cs typeface="B Nazanin" pitchFamily="2" charset="-78"/>
                        </a:rPr>
                        <a:t>تبریز</a:t>
                      </a:r>
                      <a:endParaRPr lang="en-US" sz="1800" b="1" kern="1200" dirty="0">
                        <a:ln w="19050">
                          <a:noFill/>
                        </a:ln>
                        <a:solidFill>
                          <a:schemeClr val="dk1"/>
                        </a:solidFill>
                        <a:effectLst/>
                        <a:latin typeface="+mn-lt"/>
                        <a:ea typeface="+mn-ea"/>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pPr algn="ctr" rtl="1"/>
                      <a:r>
                        <a:rPr lang="en-US" sz="1800" b="1" kern="1200" dirty="0" smtClean="0">
                          <a:ln w="19050">
                            <a:noFill/>
                          </a:ln>
                          <a:effectLst/>
                          <a:cs typeface="B Nazanin" pitchFamily="2" charset="-78"/>
                        </a:rPr>
                        <a:t>…</a:t>
                      </a:r>
                      <a:endParaRPr lang="en-US" sz="1800" b="1" kern="1200" dirty="0">
                        <a:ln w="19050">
                          <a:noFill/>
                        </a:ln>
                        <a:solidFill>
                          <a:schemeClr val="dk1"/>
                        </a:solidFill>
                        <a:effectLst/>
                        <a:latin typeface="+mn-lt"/>
                        <a:ea typeface="+mn-ea"/>
                        <a:cs typeface="B Nazanin" pitchFamily="2" charset="-78"/>
                      </a:endParaRPr>
                    </a:p>
                  </a:txBody>
                  <a:tcPr vert="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1"/>
                      <a:r>
                        <a:rPr lang="en-US" sz="1800" b="1" kern="1200" dirty="0" smtClean="0">
                          <a:ln w="19050">
                            <a:noFill/>
                          </a:ln>
                          <a:effectLst/>
                          <a:cs typeface="B Nazanin" pitchFamily="2" charset="-78"/>
                        </a:rPr>
                        <a:t>…</a:t>
                      </a:r>
                      <a:endParaRPr lang="en-US" sz="1800" b="1" kern="1200" dirty="0">
                        <a:ln w="19050">
                          <a:noFill/>
                        </a:ln>
                        <a:solidFill>
                          <a:schemeClr val="dk1"/>
                        </a:solidFill>
                        <a:effectLst/>
                        <a:latin typeface="+mn-lt"/>
                        <a:ea typeface="+mn-ea"/>
                        <a:cs typeface="B Nazanin" pitchFamily="2" charset="-78"/>
                      </a:endParaRPr>
                    </a:p>
                  </a:txBody>
                  <a:tcPr vert="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1"/>
                      <a:r>
                        <a:rPr lang="en-US" sz="1800" b="1" kern="1200" dirty="0" smtClean="0">
                          <a:ln w="19050">
                            <a:noFill/>
                          </a:ln>
                          <a:effectLst/>
                          <a:cs typeface="B Nazanin" pitchFamily="2" charset="-78"/>
                        </a:rPr>
                        <a:t>…</a:t>
                      </a:r>
                      <a:endParaRPr lang="en-US" sz="1800" b="1" kern="1200" dirty="0">
                        <a:ln w="19050">
                          <a:noFill/>
                        </a:ln>
                        <a:solidFill>
                          <a:schemeClr val="dk1"/>
                        </a:solidFill>
                        <a:effectLst/>
                        <a:latin typeface="+mn-lt"/>
                        <a:ea typeface="+mn-ea"/>
                        <a:cs typeface="B Nazanin" pitchFamily="2" charset="-78"/>
                      </a:endParaRPr>
                    </a:p>
                  </a:txBody>
                  <a:tcPr vert="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1856689671"/>
      </p:ext>
    </p:extLst>
  </p:cSld>
  <p:clrMapOvr>
    <a:masterClrMapping/>
  </p:clrMapOvr>
  <p:transition spd="slow">
    <p:cove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مفاهیم مدل رابطه ای</a:t>
            </a:r>
            <a:endParaRPr lang="en-US" dirty="0"/>
          </a:p>
        </p:txBody>
      </p:sp>
      <p:sp>
        <p:nvSpPr>
          <p:cNvPr id="3" name="Content Placeholder 2"/>
          <p:cNvSpPr>
            <a:spLocks noGrp="1"/>
          </p:cNvSpPr>
          <p:nvPr>
            <p:ph idx="1"/>
          </p:nvPr>
        </p:nvSpPr>
        <p:spPr>
          <a:xfrm>
            <a:off x="457200" y="1828800"/>
            <a:ext cx="8153400" cy="1600200"/>
          </a:xfrm>
        </p:spPr>
        <p:txBody>
          <a:bodyPr>
            <a:normAutofit/>
          </a:bodyPr>
          <a:lstStyle/>
          <a:p>
            <a:pPr marL="0" indent="0" algn="r">
              <a:buNone/>
            </a:pPr>
            <a:r>
              <a:rPr lang="fa-IR" b="1" dirty="0" smtClean="0">
                <a:solidFill>
                  <a:schemeClr val="accent1">
                    <a:lumMod val="75000"/>
                  </a:schemeClr>
                </a:solidFill>
              </a:rPr>
              <a:t>کاردینالیتی رابطه:</a:t>
            </a:r>
          </a:p>
          <a:p>
            <a:pPr marL="0" indent="0" algn="r">
              <a:buNone/>
            </a:pPr>
            <a:r>
              <a:rPr lang="fa-IR" dirty="0" smtClean="0"/>
              <a:t>تعداد تاپل های رابطه در یک لحظه از حیات آن، کاردینالیتی رابطه نام دارد. و در طول حیات رابطه متغیر است.</a:t>
            </a:r>
          </a:p>
        </p:txBody>
      </p:sp>
      <p:sp>
        <p:nvSpPr>
          <p:cNvPr id="4" name="Slide Number Placeholder 3"/>
          <p:cNvSpPr>
            <a:spLocks noGrp="1"/>
          </p:cNvSpPr>
          <p:nvPr>
            <p:ph type="sldNum" sz="quarter" idx="12"/>
          </p:nvPr>
        </p:nvSpPr>
        <p:spPr/>
        <p:txBody>
          <a:bodyPr/>
          <a:lstStyle/>
          <a:p>
            <a:fld id="{B6F15528-21DE-4FAA-801E-634DDDAF4B2B}" type="slidenum">
              <a:rPr lang="en-US" smtClean="0"/>
              <a:pPr/>
              <a:t>54</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3456300003"/>
              </p:ext>
            </p:extLst>
          </p:nvPr>
        </p:nvGraphicFramePr>
        <p:xfrm>
          <a:off x="609600" y="3352800"/>
          <a:ext cx="3733800" cy="2595880"/>
        </p:xfrm>
        <a:graphic>
          <a:graphicData uri="http://schemas.openxmlformats.org/drawingml/2006/table">
            <a:tbl>
              <a:tblPr firstRow="1" bandRow="1">
                <a:tableStyleId>{073A0DAA-6AF3-43AB-8588-CEC1D06C72B9}</a:tableStyleId>
              </a:tblPr>
              <a:tblGrid>
                <a:gridCol w="1244600"/>
                <a:gridCol w="1244600"/>
                <a:gridCol w="1244600"/>
              </a:tblGrid>
              <a:tr h="370840">
                <a:tc>
                  <a:txBody>
                    <a:bodyPr/>
                    <a:lstStyle/>
                    <a:p>
                      <a:pPr algn="ctr" rtl="1"/>
                      <a:r>
                        <a:rPr lang="en-US" sz="1800" kern="1200" dirty="0" smtClean="0">
                          <a:ln w="19050">
                            <a:noFill/>
                          </a:ln>
                          <a:solidFill>
                            <a:schemeClr val="tx1"/>
                          </a:solidFill>
                          <a:effectLst/>
                        </a:rPr>
                        <a:t>S#</a:t>
                      </a:r>
                      <a:endParaRPr lang="en-US" sz="1800" b="0" kern="1200" dirty="0">
                        <a:ln w="19050">
                          <a:noFill/>
                        </a:ln>
                        <a:solidFill>
                          <a:schemeClr val="tx1"/>
                        </a:solidFill>
                        <a:effectLst/>
                        <a:latin typeface="+mn-lt"/>
                        <a:ea typeface="+mn-ea"/>
                        <a:cs typeface="+mj-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pPr algn="ctr" rtl="1"/>
                      <a:r>
                        <a:rPr lang="en-US" sz="1800" kern="1200" dirty="0" err="1" smtClean="0">
                          <a:ln w="19050">
                            <a:noFill/>
                          </a:ln>
                          <a:solidFill>
                            <a:schemeClr val="tx1"/>
                          </a:solidFill>
                          <a:effectLst/>
                        </a:rPr>
                        <a:t>Sname</a:t>
                      </a:r>
                      <a:endParaRPr lang="en-US" sz="1800" b="0" kern="1200" dirty="0">
                        <a:ln w="19050">
                          <a:noFill/>
                        </a:ln>
                        <a:solidFill>
                          <a:schemeClr val="tx1"/>
                        </a:solidFill>
                        <a:effectLst/>
                        <a:latin typeface="+mn-lt"/>
                        <a:ea typeface="+mn-ea"/>
                        <a:cs typeface="+mj-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pPr algn="ctr" rtl="1"/>
                      <a:r>
                        <a:rPr lang="en-US" sz="1800" kern="1200" dirty="0" smtClean="0">
                          <a:ln w="19050">
                            <a:noFill/>
                          </a:ln>
                          <a:solidFill>
                            <a:schemeClr val="tx1"/>
                          </a:solidFill>
                          <a:effectLst/>
                        </a:rPr>
                        <a:t>City</a:t>
                      </a:r>
                      <a:endParaRPr lang="en-US" sz="1800" b="0" kern="1200" dirty="0">
                        <a:ln w="19050">
                          <a:noFill/>
                        </a:ln>
                        <a:solidFill>
                          <a:schemeClr val="tx1"/>
                        </a:solidFill>
                        <a:effectLst/>
                        <a:latin typeface="+mn-lt"/>
                        <a:ea typeface="+mn-ea"/>
                        <a:cs typeface="+mj-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r>
              <a:tr h="370840">
                <a:tc>
                  <a:txBody>
                    <a:bodyPr/>
                    <a:lstStyle/>
                    <a:p>
                      <a:pPr algn="ctr" rtl="1"/>
                      <a:r>
                        <a:rPr lang="en-US" sz="1800" b="1" kern="1200" dirty="0" smtClean="0">
                          <a:ln w="19050">
                            <a:noFill/>
                          </a:ln>
                          <a:effectLst/>
                          <a:cs typeface="B Nazanin" pitchFamily="2" charset="-78"/>
                        </a:rPr>
                        <a:t>S1</a:t>
                      </a:r>
                      <a:endParaRPr lang="en-US" sz="1800" b="1" kern="1200" dirty="0">
                        <a:ln w="19050">
                          <a:noFill/>
                        </a:ln>
                        <a:solidFill>
                          <a:schemeClr val="dk1"/>
                        </a:solidFill>
                        <a:effectLst/>
                        <a:latin typeface="+mn-lt"/>
                        <a:ea typeface="+mn-ea"/>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1"/>
                      <a:r>
                        <a:rPr lang="fa-IR" sz="1800" b="1" kern="1200" dirty="0" smtClean="0">
                          <a:ln w="19050">
                            <a:noFill/>
                          </a:ln>
                          <a:effectLst/>
                          <a:cs typeface="B Nazanin" pitchFamily="2" charset="-78"/>
                        </a:rPr>
                        <a:t>فن آوران</a:t>
                      </a:r>
                      <a:endParaRPr lang="en-US" sz="1800" b="1" kern="1200" dirty="0">
                        <a:ln w="19050">
                          <a:noFill/>
                        </a:ln>
                        <a:solidFill>
                          <a:schemeClr val="dk1"/>
                        </a:solidFill>
                        <a:effectLst/>
                        <a:latin typeface="+mn-lt"/>
                        <a:ea typeface="+mn-ea"/>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1"/>
                      <a:r>
                        <a:rPr lang="fa-IR" sz="1800" b="1" kern="1200" dirty="0" smtClean="0">
                          <a:ln w="19050">
                            <a:noFill/>
                          </a:ln>
                          <a:effectLst/>
                          <a:cs typeface="B Nazanin" pitchFamily="2" charset="-78"/>
                        </a:rPr>
                        <a:t>تهران</a:t>
                      </a:r>
                      <a:endParaRPr lang="en-US" sz="1800" b="1" kern="1200" dirty="0">
                        <a:ln w="19050">
                          <a:noFill/>
                        </a:ln>
                        <a:solidFill>
                          <a:schemeClr val="dk1"/>
                        </a:solidFill>
                        <a:effectLst/>
                        <a:latin typeface="+mn-lt"/>
                        <a:ea typeface="+mn-ea"/>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pPr algn="ctr" rtl="1"/>
                      <a:r>
                        <a:rPr lang="en-US" sz="1800" b="1" kern="1200" dirty="0" smtClean="0">
                          <a:ln w="19050">
                            <a:noFill/>
                          </a:ln>
                          <a:effectLst/>
                          <a:cs typeface="B Nazanin" pitchFamily="2" charset="-78"/>
                        </a:rPr>
                        <a:t>S1</a:t>
                      </a:r>
                      <a:endParaRPr lang="en-US" sz="1800" b="1" kern="1200" dirty="0">
                        <a:ln w="19050">
                          <a:noFill/>
                        </a:ln>
                        <a:solidFill>
                          <a:schemeClr val="dk1"/>
                        </a:solidFill>
                        <a:effectLst/>
                        <a:latin typeface="+mn-lt"/>
                        <a:ea typeface="+mn-ea"/>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1"/>
                      <a:r>
                        <a:rPr lang="fa-IR" sz="1800" b="1" kern="1200" dirty="0" smtClean="0">
                          <a:ln w="19050">
                            <a:noFill/>
                          </a:ln>
                          <a:effectLst/>
                          <a:cs typeface="B Nazanin" pitchFamily="2" charset="-78"/>
                        </a:rPr>
                        <a:t>فن آوران</a:t>
                      </a:r>
                      <a:endParaRPr lang="en-US" sz="1800" b="1" kern="1200" dirty="0">
                        <a:ln w="19050">
                          <a:noFill/>
                        </a:ln>
                        <a:solidFill>
                          <a:schemeClr val="dk1"/>
                        </a:solidFill>
                        <a:effectLst/>
                        <a:latin typeface="+mn-lt"/>
                        <a:ea typeface="+mn-ea"/>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1"/>
                      <a:r>
                        <a:rPr lang="fa-IR" sz="1800" b="1" kern="1200" dirty="0" smtClean="0">
                          <a:ln w="19050">
                            <a:noFill/>
                          </a:ln>
                          <a:effectLst/>
                          <a:cs typeface="B Nazanin" pitchFamily="2" charset="-78"/>
                        </a:rPr>
                        <a:t>تبریز</a:t>
                      </a:r>
                      <a:endParaRPr lang="en-US" sz="1800" b="1" kern="1200" dirty="0">
                        <a:ln w="19050">
                          <a:noFill/>
                        </a:ln>
                        <a:solidFill>
                          <a:schemeClr val="dk1"/>
                        </a:solidFill>
                        <a:effectLst/>
                        <a:latin typeface="+mn-lt"/>
                        <a:ea typeface="+mn-ea"/>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en-US" sz="1800" b="1" kern="1200" dirty="0" smtClean="0">
                          <a:ln w="19050">
                            <a:noFill/>
                          </a:ln>
                          <a:effectLst/>
                          <a:cs typeface="B Nazanin" pitchFamily="2" charset="-78"/>
                        </a:rPr>
                        <a:t>S1</a:t>
                      </a:r>
                      <a:endParaRPr lang="en-US" sz="1800" b="1" kern="1200" dirty="0" smtClean="0">
                        <a:ln w="19050">
                          <a:noFill/>
                        </a:ln>
                        <a:solidFill>
                          <a:schemeClr val="dk1"/>
                        </a:solidFill>
                        <a:effectLst/>
                        <a:latin typeface="+mn-lt"/>
                        <a:ea typeface="+mn-ea"/>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1800" b="1" kern="1200" dirty="0" smtClean="0">
                          <a:ln w="19050">
                            <a:noFill/>
                          </a:ln>
                          <a:effectLst/>
                          <a:cs typeface="B Nazanin" pitchFamily="2" charset="-78"/>
                        </a:rPr>
                        <a:t>فن آوران</a:t>
                      </a:r>
                      <a:endParaRPr lang="en-US" sz="1800" b="1" kern="1200" dirty="0" smtClean="0">
                        <a:ln w="19050">
                          <a:noFill/>
                        </a:ln>
                        <a:solidFill>
                          <a:schemeClr val="dk1"/>
                        </a:solidFill>
                        <a:effectLst/>
                        <a:latin typeface="+mn-lt"/>
                        <a:ea typeface="+mn-ea"/>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1"/>
                      <a:r>
                        <a:rPr lang="fa-IR" sz="1800" b="1" kern="1200" dirty="0" smtClean="0">
                          <a:ln w="19050">
                            <a:noFill/>
                          </a:ln>
                          <a:effectLst/>
                          <a:cs typeface="B Nazanin" pitchFamily="2" charset="-78"/>
                        </a:rPr>
                        <a:t>شیراز</a:t>
                      </a:r>
                      <a:endParaRPr lang="en-US" sz="1800" b="1" kern="1200" dirty="0">
                        <a:ln w="19050">
                          <a:noFill/>
                        </a:ln>
                        <a:solidFill>
                          <a:schemeClr val="dk1"/>
                        </a:solidFill>
                        <a:effectLst/>
                        <a:latin typeface="+mn-lt"/>
                        <a:ea typeface="+mn-ea"/>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pPr algn="ctr" rtl="1"/>
                      <a:r>
                        <a:rPr lang="en-US" sz="1800" b="1" kern="1200" dirty="0" smtClean="0">
                          <a:ln w="19050">
                            <a:noFill/>
                          </a:ln>
                          <a:effectLst/>
                          <a:cs typeface="B Nazanin" pitchFamily="2" charset="-78"/>
                        </a:rPr>
                        <a:t>S2</a:t>
                      </a:r>
                      <a:endParaRPr lang="en-US" sz="1800" b="1" kern="1200" dirty="0">
                        <a:ln w="19050">
                          <a:noFill/>
                        </a:ln>
                        <a:solidFill>
                          <a:schemeClr val="dk1"/>
                        </a:solidFill>
                        <a:effectLst/>
                        <a:latin typeface="+mn-lt"/>
                        <a:ea typeface="+mn-ea"/>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1800" b="1" kern="1200" dirty="0" smtClean="0">
                          <a:ln w="19050">
                            <a:noFill/>
                          </a:ln>
                          <a:effectLst/>
                          <a:cs typeface="B Nazanin" pitchFamily="2" charset="-78"/>
                        </a:rPr>
                        <a:t>فن آوران</a:t>
                      </a:r>
                      <a:endParaRPr lang="en-US" sz="1800" b="1" kern="1200" dirty="0" smtClean="0">
                        <a:ln w="19050">
                          <a:noFill/>
                        </a:ln>
                        <a:solidFill>
                          <a:schemeClr val="dk1"/>
                        </a:solidFill>
                        <a:effectLst/>
                        <a:latin typeface="+mn-lt"/>
                        <a:ea typeface="+mn-ea"/>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1"/>
                      <a:r>
                        <a:rPr lang="fa-IR" sz="1800" b="1" kern="1200" dirty="0" smtClean="0">
                          <a:ln w="19050">
                            <a:noFill/>
                          </a:ln>
                          <a:effectLst/>
                          <a:cs typeface="B Nazanin" pitchFamily="2" charset="-78"/>
                        </a:rPr>
                        <a:t>تهران</a:t>
                      </a:r>
                      <a:endParaRPr lang="en-US" sz="1800" b="1" kern="1200" dirty="0">
                        <a:ln w="19050">
                          <a:noFill/>
                        </a:ln>
                        <a:solidFill>
                          <a:schemeClr val="dk1"/>
                        </a:solidFill>
                        <a:effectLst/>
                        <a:latin typeface="+mn-lt"/>
                        <a:ea typeface="+mn-ea"/>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pPr algn="ctr" rtl="1"/>
                      <a:r>
                        <a:rPr lang="en-US" sz="1800" b="1" kern="1200" dirty="0" smtClean="0">
                          <a:ln w="19050">
                            <a:noFill/>
                          </a:ln>
                          <a:effectLst/>
                          <a:cs typeface="B Nazanin" pitchFamily="2" charset="-78"/>
                        </a:rPr>
                        <a:t>S2</a:t>
                      </a:r>
                      <a:endParaRPr lang="en-US" sz="1800" b="1" kern="1200" dirty="0">
                        <a:ln w="19050">
                          <a:noFill/>
                        </a:ln>
                        <a:solidFill>
                          <a:schemeClr val="dk1"/>
                        </a:solidFill>
                        <a:effectLst/>
                        <a:latin typeface="+mn-lt"/>
                        <a:ea typeface="+mn-ea"/>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1800" b="1" kern="1200" dirty="0" smtClean="0">
                          <a:ln w="19050">
                            <a:noFill/>
                          </a:ln>
                          <a:effectLst/>
                          <a:cs typeface="B Nazanin" pitchFamily="2" charset="-78"/>
                        </a:rPr>
                        <a:t>فن آوران</a:t>
                      </a:r>
                      <a:endParaRPr lang="en-US" sz="1800" b="1" kern="1200" dirty="0" smtClean="0">
                        <a:ln w="19050">
                          <a:noFill/>
                        </a:ln>
                        <a:solidFill>
                          <a:schemeClr val="dk1"/>
                        </a:solidFill>
                        <a:effectLst/>
                        <a:latin typeface="+mn-lt"/>
                        <a:ea typeface="+mn-ea"/>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1"/>
                      <a:r>
                        <a:rPr lang="fa-IR" sz="1800" b="1" kern="1200" dirty="0" smtClean="0">
                          <a:ln w="19050">
                            <a:noFill/>
                          </a:ln>
                          <a:effectLst/>
                          <a:cs typeface="B Nazanin" pitchFamily="2" charset="-78"/>
                        </a:rPr>
                        <a:t>تبریز</a:t>
                      </a:r>
                      <a:endParaRPr lang="en-US" sz="1800" b="1" kern="1200" dirty="0">
                        <a:ln w="19050">
                          <a:noFill/>
                        </a:ln>
                        <a:solidFill>
                          <a:schemeClr val="dk1"/>
                        </a:solidFill>
                        <a:effectLst/>
                        <a:latin typeface="+mn-lt"/>
                        <a:ea typeface="+mn-ea"/>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pPr algn="ctr" rtl="1"/>
                      <a:r>
                        <a:rPr lang="en-US" sz="1800" b="1" kern="1200" dirty="0" smtClean="0">
                          <a:ln w="19050">
                            <a:noFill/>
                          </a:ln>
                          <a:effectLst/>
                          <a:cs typeface="B Nazanin" pitchFamily="2" charset="-78"/>
                        </a:rPr>
                        <a:t>…</a:t>
                      </a:r>
                      <a:endParaRPr lang="en-US" sz="1800" b="1" kern="1200" dirty="0">
                        <a:ln w="19050">
                          <a:noFill/>
                        </a:ln>
                        <a:solidFill>
                          <a:schemeClr val="dk1"/>
                        </a:solidFill>
                        <a:effectLst/>
                        <a:latin typeface="+mn-lt"/>
                        <a:ea typeface="+mn-ea"/>
                        <a:cs typeface="B Nazanin" pitchFamily="2" charset="-78"/>
                      </a:endParaRPr>
                    </a:p>
                  </a:txBody>
                  <a:tcPr vert="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1"/>
                      <a:r>
                        <a:rPr lang="en-US" sz="1800" b="1" kern="1200" dirty="0" smtClean="0">
                          <a:ln w="19050">
                            <a:noFill/>
                          </a:ln>
                          <a:effectLst/>
                          <a:cs typeface="B Nazanin" pitchFamily="2" charset="-78"/>
                        </a:rPr>
                        <a:t>…</a:t>
                      </a:r>
                      <a:endParaRPr lang="en-US" sz="1800" b="1" kern="1200" dirty="0">
                        <a:ln w="19050">
                          <a:noFill/>
                        </a:ln>
                        <a:solidFill>
                          <a:schemeClr val="dk1"/>
                        </a:solidFill>
                        <a:effectLst/>
                        <a:latin typeface="+mn-lt"/>
                        <a:ea typeface="+mn-ea"/>
                        <a:cs typeface="B Nazanin" pitchFamily="2" charset="-78"/>
                      </a:endParaRPr>
                    </a:p>
                  </a:txBody>
                  <a:tcPr vert="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1"/>
                      <a:r>
                        <a:rPr lang="en-US" sz="1800" b="1" kern="1200" dirty="0" smtClean="0">
                          <a:ln w="19050">
                            <a:noFill/>
                          </a:ln>
                          <a:effectLst/>
                          <a:cs typeface="B Nazanin" pitchFamily="2" charset="-78"/>
                        </a:rPr>
                        <a:t>…</a:t>
                      </a:r>
                      <a:endParaRPr lang="en-US" sz="1800" b="1" kern="1200" dirty="0">
                        <a:ln w="19050">
                          <a:noFill/>
                        </a:ln>
                        <a:solidFill>
                          <a:schemeClr val="dk1"/>
                        </a:solidFill>
                        <a:effectLst/>
                        <a:latin typeface="+mn-lt"/>
                        <a:ea typeface="+mn-ea"/>
                        <a:cs typeface="B Nazanin" pitchFamily="2" charset="-78"/>
                      </a:endParaRPr>
                    </a:p>
                  </a:txBody>
                  <a:tcPr vert="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3299760050"/>
      </p:ext>
    </p:extLst>
  </p:cSld>
  <p:clrMapOvr>
    <a:masterClrMapping/>
  </p:clrMapOvr>
  <p:transition spd="slow">
    <p:cover dir="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مفاهیم مدل رابطه ای</a:t>
            </a:r>
            <a:endParaRPr lang="en-US" dirty="0"/>
          </a:p>
        </p:txBody>
      </p:sp>
      <p:sp>
        <p:nvSpPr>
          <p:cNvPr id="3" name="Content Placeholder 2"/>
          <p:cNvSpPr>
            <a:spLocks noGrp="1"/>
          </p:cNvSpPr>
          <p:nvPr>
            <p:ph idx="1"/>
          </p:nvPr>
        </p:nvSpPr>
        <p:spPr>
          <a:xfrm>
            <a:off x="228600" y="1524000"/>
            <a:ext cx="8686800" cy="4724400"/>
          </a:xfrm>
        </p:spPr>
        <p:txBody>
          <a:bodyPr>
            <a:normAutofit/>
          </a:bodyPr>
          <a:lstStyle/>
          <a:p>
            <a:pPr marL="0" indent="0" algn="r">
              <a:buNone/>
            </a:pPr>
            <a:r>
              <a:rPr lang="fa-IR" b="1" dirty="0" smtClean="0"/>
              <a:t>تذکر:</a:t>
            </a:r>
          </a:p>
          <a:p>
            <a:pPr marL="0" indent="0" algn="r">
              <a:buNone/>
            </a:pPr>
            <a:r>
              <a:rPr lang="fa-IR" dirty="0" smtClean="0"/>
              <a:t>رابطه از دو مجموعه عنوان </a:t>
            </a:r>
            <a:r>
              <a:rPr lang="en-US" dirty="0" smtClean="0"/>
              <a:t>(Heading)</a:t>
            </a:r>
            <a:r>
              <a:rPr lang="fa-IR" dirty="0" smtClean="0"/>
              <a:t> و پیکر </a:t>
            </a:r>
            <a:r>
              <a:rPr lang="en-US" dirty="0" smtClean="0"/>
              <a:t>(body)</a:t>
            </a:r>
            <a:r>
              <a:rPr lang="fa-IR" dirty="0" smtClean="0"/>
              <a:t> تشکیل یافته است.</a:t>
            </a:r>
          </a:p>
          <a:p>
            <a:pPr marL="0" indent="0" algn="ctr">
              <a:buNone/>
            </a:pPr>
            <a:endParaRPr lang="fa-IR" dirty="0"/>
          </a:p>
          <a:p>
            <a:pPr marL="0" indent="0" algn="ctr">
              <a:buNone/>
            </a:pPr>
            <a:endParaRPr lang="fa-IR" dirty="0" smtClean="0"/>
          </a:p>
          <a:p>
            <a:pPr marL="0" indent="0" algn="ctr">
              <a:buNone/>
            </a:pPr>
            <a:endParaRPr lang="fa-IR" dirty="0" smtClean="0"/>
          </a:p>
          <a:p>
            <a:pPr marL="0" indent="0" algn="ctr">
              <a:buNone/>
            </a:pPr>
            <a:endParaRPr lang="fa-IR" dirty="0" smtClean="0"/>
          </a:p>
          <a:p>
            <a:pPr marL="0" indent="0" algn="r">
              <a:buNone/>
            </a:pPr>
            <a:r>
              <a:rPr lang="fa-IR" sz="2000" b="1" u="sng" dirty="0" smtClean="0"/>
              <a:t>مثال:</a:t>
            </a:r>
          </a:p>
          <a:p>
            <a:pPr marL="0" indent="0" algn="r">
              <a:buNone/>
            </a:pPr>
            <a:r>
              <a:rPr lang="fa-IR" sz="1600" b="1" dirty="0" smtClean="0"/>
              <a:t>در شکل روبرو:</a:t>
            </a:r>
          </a:p>
          <a:p>
            <a:pPr marL="0" indent="0" algn="r">
              <a:buNone/>
            </a:pPr>
            <a:r>
              <a:rPr lang="fa-IR" sz="1600" b="1" dirty="0" smtClean="0"/>
              <a:t>مجموعه عنوان </a:t>
            </a:r>
            <a:r>
              <a:rPr lang="en-US" sz="1600" b="1" dirty="0" err="1" smtClean="0"/>
              <a:t>Hs</a:t>
            </a:r>
            <a:r>
              <a:rPr lang="en-US" sz="1600" b="1" dirty="0" smtClean="0"/>
              <a:t> = {S#, </a:t>
            </a:r>
            <a:r>
              <a:rPr lang="en-US" sz="1600" b="1" dirty="0" err="1" smtClean="0"/>
              <a:t>Sname</a:t>
            </a:r>
            <a:r>
              <a:rPr lang="en-US" sz="1600" b="1" dirty="0" smtClean="0"/>
              <a:t>, City}</a:t>
            </a:r>
            <a:endParaRPr lang="fa-IR" sz="1600" b="1" dirty="0" smtClean="0"/>
          </a:p>
          <a:p>
            <a:pPr marL="0" indent="0" algn="r">
              <a:buNone/>
            </a:pPr>
            <a:r>
              <a:rPr lang="fa-IR" sz="1600" b="1" dirty="0" smtClean="0"/>
              <a:t>و مجموعه پیکر در یک لحظه از حیات رابطه عبارت است از:</a:t>
            </a:r>
          </a:p>
          <a:p>
            <a:pPr marL="0" indent="0" algn="l" rtl="0">
              <a:buNone/>
            </a:pPr>
            <a:r>
              <a:rPr lang="en-US" sz="1600" b="1" dirty="0" err="1" smtClean="0"/>
              <a:t>Bs</a:t>
            </a:r>
            <a:r>
              <a:rPr lang="en-US" sz="1600" b="1" dirty="0" smtClean="0"/>
              <a:t> = { (S1, </a:t>
            </a:r>
            <a:r>
              <a:rPr lang="fa-IR" sz="1600" b="1" dirty="0" smtClean="0"/>
              <a:t>فن آوران</a:t>
            </a:r>
            <a:r>
              <a:rPr lang="en-US" sz="1600" b="1" dirty="0" smtClean="0"/>
              <a:t> , </a:t>
            </a:r>
            <a:r>
              <a:rPr lang="fa-IR" sz="1600" b="1" dirty="0" smtClean="0"/>
              <a:t> تهران</a:t>
            </a:r>
            <a:r>
              <a:rPr lang="en-US" sz="1600" b="1" dirty="0" smtClean="0"/>
              <a:t>) , </a:t>
            </a:r>
            <a:r>
              <a:rPr lang="en-US" sz="1600" b="1" dirty="0"/>
              <a:t>(</a:t>
            </a:r>
            <a:r>
              <a:rPr lang="en-US" sz="1600" b="1" dirty="0" smtClean="0"/>
              <a:t>S2, </a:t>
            </a:r>
            <a:r>
              <a:rPr lang="fa-IR" sz="1600" b="1" dirty="0" smtClean="0"/>
              <a:t> ایران قطعه</a:t>
            </a:r>
            <a:r>
              <a:rPr lang="en-US" sz="1600" b="1" dirty="0" smtClean="0"/>
              <a:t>, </a:t>
            </a:r>
            <a:r>
              <a:rPr lang="fa-IR" sz="1600" b="1" dirty="0" smtClean="0"/>
              <a:t>تبریز</a:t>
            </a:r>
            <a:r>
              <a:rPr lang="en-US" sz="1600" b="1" dirty="0" smtClean="0"/>
              <a:t> ), </a:t>
            </a:r>
            <a:r>
              <a:rPr lang="en-US" sz="1600" b="1" dirty="0"/>
              <a:t>(</a:t>
            </a:r>
            <a:r>
              <a:rPr lang="en-US" sz="1600" b="1" dirty="0" smtClean="0"/>
              <a:t>S3, </a:t>
            </a:r>
            <a:r>
              <a:rPr lang="fa-IR" sz="1600" b="1" dirty="0" smtClean="0"/>
              <a:t> پولادین</a:t>
            </a:r>
            <a:r>
              <a:rPr lang="en-US" sz="1600" b="1" dirty="0" smtClean="0"/>
              <a:t>, </a:t>
            </a:r>
            <a:r>
              <a:rPr lang="fa-IR" sz="1600" b="1" dirty="0" smtClean="0"/>
              <a:t>تبریز</a:t>
            </a:r>
            <a:r>
              <a:rPr lang="en-US" sz="1600" b="1" dirty="0" smtClean="0"/>
              <a:t> )</a:t>
            </a:r>
            <a:r>
              <a:rPr lang="en-US" sz="1600" b="1" dirty="0"/>
              <a:t> </a:t>
            </a:r>
            <a:r>
              <a:rPr lang="en-US" sz="1600" b="1" dirty="0" smtClean="0"/>
              <a:t>}</a:t>
            </a:r>
            <a:endParaRPr lang="fa-IR" sz="1600" dirty="0" smtClean="0"/>
          </a:p>
          <a:p>
            <a:pPr marL="0" indent="0" algn="l" rtl="0">
              <a:buNone/>
            </a:pPr>
            <a:endParaRPr lang="fa-IR" sz="1600" dirty="0" smtClean="0"/>
          </a:p>
        </p:txBody>
      </p:sp>
      <p:sp>
        <p:nvSpPr>
          <p:cNvPr id="4" name="Slide Number Placeholder 3"/>
          <p:cNvSpPr>
            <a:spLocks noGrp="1"/>
          </p:cNvSpPr>
          <p:nvPr>
            <p:ph type="sldNum" sz="quarter" idx="12"/>
          </p:nvPr>
        </p:nvSpPr>
        <p:spPr/>
        <p:txBody>
          <a:bodyPr/>
          <a:lstStyle/>
          <a:p>
            <a:fld id="{B6F15528-21DE-4FAA-801E-634DDDAF4B2B}" type="slidenum">
              <a:rPr lang="en-US" smtClean="0"/>
              <a:pPr/>
              <a:t>55</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688094372"/>
              </p:ext>
            </p:extLst>
          </p:nvPr>
        </p:nvGraphicFramePr>
        <p:xfrm>
          <a:off x="304800" y="3469640"/>
          <a:ext cx="3733800" cy="1483360"/>
        </p:xfrm>
        <a:graphic>
          <a:graphicData uri="http://schemas.openxmlformats.org/drawingml/2006/table">
            <a:tbl>
              <a:tblPr firstRow="1" bandRow="1">
                <a:tableStyleId>{073A0DAA-6AF3-43AB-8588-CEC1D06C72B9}</a:tableStyleId>
              </a:tblPr>
              <a:tblGrid>
                <a:gridCol w="1244600"/>
                <a:gridCol w="1244600"/>
                <a:gridCol w="1244600"/>
              </a:tblGrid>
              <a:tr h="370840">
                <a:tc>
                  <a:txBody>
                    <a:bodyPr/>
                    <a:lstStyle/>
                    <a:p>
                      <a:pPr algn="ctr" rtl="1"/>
                      <a:r>
                        <a:rPr lang="en-US" sz="1800" kern="1200" dirty="0" smtClean="0">
                          <a:ln w="19050">
                            <a:noFill/>
                          </a:ln>
                          <a:solidFill>
                            <a:schemeClr val="tx1"/>
                          </a:solidFill>
                          <a:effectLst/>
                        </a:rPr>
                        <a:t>S#</a:t>
                      </a:r>
                      <a:endParaRPr lang="en-US" sz="1800" b="0" kern="1200" dirty="0">
                        <a:ln w="19050">
                          <a:noFill/>
                        </a:ln>
                        <a:solidFill>
                          <a:schemeClr val="tx1"/>
                        </a:solidFill>
                        <a:effectLst/>
                        <a:latin typeface="+mn-lt"/>
                        <a:ea typeface="+mn-ea"/>
                        <a:cs typeface="+mj-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pPr algn="ctr" rtl="1"/>
                      <a:r>
                        <a:rPr lang="en-US" sz="1800" kern="1200" dirty="0" err="1" smtClean="0">
                          <a:ln w="19050">
                            <a:noFill/>
                          </a:ln>
                          <a:solidFill>
                            <a:schemeClr val="tx1"/>
                          </a:solidFill>
                          <a:effectLst/>
                        </a:rPr>
                        <a:t>Sname</a:t>
                      </a:r>
                      <a:endParaRPr lang="en-US" sz="1800" b="0" kern="1200" dirty="0">
                        <a:ln w="19050">
                          <a:noFill/>
                        </a:ln>
                        <a:solidFill>
                          <a:schemeClr val="tx1"/>
                        </a:solidFill>
                        <a:effectLst/>
                        <a:latin typeface="+mn-lt"/>
                        <a:ea typeface="+mn-ea"/>
                        <a:cs typeface="+mj-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pPr algn="ctr" rtl="1"/>
                      <a:r>
                        <a:rPr lang="en-US" sz="1800" kern="1200" dirty="0" smtClean="0">
                          <a:ln w="19050">
                            <a:noFill/>
                          </a:ln>
                          <a:solidFill>
                            <a:schemeClr val="tx1"/>
                          </a:solidFill>
                          <a:effectLst/>
                        </a:rPr>
                        <a:t>City</a:t>
                      </a:r>
                      <a:endParaRPr lang="en-US" sz="1800" b="0" kern="1200" dirty="0">
                        <a:ln w="19050">
                          <a:noFill/>
                        </a:ln>
                        <a:solidFill>
                          <a:schemeClr val="tx1"/>
                        </a:solidFill>
                        <a:effectLst/>
                        <a:latin typeface="+mn-lt"/>
                        <a:ea typeface="+mn-ea"/>
                        <a:cs typeface="+mj-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r>
              <a:tr h="370840">
                <a:tc>
                  <a:txBody>
                    <a:bodyPr/>
                    <a:lstStyle/>
                    <a:p>
                      <a:pPr algn="ctr" rtl="1"/>
                      <a:r>
                        <a:rPr lang="en-US" sz="1800" b="1" kern="1200" dirty="0" smtClean="0">
                          <a:ln w="19050">
                            <a:noFill/>
                          </a:ln>
                          <a:effectLst/>
                          <a:cs typeface="B Nazanin" pitchFamily="2" charset="-78"/>
                        </a:rPr>
                        <a:t>S1</a:t>
                      </a:r>
                      <a:endParaRPr lang="en-US" sz="1800" b="1" kern="1200" dirty="0">
                        <a:ln w="19050">
                          <a:noFill/>
                        </a:ln>
                        <a:solidFill>
                          <a:schemeClr val="dk1"/>
                        </a:solidFill>
                        <a:effectLst/>
                        <a:latin typeface="+mn-lt"/>
                        <a:ea typeface="+mn-ea"/>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1"/>
                      <a:r>
                        <a:rPr lang="fa-IR" sz="1800" b="1" kern="1200" dirty="0" smtClean="0">
                          <a:ln w="19050">
                            <a:noFill/>
                          </a:ln>
                          <a:effectLst/>
                          <a:cs typeface="B Nazanin" pitchFamily="2" charset="-78"/>
                        </a:rPr>
                        <a:t>فن آوران</a:t>
                      </a:r>
                      <a:endParaRPr lang="en-US" sz="1800" b="1" kern="1200" dirty="0">
                        <a:ln w="19050">
                          <a:noFill/>
                        </a:ln>
                        <a:solidFill>
                          <a:schemeClr val="dk1"/>
                        </a:solidFill>
                        <a:effectLst/>
                        <a:latin typeface="+mn-lt"/>
                        <a:ea typeface="+mn-ea"/>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1"/>
                      <a:r>
                        <a:rPr lang="fa-IR" sz="1800" b="1" kern="1200" dirty="0" smtClean="0">
                          <a:ln w="19050">
                            <a:noFill/>
                          </a:ln>
                          <a:effectLst/>
                          <a:cs typeface="B Nazanin" pitchFamily="2" charset="-78"/>
                        </a:rPr>
                        <a:t>تهران</a:t>
                      </a:r>
                      <a:endParaRPr lang="en-US" sz="1800" b="1" kern="1200" dirty="0">
                        <a:ln w="19050">
                          <a:noFill/>
                        </a:ln>
                        <a:solidFill>
                          <a:schemeClr val="dk1"/>
                        </a:solidFill>
                        <a:effectLst/>
                        <a:latin typeface="+mn-lt"/>
                        <a:ea typeface="+mn-ea"/>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pPr algn="ctr" rtl="1"/>
                      <a:r>
                        <a:rPr lang="en-US" sz="1800" b="1" kern="1200" dirty="0" smtClean="0">
                          <a:ln w="19050">
                            <a:noFill/>
                          </a:ln>
                          <a:effectLst/>
                          <a:cs typeface="B Nazanin" pitchFamily="2" charset="-78"/>
                        </a:rPr>
                        <a:t>S2</a:t>
                      </a:r>
                      <a:endParaRPr lang="en-US" sz="1800" b="1" kern="1200" dirty="0">
                        <a:ln w="19050">
                          <a:noFill/>
                        </a:ln>
                        <a:solidFill>
                          <a:schemeClr val="dk1"/>
                        </a:solidFill>
                        <a:effectLst/>
                        <a:latin typeface="+mn-lt"/>
                        <a:ea typeface="+mn-ea"/>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1800" b="1" kern="1200" dirty="0" smtClean="0">
                          <a:ln w="19050">
                            <a:noFill/>
                          </a:ln>
                          <a:solidFill>
                            <a:schemeClr val="dk1"/>
                          </a:solidFill>
                          <a:effectLst/>
                          <a:latin typeface="+mn-lt"/>
                          <a:ea typeface="+mn-ea"/>
                          <a:cs typeface="B Nazanin" pitchFamily="2" charset="-78"/>
                        </a:rPr>
                        <a:t>ایران</a:t>
                      </a:r>
                      <a:r>
                        <a:rPr lang="fa-IR" sz="1800" b="1" kern="1200" baseline="0" dirty="0" smtClean="0">
                          <a:ln w="19050">
                            <a:noFill/>
                          </a:ln>
                          <a:solidFill>
                            <a:schemeClr val="dk1"/>
                          </a:solidFill>
                          <a:effectLst/>
                          <a:latin typeface="+mn-lt"/>
                          <a:ea typeface="+mn-ea"/>
                          <a:cs typeface="B Nazanin" pitchFamily="2" charset="-78"/>
                        </a:rPr>
                        <a:t> قطعه</a:t>
                      </a:r>
                      <a:endParaRPr lang="en-US" sz="1800" b="1" kern="1200" dirty="0" smtClean="0">
                        <a:ln w="19050">
                          <a:noFill/>
                        </a:ln>
                        <a:solidFill>
                          <a:schemeClr val="dk1"/>
                        </a:solidFill>
                        <a:effectLst/>
                        <a:latin typeface="+mn-lt"/>
                        <a:ea typeface="+mn-ea"/>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1"/>
                      <a:r>
                        <a:rPr lang="fa-IR" sz="1800" b="1" kern="1200" dirty="0" smtClean="0">
                          <a:ln w="19050">
                            <a:noFill/>
                          </a:ln>
                          <a:effectLst/>
                          <a:cs typeface="B Nazanin" pitchFamily="2" charset="-78"/>
                        </a:rPr>
                        <a:t>تبریز</a:t>
                      </a:r>
                      <a:endParaRPr lang="en-US" sz="1800" b="1" kern="1200" dirty="0">
                        <a:ln w="19050">
                          <a:noFill/>
                        </a:ln>
                        <a:solidFill>
                          <a:schemeClr val="dk1"/>
                        </a:solidFill>
                        <a:effectLst/>
                        <a:latin typeface="+mn-lt"/>
                        <a:ea typeface="+mn-ea"/>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pPr algn="ctr" rtl="1"/>
                      <a:r>
                        <a:rPr lang="en-US" sz="1800" b="1" kern="1200" dirty="0" smtClean="0">
                          <a:ln w="19050">
                            <a:noFill/>
                          </a:ln>
                          <a:effectLst/>
                          <a:cs typeface="B Nazanin" pitchFamily="2" charset="-78"/>
                        </a:rPr>
                        <a:t>S3</a:t>
                      </a:r>
                      <a:endParaRPr lang="en-US" sz="1800" b="1" kern="1200" dirty="0">
                        <a:ln w="19050">
                          <a:noFill/>
                        </a:ln>
                        <a:solidFill>
                          <a:schemeClr val="dk1"/>
                        </a:solidFill>
                        <a:effectLst/>
                        <a:latin typeface="+mn-lt"/>
                        <a:ea typeface="+mn-ea"/>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1800" b="1" kern="1200" dirty="0" smtClean="0">
                          <a:ln w="19050">
                            <a:noFill/>
                          </a:ln>
                          <a:effectLst/>
                          <a:cs typeface="B Nazanin" pitchFamily="2" charset="-78"/>
                        </a:rPr>
                        <a:t>پولادین</a:t>
                      </a:r>
                      <a:endParaRPr lang="en-US" sz="1800" b="1" kern="1200" dirty="0" smtClean="0">
                        <a:ln w="19050">
                          <a:noFill/>
                        </a:ln>
                        <a:solidFill>
                          <a:schemeClr val="dk1"/>
                        </a:solidFill>
                        <a:effectLst/>
                        <a:latin typeface="+mn-lt"/>
                        <a:ea typeface="+mn-ea"/>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1"/>
                      <a:r>
                        <a:rPr lang="fa-IR" sz="1800" b="1" kern="1200" dirty="0" smtClean="0">
                          <a:ln w="19050">
                            <a:noFill/>
                          </a:ln>
                          <a:effectLst/>
                          <a:cs typeface="B Nazanin" pitchFamily="2" charset="-78"/>
                        </a:rPr>
                        <a:t>تبریز</a:t>
                      </a:r>
                      <a:endParaRPr lang="en-US" sz="1800" b="1" kern="1200" dirty="0">
                        <a:ln w="19050">
                          <a:noFill/>
                        </a:ln>
                        <a:solidFill>
                          <a:schemeClr val="dk1"/>
                        </a:solidFill>
                        <a:effectLst/>
                        <a:latin typeface="+mn-lt"/>
                        <a:ea typeface="+mn-ea"/>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6" name="Right Brace 5"/>
          <p:cNvSpPr/>
          <p:nvPr/>
        </p:nvSpPr>
        <p:spPr>
          <a:xfrm rot="16200000">
            <a:off x="2000250" y="1381521"/>
            <a:ext cx="381000" cy="3619500"/>
          </a:xfrm>
          <a:prstGeom prst="rightBrace">
            <a:avLst>
              <a:gd name="adj1" fmla="val 58333"/>
              <a:gd name="adj2" fmla="val 50000"/>
            </a:avLst>
          </a:prstGeom>
          <a:ln w="571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 name="Rectangle 6"/>
          <p:cNvSpPr/>
          <p:nvPr/>
        </p:nvSpPr>
        <p:spPr>
          <a:xfrm>
            <a:off x="192304" y="2631439"/>
            <a:ext cx="3884397" cy="369332"/>
          </a:xfrm>
          <a:prstGeom prst="rect">
            <a:avLst/>
          </a:prstGeom>
        </p:spPr>
        <p:txBody>
          <a:bodyPr wrap="none">
            <a:spAutoFit/>
          </a:bodyPr>
          <a:lstStyle/>
          <a:p>
            <a:pPr algn="ctr" rtl="1"/>
            <a:r>
              <a:rPr lang="fa-IR" b="1" u="sng" dirty="0">
                <a:solidFill>
                  <a:schemeClr val="accent1">
                    <a:lumMod val="75000"/>
                  </a:schemeClr>
                </a:solidFill>
                <a:cs typeface="B Nazanin" pitchFamily="2" charset="-78"/>
              </a:rPr>
              <a:t>مجموعه عنوان</a:t>
            </a:r>
            <a:r>
              <a:rPr lang="fa-IR" dirty="0">
                <a:cs typeface="B Nazanin" pitchFamily="2" charset="-78"/>
              </a:rPr>
              <a:t>: </a:t>
            </a:r>
            <a:r>
              <a:rPr lang="en-US" dirty="0">
                <a:cs typeface="B Nazanin" pitchFamily="2" charset="-78"/>
              </a:rPr>
              <a:t> </a:t>
            </a:r>
            <a:r>
              <a:rPr lang="fa-IR" dirty="0">
                <a:cs typeface="B Nazanin" pitchFamily="2" charset="-78"/>
              </a:rPr>
              <a:t>مجموعه اسامی صفات خاصه است.</a:t>
            </a:r>
          </a:p>
        </p:txBody>
      </p:sp>
      <p:sp>
        <p:nvSpPr>
          <p:cNvPr id="8" name="Rectangle 7"/>
          <p:cNvSpPr/>
          <p:nvPr/>
        </p:nvSpPr>
        <p:spPr>
          <a:xfrm>
            <a:off x="4584700" y="3850639"/>
            <a:ext cx="2057400" cy="923330"/>
          </a:xfrm>
          <a:prstGeom prst="rect">
            <a:avLst/>
          </a:prstGeom>
        </p:spPr>
        <p:txBody>
          <a:bodyPr wrap="square">
            <a:spAutoFit/>
          </a:bodyPr>
          <a:lstStyle/>
          <a:p>
            <a:pPr algn="r" rtl="1"/>
            <a:r>
              <a:rPr lang="fa-IR" b="1" u="sng" dirty="0">
                <a:solidFill>
                  <a:schemeClr val="accent1">
                    <a:lumMod val="75000"/>
                  </a:schemeClr>
                </a:solidFill>
                <a:cs typeface="B Nazanin" pitchFamily="2" charset="-78"/>
              </a:rPr>
              <a:t>مجموعه پیکر</a:t>
            </a:r>
            <a:r>
              <a:rPr lang="fa-IR" dirty="0">
                <a:cs typeface="B Nazanin" pitchFamily="2" charset="-78"/>
              </a:rPr>
              <a:t>: </a:t>
            </a:r>
            <a:r>
              <a:rPr lang="en-US" dirty="0">
                <a:cs typeface="B Nazanin" pitchFamily="2" charset="-78"/>
              </a:rPr>
              <a:t> </a:t>
            </a:r>
            <a:r>
              <a:rPr lang="fa-IR" dirty="0">
                <a:cs typeface="B Nazanin" pitchFamily="2" charset="-78"/>
              </a:rPr>
              <a:t>مجموعه ای است از تاپل ها که در طول زمان متغیر است.</a:t>
            </a:r>
          </a:p>
        </p:txBody>
      </p:sp>
      <p:sp>
        <p:nvSpPr>
          <p:cNvPr id="9" name="Right Brace 8"/>
          <p:cNvSpPr/>
          <p:nvPr/>
        </p:nvSpPr>
        <p:spPr>
          <a:xfrm>
            <a:off x="4191000" y="3922037"/>
            <a:ext cx="381000" cy="995402"/>
          </a:xfrm>
          <a:prstGeom prst="rightBrace">
            <a:avLst>
              <a:gd name="adj1" fmla="val 25000"/>
              <a:gd name="adj2" fmla="val 50000"/>
            </a:avLst>
          </a:prstGeom>
          <a:ln w="571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218771728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arn(inVertical)">
                                      <p:cBhvr>
                                        <p:cTn id="15" dur="500"/>
                                        <p:tgtEl>
                                          <p:spTgt spid="9"/>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arn(inVertical)">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53" presetClass="entr" presetSubtype="16"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anim calcmode="lin" valueType="num">
                                      <p:cBhvr>
                                        <p:cTn id="23" dur="500" fill="hold"/>
                                        <p:tgtEl>
                                          <p:spTgt spid="3">
                                            <p:txEl>
                                              <p:pRg st="6" end="6"/>
                                            </p:txEl>
                                          </p:spTgt>
                                        </p:tgtEl>
                                        <p:attrNameLst>
                                          <p:attrName>ppt_w</p:attrName>
                                        </p:attrNameLst>
                                      </p:cBhvr>
                                      <p:tavLst>
                                        <p:tav tm="0">
                                          <p:val>
                                            <p:fltVal val="0"/>
                                          </p:val>
                                        </p:tav>
                                        <p:tav tm="100000">
                                          <p:val>
                                            <p:strVal val="#ppt_w"/>
                                          </p:val>
                                        </p:tav>
                                      </p:tavLst>
                                    </p:anim>
                                    <p:anim calcmode="lin" valueType="num">
                                      <p:cBhvr>
                                        <p:cTn id="24" dur="500" fill="hold"/>
                                        <p:tgtEl>
                                          <p:spTgt spid="3">
                                            <p:txEl>
                                              <p:pRg st="6" end="6"/>
                                            </p:txEl>
                                          </p:spTgt>
                                        </p:tgtEl>
                                        <p:attrNameLst>
                                          <p:attrName>ppt_h</p:attrName>
                                        </p:attrNameLst>
                                      </p:cBhvr>
                                      <p:tavLst>
                                        <p:tav tm="0">
                                          <p:val>
                                            <p:fltVal val="0"/>
                                          </p:val>
                                        </p:tav>
                                        <p:tav tm="100000">
                                          <p:val>
                                            <p:strVal val="#ppt_h"/>
                                          </p:val>
                                        </p:tav>
                                      </p:tavLst>
                                    </p:anim>
                                    <p:animEffect transition="in" filter="fade">
                                      <p:cBhvr>
                                        <p:cTn id="25" dur="500"/>
                                        <p:tgtEl>
                                          <p:spTgt spid="3">
                                            <p:txEl>
                                              <p:pRg st="6" end="6"/>
                                            </p:txEl>
                                          </p:spTgt>
                                        </p:tgtEl>
                                      </p:cBhvr>
                                    </p:animEffect>
                                  </p:childTnLst>
                                </p:cTn>
                              </p:par>
                              <p:par>
                                <p:cTn id="26" presetID="53" presetClass="entr" presetSubtype="16" fill="hold"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 calcmode="lin" valueType="num">
                                      <p:cBhvr>
                                        <p:cTn id="28" dur="500" fill="hold"/>
                                        <p:tgtEl>
                                          <p:spTgt spid="3">
                                            <p:txEl>
                                              <p:pRg st="7" end="7"/>
                                            </p:txEl>
                                          </p:spTgt>
                                        </p:tgtEl>
                                        <p:attrNameLst>
                                          <p:attrName>ppt_w</p:attrName>
                                        </p:attrNameLst>
                                      </p:cBhvr>
                                      <p:tavLst>
                                        <p:tav tm="0">
                                          <p:val>
                                            <p:fltVal val="0"/>
                                          </p:val>
                                        </p:tav>
                                        <p:tav tm="100000">
                                          <p:val>
                                            <p:strVal val="#ppt_w"/>
                                          </p:val>
                                        </p:tav>
                                      </p:tavLst>
                                    </p:anim>
                                    <p:anim calcmode="lin" valueType="num">
                                      <p:cBhvr>
                                        <p:cTn id="29" dur="500" fill="hold"/>
                                        <p:tgtEl>
                                          <p:spTgt spid="3">
                                            <p:txEl>
                                              <p:pRg st="7" end="7"/>
                                            </p:txEl>
                                          </p:spTgt>
                                        </p:tgtEl>
                                        <p:attrNameLst>
                                          <p:attrName>ppt_h</p:attrName>
                                        </p:attrNameLst>
                                      </p:cBhvr>
                                      <p:tavLst>
                                        <p:tav tm="0">
                                          <p:val>
                                            <p:fltVal val="0"/>
                                          </p:val>
                                        </p:tav>
                                        <p:tav tm="100000">
                                          <p:val>
                                            <p:strVal val="#ppt_h"/>
                                          </p:val>
                                        </p:tav>
                                      </p:tavLst>
                                    </p:anim>
                                    <p:animEffect transition="in" filter="fade">
                                      <p:cBhvr>
                                        <p:cTn id="30" dur="500"/>
                                        <p:tgtEl>
                                          <p:spTgt spid="3">
                                            <p:txEl>
                                              <p:pRg st="7" end="7"/>
                                            </p:txEl>
                                          </p:spTgt>
                                        </p:tgtEl>
                                      </p:cBhvr>
                                    </p:animEffect>
                                  </p:childTnLst>
                                </p:cTn>
                              </p:par>
                              <p:par>
                                <p:cTn id="31" presetID="53" presetClass="entr" presetSubtype="16" fill="hold" nodeType="withEffect">
                                  <p:stCondLst>
                                    <p:cond delay="0"/>
                                  </p:stCondLst>
                                  <p:childTnLst>
                                    <p:set>
                                      <p:cBhvr>
                                        <p:cTn id="32" dur="1" fill="hold">
                                          <p:stCondLst>
                                            <p:cond delay="0"/>
                                          </p:stCondLst>
                                        </p:cTn>
                                        <p:tgtEl>
                                          <p:spTgt spid="3">
                                            <p:txEl>
                                              <p:pRg st="8" end="8"/>
                                            </p:txEl>
                                          </p:spTgt>
                                        </p:tgtEl>
                                        <p:attrNameLst>
                                          <p:attrName>style.visibility</p:attrName>
                                        </p:attrNameLst>
                                      </p:cBhvr>
                                      <p:to>
                                        <p:strVal val="visible"/>
                                      </p:to>
                                    </p:set>
                                    <p:anim calcmode="lin" valueType="num">
                                      <p:cBhvr>
                                        <p:cTn id="33" dur="500" fill="hold"/>
                                        <p:tgtEl>
                                          <p:spTgt spid="3">
                                            <p:txEl>
                                              <p:pRg st="8" end="8"/>
                                            </p:txEl>
                                          </p:spTgt>
                                        </p:tgtEl>
                                        <p:attrNameLst>
                                          <p:attrName>ppt_w</p:attrName>
                                        </p:attrNameLst>
                                      </p:cBhvr>
                                      <p:tavLst>
                                        <p:tav tm="0">
                                          <p:val>
                                            <p:fltVal val="0"/>
                                          </p:val>
                                        </p:tav>
                                        <p:tav tm="100000">
                                          <p:val>
                                            <p:strVal val="#ppt_w"/>
                                          </p:val>
                                        </p:tav>
                                      </p:tavLst>
                                    </p:anim>
                                    <p:anim calcmode="lin" valueType="num">
                                      <p:cBhvr>
                                        <p:cTn id="34" dur="500" fill="hold"/>
                                        <p:tgtEl>
                                          <p:spTgt spid="3">
                                            <p:txEl>
                                              <p:pRg st="8" end="8"/>
                                            </p:txEl>
                                          </p:spTgt>
                                        </p:tgtEl>
                                        <p:attrNameLst>
                                          <p:attrName>ppt_h</p:attrName>
                                        </p:attrNameLst>
                                      </p:cBhvr>
                                      <p:tavLst>
                                        <p:tav tm="0">
                                          <p:val>
                                            <p:fltVal val="0"/>
                                          </p:val>
                                        </p:tav>
                                        <p:tav tm="100000">
                                          <p:val>
                                            <p:strVal val="#ppt_h"/>
                                          </p:val>
                                        </p:tav>
                                      </p:tavLst>
                                    </p:anim>
                                    <p:animEffect transition="in" filter="fade">
                                      <p:cBhvr>
                                        <p:cTn id="35" dur="500"/>
                                        <p:tgtEl>
                                          <p:spTgt spid="3">
                                            <p:txEl>
                                              <p:pRg st="8" end="8"/>
                                            </p:txEl>
                                          </p:spTgt>
                                        </p:tgtEl>
                                      </p:cBhvr>
                                    </p:animEffect>
                                  </p:childTnLst>
                                </p:cTn>
                              </p:par>
                              <p:par>
                                <p:cTn id="36" presetID="53" presetClass="entr" presetSubtype="16" fill="hold" nodeType="withEffect">
                                  <p:stCondLst>
                                    <p:cond delay="0"/>
                                  </p:stCondLst>
                                  <p:childTnLst>
                                    <p:set>
                                      <p:cBhvr>
                                        <p:cTn id="37" dur="1" fill="hold">
                                          <p:stCondLst>
                                            <p:cond delay="0"/>
                                          </p:stCondLst>
                                        </p:cTn>
                                        <p:tgtEl>
                                          <p:spTgt spid="3">
                                            <p:txEl>
                                              <p:pRg st="9" end="9"/>
                                            </p:txEl>
                                          </p:spTgt>
                                        </p:tgtEl>
                                        <p:attrNameLst>
                                          <p:attrName>style.visibility</p:attrName>
                                        </p:attrNameLst>
                                      </p:cBhvr>
                                      <p:to>
                                        <p:strVal val="visible"/>
                                      </p:to>
                                    </p:set>
                                    <p:anim calcmode="lin" valueType="num">
                                      <p:cBhvr>
                                        <p:cTn id="38" dur="500" fill="hold"/>
                                        <p:tgtEl>
                                          <p:spTgt spid="3">
                                            <p:txEl>
                                              <p:pRg st="9" end="9"/>
                                            </p:txEl>
                                          </p:spTgt>
                                        </p:tgtEl>
                                        <p:attrNameLst>
                                          <p:attrName>ppt_w</p:attrName>
                                        </p:attrNameLst>
                                      </p:cBhvr>
                                      <p:tavLst>
                                        <p:tav tm="0">
                                          <p:val>
                                            <p:fltVal val="0"/>
                                          </p:val>
                                        </p:tav>
                                        <p:tav tm="100000">
                                          <p:val>
                                            <p:strVal val="#ppt_w"/>
                                          </p:val>
                                        </p:tav>
                                      </p:tavLst>
                                    </p:anim>
                                    <p:anim calcmode="lin" valueType="num">
                                      <p:cBhvr>
                                        <p:cTn id="39" dur="500" fill="hold"/>
                                        <p:tgtEl>
                                          <p:spTgt spid="3">
                                            <p:txEl>
                                              <p:pRg st="9" end="9"/>
                                            </p:txEl>
                                          </p:spTgt>
                                        </p:tgtEl>
                                        <p:attrNameLst>
                                          <p:attrName>ppt_h</p:attrName>
                                        </p:attrNameLst>
                                      </p:cBhvr>
                                      <p:tavLst>
                                        <p:tav tm="0">
                                          <p:val>
                                            <p:fltVal val="0"/>
                                          </p:val>
                                        </p:tav>
                                        <p:tav tm="100000">
                                          <p:val>
                                            <p:strVal val="#ppt_h"/>
                                          </p:val>
                                        </p:tav>
                                      </p:tavLst>
                                    </p:anim>
                                    <p:animEffect transition="in" filter="fade">
                                      <p:cBhvr>
                                        <p:cTn id="40" dur="500"/>
                                        <p:tgtEl>
                                          <p:spTgt spid="3">
                                            <p:txEl>
                                              <p:pRg st="9" end="9"/>
                                            </p:txEl>
                                          </p:spTgt>
                                        </p:tgtEl>
                                      </p:cBhvr>
                                    </p:animEffect>
                                  </p:childTnLst>
                                </p:cTn>
                              </p:par>
                              <p:par>
                                <p:cTn id="41" presetID="53" presetClass="entr" presetSubtype="16" fill="hold" nodeType="withEffect">
                                  <p:stCondLst>
                                    <p:cond delay="0"/>
                                  </p:stCondLst>
                                  <p:childTnLst>
                                    <p:set>
                                      <p:cBhvr>
                                        <p:cTn id="42" dur="1" fill="hold">
                                          <p:stCondLst>
                                            <p:cond delay="0"/>
                                          </p:stCondLst>
                                        </p:cTn>
                                        <p:tgtEl>
                                          <p:spTgt spid="3">
                                            <p:txEl>
                                              <p:pRg st="10" end="10"/>
                                            </p:txEl>
                                          </p:spTgt>
                                        </p:tgtEl>
                                        <p:attrNameLst>
                                          <p:attrName>style.visibility</p:attrName>
                                        </p:attrNameLst>
                                      </p:cBhvr>
                                      <p:to>
                                        <p:strVal val="visible"/>
                                      </p:to>
                                    </p:set>
                                    <p:anim calcmode="lin" valueType="num">
                                      <p:cBhvr>
                                        <p:cTn id="43" dur="500" fill="hold"/>
                                        <p:tgtEl>
                                          <p:spTgt spid="3">
                                            <p:txEl>
                                              <p:pRg st="10" end="10"/>
                                            </p:txEl>
                                          </p:spTgt>
                                        </p:tgtEl>
                                        <p:attrNameLst>
                                          <p:attrName>ppt_w</p:attrName>
                                        </p:attrNameLst>
                                      </p:cBhvr>
                                      <p:tavLst>
                                        <p:tav tm="0">
                                          <p:val>
                                            <p:fltVal val="0"/>
                                          </p:val>
                                        </p:tav>
                                        <p:tav tm="100000">
                                          <p:val>
                                            <p:strVal val="#ppt_w"/>
                                          </p:val>
                                        </p:tav>
                                      </p:tavLst>
                                    </p:anim>
                                    <p:anim calcmode="lin" valueType="num">
                                      <p:cBhvr>
                                        <p:cTn id="44" dur="500" fill="hold"/>
                                        <p:tgtEl>
                                          <p:spTgt spid="3">
                                            <p:txEl>
                                              <p:pRg st="10" end="10"/>
                                            </p:txEl>
                                          </p:spTgt>
                                        </p:tgtEl>
                                        <p:attrNameLst>
                                          <p:attrName>ppt_h</p:attrName>
                                        </p:attrNameLst>
                                      </p:cBhvr>
                                      <p:tavLst>
                                        <p:tav tm="0">
                                          <p:val>
                                            <p:fltVal val="0"/>
                                          </p:val>
                                        </p:tav>
                                        <p:tav tm="100000">
                                          <p:val>
                                            <p:strVal val="#ppt_h"/>
                                          </p:val>
                                        </p:tav>
                                      </p:tavLst>
                                    </p:anim>
                                    <p:animEffect transition="in" filter="fade">
                                      <p:cBhvr>
                                        <p:cTn id="45"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9"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تذکر:</a:t>
            </a:r>
            <a:endParaRPr lang="en-US" dirty="0"/>
          </a:p>
        </p:txBody>
      </p:sp>
      <p:sp>
        <p:nvSpPr>
          <p:cNvPr id="3" name="Content Placeholder 2"/>
          <p:cNvSpPr>
            <a:spLocks noGrp="1"/>
          </p:cNvSpPr>
          <p:nvPr>
            <p:ph idx="1"/>
          </p:nvPr>
        </p:nvSpPr>
        <p:spPr>
          <a:xfrm>
            <a:off x="228600" y="1447800"/>
            <a:ext cx="8686800" cy="4667766"/>
          </a:xfrm>
        </p:spPr>
        <p:txBody>
          <a:bodyPr>
            <a:normAutofit fontScale="85000" lnSpcReduction="20000"/>
          </a:bodyPr>
          <a:lstStyle/>
          <a:p>
            <a:pPr marL="0" indent="0">
              <a:buNone/>
            </a:pPr>
            <a:r>
              <a:rPr lang="fa-IR" b="1" dirty="0">
                <a:solidFill>
                  <a:schemeClr val="accent1">
                    <a:lumMod val="75000"/>
                  </a:schemeClr>
                </a:solidFill>
              </a:rPr>
              <a:t>کاردینالیتی </a:t>
            </a:r>
            <a:r>
              <a:rPr lang="fa-IR" b="1" dirty="0" smtClean="0">
                <a:solidFill>
                  <a:schemeClr val="accent1">
                    <a:lumMod val="75000"/>
                  </a:schemeClr>
                </a:solidFill>
              </a:rPr>
              <a:t>مجموعه عنوان: </a:t>
            </a:r>
            <a:r>
              <a:rPr lang="fa-IR" dirty="0" smtClean="0"/>
              <a:t>درجه رابطه</a:t>
            </a:r>
          </a:p>
          <a:p>
            <a:pPr marL="0" indent="0">
              <a:buNone/>
            </a:pPr>
            <a:r>
              <a:rPr lang="fa-IR" b="1" dirty="0">
                <a:solidFill>
                  <a:schemeClr val="accent1">
                    <a:lumMod val="75000"/>
                  </a:schemeClr>
                </a:solidFill>
              </a:rPr>
              <a:t>کاردینالیتی رابطه</a:t>
            </a:r>
            <a:r>
              <a:rPr lang="fa-IR" b="1" dirty="0" smtClean="0">
                <a:solidFill>
                  <a:schemeClr val="accent1">
                    <a:lumMod val="75000"/>
                  </a:schemeClr>
                </a:solidFill>
              </a:rPr>
              <a:t>: </a:t>
            </a:r>
            <a:r>
              <a:rPr lang="fa-IR" dirty="0" smtClean="0"/>
              <a:t>تعداد </a:t>
            </a:r>
            <a:r>
              <a:rPr lang="fa-IR" dirty="0"/>
              <a:t>تاپل های رابطه در یک لحظه از حیات </a:t>
            </a:r>
            <a:r>
              <a:rPr lang="fa-IR" dirty="0" smtClean="0"/>
              <a:t>آن.</a:t>
            </a:r>
          </a:p>
          <a:p>
            <a:pPr marL="0" indent="0">
              <a:buNone/>
            </a:pPr>
            <a:r>
              <a:rPr lang="fa-IR" dirty="0" smtClean="0"/>
              <a:t>جدول نمایشی از مفهوم ریاضی رابطه است و مفاهیم زیر با هم معادلند.</a:t>
            </a:r>
          </a:p>
          <a:p>
            <a:pPr marL="0" indent="0">
              <a:buNone/>
            </a:pPr>
            <a:endParaRPr lang="fa-IR" dirty="0" smtClean="0"/>
          </a:p>
          <a:p>
            <a:pPr marL="0" indent="0">
              <a:buNone/>
            </a:pPr>
            <a:endParaRPr lang="fa-IR" dirty="0"/>
          </a:p>
          <a:p>
            <a:pPr marL="0" indent="0">
              <a:buNone/>
            </a:pPr>
            <a:endParaRPr lang="fa-IR" dirty="0" smtClean="0"/>
          </a:p>
          <a:p>
            <a:pPr marL="0" indent="0">
              <a:buNone/>
            </a:pPr>
            <a:endParaRPr lang="fa-IR" dirty="0" smtClean="0"/>
          </a:p>
          <a:p>
            <a:pPr marL="0" indent="0">
              <a:buNone/>
            </a:pPr>
            <a:endParaRPr lang="fa-IR" dirty="0"/>
          </a:p>
          <a:p>
            <a:pPr marL="0" indent="0">
              <a:buNone/>
            </a:pPr>
            <a:endParaRPr lang="fa-IR" dirty="0" smtClean="0"/>
          </a:p>
          <a:p>
            <a:pPr marL="0" indent="0">
              <a:buNone/>
            </a:pPr>
            <a:endParaRPr lang="fa-IR" dirty="0"/>
          </a:p>
          <a:p>
            <a:pPr marL="0" indent="0">
              <a:buNone/>
            </a:pPr>
            <a:endParaRPr lang="fa-IR" dirty="0" smtClean="0"/>
          </a:p>
          <a:p>
            <a:pPr marL="0" indent="0">
              <a:buNone/>
            </a:pPr>
            <a:endParaRPr lang="fa-IR" dirty="0" smtClean="0"/>
          </a:p>
          <a:p>
            <a:pPr marL="0" indent="0">
              <a:buNone/>
            </a:pPr>
            <a:endParaRPr lang="fa-IR" dirty="0"/>
          </a:p>
          <a:p>
            <a:pPr marL="0" indent="0">
              <a:buNone/>
            </a:pPr>
            <a:r>
              <a:rPr lang="fa-IR" dirty="0" smtClean="0"/>
              <a:t>میدان های یک رابطه لزوماً از یکدیگر مجزا نیستند. یعنی دو ستون می توانند دارای یک میدان یکسان باشند. مثل نام کوچک فرد و نام پدر.</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56</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3336588945"/>
              </p:ext>
            </p:extLst>
          </p:nvPr>
        </p:nvGraphicFramePr>
        <p:xfrm>
          <a:off x="838200" y="2590800"/>
          <a:ext cx="7772400" cy="741680"/>
        </p:xfrm>
        <a:graphic>
          <a:graphicData uri="http://schemas.openxmlformats.org/drawingml/2006/table">
            <a:tbl>
              <a:tblPr firstRow="1" bandRow="1">
                <a:tableStyleId>{073A0DAA-6AF3-43AB-8588-CEC1D06C72B9}</a:tableStyleId>
              </a:tblPr>
              <a:tblGrid>
                <a:gridCol w="1828800"/>
                <a:gridCol w="1280160"/>
                <a:gridCol w="1554480"/>
                <a:gridCol w="1554480"/>
                <a:gridCol w="1554480"/>
              </a:tblGrid>
              <a:tr h="370840">
                <a:tc>
                  <a:txBody>
                    <a:bodyPr/>
                    <a:lstStyle/>
                    <a:p>
                      <a:pPr algn="ctr" rtl="1"/>
                      <a:r>
                        <a:rPr lang="fa-IR" sz="1800" b="1" kern="1200" dirty="0" smtClean="0">
                          <a:ln w="19050">
                            <a:noFill/>
                          </a:ln>
                          <a:solidFill>
                            <a:schemeClr val="tx1"/>
                          </a:solidFill>
                          <a:effectLst/>
                          <a:cs typeface="B Nazanin" pitchFamily="2" charset="-78"/>
                        </a:rPr>
                        <a:t>میدان</a:t>
                      </a:r>
                      <a:r>
                        <a:rPr lang="fa-IR" sz="1800" b="1" kern="1200" baseline="0" dirty="0" smtClean="0">
                          <a:ln w="19050">
                            <a:noFill/>
                          </a:ln>
                          <a:solidFill>
                            <a:schemeClr val="tx1"/>
                          </a:solidFill>
                          <a:effectLst/>
                          <a:cs typeface="B Nazanin" pitchFamily="2" charset="-78"/>
                        </a:rPr>
                        <a:t> یا دامنه</a:t>
                      </a:r>
                      <a:endParaRPr lang="en-US" sz="1800" b="1" kern="1200" dirty="0">
                        <a:ln w="19050">
                          <a:noFill/>
                        </a:ln>
                        <a:solidFill>
                          <a:schemeClr val="tx1"/>
                        </a:solidFill>
                        <a:effectLst/>
                        <a:latin typeface="+mn-lt"/>
                        <a:ea typeface="+mn-ea"/>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1"/>
                      <a:r>
                        <a:rPr lang="fa-IR" sz="1800" b="1" kern="1200" dirty="0" smtClean="0">
                          <a:ln w="19050">
                            <a:noFill/>
                          </a:ln>
                          <a:solidFill>
                            <a:schemeClr val="tx1"/>
                          </a:solidFill>
                          <a:effectLst/>
                          <a:cs typeface="B Nazanin" pitchFamily="2" charset="-78"/>
                        </a:rPr>
                        <a:t>صفت خاصه</a:t>
                      </a:r>
                      <a:endParaRPr lang="en-US" sz="1800" b="1" kern="1200" dirty="0">
                        <a:ln w="19050">
                          <a:noFill/>
                        </a:ln>
                        <a:solidFill>
                          <a:schemeClr val="tx1"/>
                        </a:solidFill>
                        <a:effectLst/>
                        <a:latin typeface="+mn-lt"/>
                        <a:ea typeface="+mn-ea"/>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1"/>
                      <a:r>
                        <a:rPr lang="fa-IR" sz="1800" b="1" kern="1200" dirty="0" smtClean="0">
                          <a:ln w="19050">
                            <a:noFill/>
                          </a:ln>
                          <a:solidFill>
                            <a:schemeClr val="tx1"/>
                          </a:solidFill>
                          <a:effectLst/>
                          <a:latin typeface="+mn-lt"/>
                          <a:ea typeface="+mn-ea"/>
                          <a:cs typeface="B Nazanin" pitchFamily="2" charset="-78"/>
                        </a:rPr>
                        <a:t>تاپل</a:t>
                      </a:r>
                      <a:endParaRPr lang="en-US" sz="1800" b="1" kern="1200" dirty="0">
                        <a:ln w="19050">
                          <a:noFill/>
                        </a:ln>
                        <a:solidFill>
                          <a:schemeClr val="tx1"/>
                        </a:solidFill>
                        <a:effectLst/>
                        <a:latin typeface="+mn-lt"/>
                        <a:ea typeface="+mn-ea"/>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1"/>
                      <a:r>
                        <a:rPr lang="fa-IR" sz="1800" b="1" kern="1200" dirty="0" smtClean="0">
                          <a:ln w="19050">
                            <a:noFill/>
                          </a:ln>
                          <a:solidFill>
                            <a:schemeClr val="tx1"/>
                          </a:solidFill>
                          <a:effectLst/>
                          <a:latin typeface="+mn-lt"/>
                          <a:ea typeface="+mn-ea"/>
                          <a:cs typeface="B Nazanin" pitchFamily="2" charset="-78"/>
                        </a:rPr>
                        <a:t>رابطه</a:t>
                      </a:r>
                      <a:endParaRPr lang="en-US" sz="1800" b="1" kern="1200" dirty="0">
                        <a:ln w="19050">
                          <a:noFill/>
                        </a:ln>
                        <a:solidFill>
                          <a:schemeClr val="tx1"/>
                        </a:solidFill>
                        <a:effectLst/>
                        <a:latin typeface="+mn-lt"/>
                        <a:ea typeface="+mn-ea"/>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1"/>
                      <a:r>
                        <a:rPr lang="fa-IR" sz="1800" b="1" kern="1200" dirty="0" smtClean="0">
                          <a:ln w="19050">
                            <a:noFill/>
                          </a:ln>
                          <a:solidFill>
                            <a:schemeClr val="tx1"/>
                          </a:solidFill>
                          <a:effectLst/>
                          <a:cs typeface="B Nazanin" pitchFamily="2" charset="-78"/>
                        </a:rPr>
                        <a:t>در ریاضیات</a:t>
                      </a:r>
                      <a:endParaRPr lang="en-US" sz="1800" b="1" kern="1200" dirty="0">
                        <a:ln w="19050">
                          <a:noFill/>
                        </a:ln>
                        <a:solidFill>
                          <a:schemeClr val="tx1"/>
                        </a:solidFill>
                        <a:effectLst/>
                        <a:latin typeface="+mn-lt"/>
                        <a:ea typeface="+mn-ea"/>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r>
              <a:tr h="370840">
                <a:tc>
                  <a:txBody>
                    <a:bodyPr/>
                    <a:lstStyle/>
                    <a:p>
                      <a:pPr algn="ctr" rtl="1"/>
                      <a:r>
                        <a:rPr lang="fa-IR" sz="1800" b="1" kern="1200" dirty="0" smtClean="0">
                          <a:ln w="19050">
                            <a:noFill/>
                          </a:ln>
                          <a:effectLst/>
                          <a:cs typeface="B Nazanin" pitchFamily="2" charset="-78"/>
                        </a:rPr>
                        <a:t>مقادیر مجاز هر فیلد</a:t>
                      </a:r>
                      <a:endParaRPr lang="en-US" sz="1800" b="1" kern="1200" dirty="0">
                        <a:ln w="19050">
                          <a:noFill/>
                        </a:ln>
                        <a:solidFill>
                          <a:schemeClr val="dk1"/>
                        </a:solidFill>
                        <a:effectLst/>
                        <a:latin typeface="+mn-lt"/>
                        <a:ea typeface="+mn-ea"/>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1800" b="1" kern="1200" dirty="0" smtClean="0">
                          <a:ln w="19050">
                            <a:noFill/>
                          </a:ln>
                          <a:effectLst/>
                          <a:cs typeface="B Nazanin" pitchFamily="2" charset="-78"/>
                        </a:rPr>
                        <a:t>ستون (فیلد)</a:t>
                      </a:r>
                      <a:endParaRPr lang="en-US" sz="1800" b="1" kern="1200" dirty="0" smtClean="0">
                        <a:ln w="19050">
                          <a:noFill/>
                        </a:ln>
                        <a:solidFill>
                          <a:schemeClr val="dk1"/>
                        </a:solidFill>
                        <a:effectLst/>
                        <a:latin typeface="+mn-lt"/>
                        <a:ea typeface="+mn-ea"/>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1800" b="1" kern="1200" dirty="0" smtClean="0">
                          <a:ln w="19050">
                            <a:noFill/>
                          </a:ln>
                          <a:solidFill>
                            <a:schemeClr val="dk1"/>
                          </a:solidFill>
                          <a:effectLst/>
                          <a:latin typeface="+mn-lt"/>
                          <a:ea typeface="+mn-ea"/>
                          <a:cs typeface="B Nazanin" pitchFamily="2" charset="-78"/>
                        </a:rPr>
                        <a:t>سطر (رکورد)</a:t>
                      </a:r>
                      <a:endParaRPr lang="en-US" sz="1800" b="1" kern="1200" dirty="0" smtClean="0">
                        <a:ln w="19050">
                          <a:noFill/>
                        </a:ln>
                        <a:solidFill>
                          <a:schemeClr val="dk1"/>
                        </a:solidFill>
                        <a:effectLst/>
                        <a:latin typeface="+mn-lt"/>
                        <a:ea typeface="+mn-ea"/>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1800" b="1" kern="1200" dirty="0" smtClean="0">
                          <a:ln w="19050">
                            <a:noFill/>
                          </a:ln>
                          <a:solidFill>
                            <a:schemeClr val="dk1"/>
                          </a:solidFill>
                          <a:effectLst/>
                          <a:latin typeface="+mn-lt"/>
                          <a:ea typeface="+mn-ea"/>
                          <a:cs typeface="B Nazanin" pitchFamily="2" charset="-78"/>
                        </a:rPr>
                        <a:t>جدول</a:t>
                      </a:r>
                      <a:endParaRPr lang="en-US" sz="1800" b="1" kern="1200" dirty="0" smtClean="0">
                        <a:ln w="19050">
                          <a:noFill/>
                        </a:ln>
                        <a:solidFill>
                          <a:schemeClr val="dk1"/>
                        </a:solidFill>
                        <a:effectLst/>
                        <a:latin typeface="+mn-lt"/>
                        <a:ea typeface="+mn-ea"/>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1"/>
                      <a:r>
                        <a:rPr lang="fa-IR" sz="1800" b="1" kern="1200" dirty="0" smtClean="0">
                          <a:ln w="19050">
                            <a:noFill/>
                          </a:ln>
                          <a:effectLst/>
                          <a:cs typeface="B Nazanin" pitchFamily="2" charset="-78"/>
                        </a:rPr>
                        <a:t>در کامپیوتر</a:t>
                      </a:r>
                      <a:endParaRPr lang="en-US" sz="1800" b="1" kern="1200" dirty="0">
                        <a:ln w="19050">
                          <a:noFill/>
                        </a:ln>
                        <a:solidFill>
                          <a:schemeClr val="dk1"/>
                        </a:solidFill>
                        <a:effectLst/>
                        <a:latin typeface="+mn-lt"/>
                        <a:ea typeface="+mn-ea"/>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2070957592"/>
              </p:ext>
            </p:extLst>
          </p:nvPr>
        </p:nvGraphicFramePr>
        <p:xfrm>
          <a:off x="146369" y="3856276"/>
          <a:ext cx="3733800" cy="1483360"/>
        </p:xfrm>
        <a:graphic>
          <a:graphicData uri="http://schemas.openxmlformats.org/drawingml/2006/table">
            <a:tbl>
              <a:tblPr firstRow="1" bandRow="1">
                <a:tableStyleId>{073A0DAA-6AF3-43AB-8588-CEC1D06C72B9}</a:tableStyleId>
              </a:tblPr>
              <a:tblGrid>
                <a:gridCol w="1244600"/>
                <a:gridCol w="1244600"/>
                <a:gridCol w="1244600"/>
              </a:tblGrid>
              <a:tr h="370840">
                <a:tc>
                  <a:txBody>
                    <a:bodyPr/>
                    <a:lstStyle/>
                    <a:p>
                      <a:pPr algn="ctr" rtl="1"/>
                      <a:r>
                        <a:rPr lang="en-US" sz="1800" kern="1200" dirty="0" smtClean="0">
                          <a:ln w="19050">
                            <a:noFill/>
                          </a:ln>
                          <a:solidFill>
                            <a:schemeClr val="tx1"/>
                          </a:solidFill>
                          <a:effectLst/>
                        </a:rPr>
                        <a:t>S#</a:t>
                      </a:r>
                      <a:endParaRPr lang="en-US" sz="1800" b="0" kern="1200" dirty="0">
                        <a:ln w="19050">
                          <a:noFill/>
                        </a:ln>
                        <a:solidFill>
                          <a:schemeClr val="tx1"/>
                        </a:solidFill>
                        <a:effectLst/>
                        <a:latin typeface="+mn-lt"/>
                        <a:ea typeface="+mn-ea"/>
                        <a:cs typeface="+mj-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pPr algn="ctr" rtl="1"/>
                      <a:r>
                        <a:rPr lang="en-US" sz="1800" kern="1200" dirty="0" err="1" smtClean="0">
                          <a:ln w="19050">
                            <a:noFill/>
                          </a:ln>
                          <a:solidFill>
                            <a:schemeClr val="tx1"/>
                          </a:solidFill>
                          <a:effectLst/>
                        </a:rPr>
                        <a:t>Sname</a:t>
                      </a:r>
                      <a:endParaRPr lang="en-US" sz="1800" b="0" kern="1200" dirty="0">
                        <a:ln w="19050">
                          <a:noFill/>
                        </a:ln>
                        <a:solidFill>
                          <a:schemeClr val="tx1"/>
                        </a:solidFill>
                        <a:effectLst/>
                        <a:latin typeface="+mn-lt"/>
                        <a:ea typeface="+mn-ea"/>
                        <a:cs typeface="+mj-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pPr algn="ctr" rtl="1"/>
                      <a:r>
                        <a:rPr lang="en-US" sz="1800" kern="1200" dirty="0" smtClean="0">
                          <a:ln w="19050">
                            <a:noFill/>
                          </a:ln>
                          <a:solidFill>
                            <a:schemeClr val="tx1"/>
                          </a:solidFill>
                          <a:effectLst/>
                        </a:rPr>
                        <a:t>City</a:t>
                      </a:r>
                      <a:endParaRPr lang="en-US" sz="1800" b="0" kern="1200" dirty="0">
                        <a:ln w="19050">
                          <a:noFill/>
                        </a:ln>
                        <a:solidFill>
                          <a:schemeClr val="tx1"/>
                        </a:solidFill>
                        <a:effectLst/>
                        <a:latin typeface="+mn-lt"/>
                        <a:ea typeface="+mn-ea"/>
                        <a:cs typeface="+mj-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r>
              <a:tr h="370840">
                <a:tc>
                  <a:txBody>
                    <a:bodyPr/>
                    <a:lstStyle/>
                    <a:p>
                      <a:pPr algn="ctr" rtl="1"/>
                      <a:r>
                        <a:rPr lang="en-US" sz="1800" b="1" kern="1200" dirty="0" smtClean="0">
                          <a:ln w="19050">
                            <a:noFill/>
                          </a:ln>
                          <a:effectLst/>
                          <a:cs typeface="B Nazanin" pitchFamily="2" charset="-78"/>
                        </a:rPr>
                        <a:t>S1</a:t>
                      </a:r>
                      <a:endParaRPr lang="en-US" sz="1800" b="1" kern="1200" dirty="0">
                        <a:ln w="19050">
                          <a:noFill/>
                        </a:ln>
                        <a:solidFill>
                          <a:schemeClr val="dk1"/>
                        </a:solidFill>
                        <a:effectLst/>
                        <a:latin typeface="+mn-lt"/>
                        <a:ea typeface="+mn-ea"/>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1"/>
                      <a:r>
                        <a:rPr lang="fa-IR" sz="1800" b="1" kern="1200" dirty="0" smtClean="0">
                          <a:ln w="19050">
                            <a:noFill/>
                          </a:ln>
                          <a:effectLst/>
                          <a:cs typeface="B Nazanin" pitchFamily="2" charset="-78"/>
                        </a:rPr>
                        <a:t>فن آوران</a:t>
                      </a:r>
                      <a:endParaRPr lang="en-US" sz="1800" b="1" kern="1200" dirty="0">
                        <a:ln w="19050">
                          <a:noFill/>
                        </a:ln>
                        <a:solidFill>
                          <a:schemeClr val="dk1"/>
                        </a:solidFill>
                        <a:effectLst/>
                        <a:latin typeface="+mn-lt"/>
                        <a:ea typeface="+mn-ea"/>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1"/>
                      <a:r>
                        <a:rPr lang="fa-IR" sz="1800" b="1" kern="1200" dirty="0" smtClean="0">
                          <a:ln w="19050">
                            <a:noFill/>
                          </a:ln>
                          <a:effectLst/>
                          <a:cs typeface="B Nazanin" pitchFamily="2" charset="-78"/>
                        </a:rPr>
                        <a:t>تهران</a:t>
                      </a:r>
                      <a:endParaRPr lang="en-US" sz="1800" b="1" kern="1200" dirty="0">
                        <a:ln w="19050">
                          <a:noFill/>
                        </a:ln>
                        <a:solidFill>
                          <a:schemeClr val="dk1"/>
                        </a:solidFill>
                        <a:effectLst/>
                        <a:latin typeface="+mn-lt"/>
                        <a:ea typeface="+mn-ea"/>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pPr algn="ctr" rtl="1"/>
                      <a:r>
                        <a:rPr lang="en-US" sz="1800" b="1" kern="1200" dirty="0" smtClean="0">
                          <a:ln w="19050">
                            <a:noFill/>
                          </a:ln>
                          <a:effectLst/>
                          <a:cs typeface="B Nazanin" pitchFamily="2" charset="-78"/>
                        </a:rPr>
                        <a:t>S2</a:t>
                      </a:r>
                      <a:endParaRPr lang="en-US" sz="1800" b="1" kern="1200" dirty="0">
                        <a:ln w="19050">
                          <a:noFill/>
                        </a:ln>
                        <a:solidFill>
                          <a:schemeClr val="dk1"/>
                        </a:solidFill>
                        <a:effectLst/>
                        <a:latin typeface="+mn-lt"/>
                        <a:ea typeface="+mn-ea"/>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1800" b="1" kern="1200" dirty="0" smtClean="0">
                          <a:ln w="19050">
                            <a:noFill/>
                          </a:ln>
                          <a:solidFill>
                            <a:schemeClr val="dk1"/>
                          </a:solidFill>
                          <a:effectLst/>
                          <a:latin typeface="+mn-lt"/>
                          <a:ea typeface="+mn-ea"/>
                          <a:cs typeface="B Nazanin" pitchFamily="2" charset="-78"/>
                        </a:rPr>
                        <a:t>ایران</a:t>
                      </a:r>
                      <a:r>
                        <a:rPr lang="fa-IR" sz="1800" b="1" kern="1200" baseline="0" dirty="0" smtClean="0">
                          <a:ln w="19050">
                            <a:noFill/>
                          </a:ln>
                          <a:solidFill>
                            <a:schemeClr val="dk1"/>
                          </a:solidFill>
                          <a:effectLst/>
                          <a:latin typeface="+mn-lt"/>
                          <a:ea typeface="+mn-ea"/>
                          <a:cs typeface="B Nazanin" pitchFamily="2" charset="-78"/>
                        </a:rPr>
                        <a:t> قطعه</a:t>
                      </a:r>
                      <a:endParaRPr lang="en-US" sz="1800" b="1" kern="1200" dirty="0" smtClean="0">
                        <a:ln w="19050">
                          <a:noFill/>
                        </a:ln>
                        <a:solidFill>
                          <a:schemeClr val="dk1"/>
                        </a:solidFill>
                        <a:effectLst/>
                        <a:latin typeface="+mn-lt"/>
                        <a:ea typeface="+mn-ea"/>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1"/>
                      <a:r>
                        <a:rPr lang="fa-IR" sz="1800" b="1" kern="1200" dirty="0" smtClean="0">
                          <a:ln w="19050">
                            <a:noFill/>
                          </a:ln>
                          <a:effectLst/>
                          <a:cs typeface="B Nazanin" pitchFamily="2" charset="-78"/>
                        </a:rPr>
                        <a:t>تبریز</a:t>
                      </a:r>
                      <a:endParaRPr lang="en-US" sz="1800" b="1" kern="1200" dirty="0">
                        <a:ln w="19050">
                          <a:noFill/>
                        </a:ln>
                        <a:solidFill>
                          <a:schemeClr val="dk1"/>
                        </a:solidFill>
                        <a:effectLst/>
                        <a:latin typeface="+mn-lt"/>
                        <a:ea typeface="+mn-ea"/>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pPr algn="ctr" rtl="1"/>
                      <a:r>
                        <a:rPr lang="en-US" sz="1800" b="1" kern="1200" dirty="0" smtClean="0">
                          <a:ln w="19050">
                            <a:noFill/>
                          </a:ln>
                          <a:effectLst/>
                          <a:cs typeface="B Nazanin" pitchFamily="2" charset="-78"/>
                        </a:rPr>
                        <a:t>S3</a:t>
                      </a:r>
                      <a:endParaRPr lang="en-US" sz="1800" b="1" kern="1200" dirty="0">
                        <a:ln w="19050">
                          <a:noFill/>
                        </a:ln>
                        <a:solidFill>
                          <a:schemeClr val="dk1"/>
                        </a:solidFill>
                        <a:effectLst/>
                        <a:latin typeface="+mn-lt"/>
                        <a:ea typeface="+mn-ea"/>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1800" b="1" kern="1200" dirty="0" smtClean="0">
                          <a:ln w="19050">
                            <a:noFill/>
                          </a:ln>
                          <a:effectLst/>
                          <a:cs typeface="B Nazanin" pitchFamily="2" charset="-78"/>
                        </a:rPr>
                        <a:t>پولادین</a:t>
                      </a:r>
                      <a:endParaRPr lang="en-US" sz="1800" b="1" kern="1200" dirty="0" smtClean="0">
                        <a:ln w="19050">
                          <a:noFill/>
                        </a:ln>
                        <a:solidFill>
                          <a:schemeClr val="dk1"/>
                        </a:solidFill>
                        <a:effectLst/>
                        <a:latin typeface="+mn-lt"/>
                        <a:ea typeface="+mn-ea"/>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1"/>
                      <a:r>
                        <a:rPr lang="fa-IR" sz="1800" b="1" kern="1200" dirty="0" smtClean="0">
                          <a:ln w="19050">
                            <a:noFill/>
                          </a:ln>
                          <a:effectLst/>
                          <a:cs typeface="B Nazanin" pitchFamily="2" charset="-78"/>
                        </a:rPr>
                        <a:t>تبریز</a:t>
                      </a:r>
                      <a:endParaRPr lang="en-US" sz="1800" b="1" kern="1200" dirty="0">
                        <a:ln w="19050">
                          <a:noFill/>
                        </a:ln>
                        <a:solidFill>
                          <a:schemeClr val="dk1"/>
                        </a:solidFill>
                        <a:effectLst/>
                        <a:latin typeface="+mn-lt"/>
                        <a:ea typeface="+mn-ea"/>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7" name="Rectangle 6"/>
          <p:cNvSpPr/>
          <p:nvPr/>
        </p:nvSpPr>
        <p:spPr>
          <a:xfrm>
            <a:off x="4464367" y="4734480"/>
            <a:ext cx="4222433" cy="523220"/>
          </a:xfrm>
          <a:prstGeom prst="rect">
            <a:avLst/>
          </a:prstGeom>
        </p:spPr>
        <p:txBody>
          <a:bodyPr wrap="square">
            <a:spAutoFit/>
          </a:bodyPr>
          <a:lstStyle/>
          <a:p>
            <a:r>
              <a:rPr lang="en-US" sz="1400" b="1" dirty="0" err="1">
                <a:cs typeface="2  Mitra" pitchFamily="2" charset="-78"/>
              </a:rPr>
              <a:t>Bs</a:t>
            </a:r>
            <a:r>
              <a:rPr lang="en-US" sz="1400" b="1" dirty="0">
                <a:cs typeface="2  Mitra" pitchFamily="2" charset="-78"/>
              </a:rPr>
              <a:t> = { (S1, </a:t>
            </a:r>
            <a:r>
              <a:rPr lang="fa-IR" sz="1400" b="1" dirty="0">
                <a:cs typeface="2  Mitra" pitchFamily="2" charset="-78"/>
              </a:rPr>
              <a:t>فن آوران</a:t>
            </a:r>
            <a:r>
              <a:rPr lang="en-US" sz="1400" b="1" dirty="0">
                <a:cs typeface="2  Mitra" pitchFamily="2" charset="-78"/>
              </a:rPr>
              <a:t> , </a:t>
            </a:r>
            <a:r>
              <a:rPr lang="fa-IR" sz="1400" b="1" dirty="0">
                <a:cs typeface="2  Mitra" pitchFamily="2" charset="-78"/>
              </a:rPr>
              <a:t> تهران</a:t>
            </a:r>
            <a:r>
              <a:rPr lang="en-US" sz="1400" b="1" dirty="0">
                <a:cs typeface="2  Mitra" pitchFamily="2" charset="-78"/>
              </a:rPr>
              <a:t>) , (S2, </a:t>
            </a:r>
            <a:r>
              <a:rPr lang="fa-IR" sz="1400" b="1" dirty="0">
                <a:cs typeface="2  Mitra" pitchFamily="2" charset="-78"/>
              </a:rPr>
              <a:t> ایران قطعه</a:t>
            </a:r>
            <a:r>
              <a:rPr lang="en-US" sz="1400" b="1" dirty="0">
                <a:cs typeface="2  Mitra" pitchFamily="2" charset="-78"/>
              </a:rPr>
              <a:t>, </a:t>
            </a:r>
            <a:r>
              <a:rPr lang="fa-IR" sz="1400" b="1" dirty="0">
                <a:cs typeface="2  Mitra" pitchFamily="2" charset="-78"/>
              </a:rPr>
              <a:t>تبریز</a:t>
            </a:r>
            <a:r>
              <a:rPr lang="en-US" sz="1400" b="1" dirty="0">
                <a:cs typeface="2  Mitra" pitchFamily="2" charset="-78"/>
              </a:rPr>
              <a:t> ), (S3, </a:t>
            </a:r>
            <a:r>
              <a:rPr lang="fa-IR" sz="1400" b="1" dirty="0">
                <a:cs typeface="2  Mitra" pitchFamily="2" charset="-78"/>
              </a:rPr>
              <a:t> پولادین</a:t>
            </a:r>
            <a:r>
              <a:rPr lang="en-US" sz="1400" b="1" dirty="0">
                <a:cs typeface="2  Mitra" pitchFamily="2" charset="-78"/>
              </a:rPr>
              <a:t>, </a:t>
            </a:r>
            <a:r>
              <a:rPr lang="fa-IR" sz="1400" b="1" dirty="0">
                <a:cs typeface="2  Mitra" pitchFamily="2" charset="-78"/>
              </a:rPr>
              <a:t>تبریز</a:t>
            </a:r>
            <a:r>
              <a:rPr lang="en-US" sz="1400" b="1" dirty="0">
                <a:cs typeface="2  Mitra" pitchFamily="2" charset="-78"/>
              </a:rPr>
              <a:t> ) }</a:t>
            </a:r>
            <a:endParaRPr lang="fa-IR" sz="1400" dirty="0">
              <a:cs typeface="2  Mitra" pitchFamily="2" charset="-78"/>
            </a:endParaRPr>
          </a:p>
        </p:txBody>
      </p:sp>
      <p:sp>
        <p:nvSpPr>
          <p:cNvPr id="8" name="Rectangle 7"/>
          <p:cNvSpPr/>
          <p:nvPr/>
        </p:nvSpPr>
        <p:spPr>
          <a:xfrm>
            <a:off x="6575583" y="4225608"/>
            <a:ext cx="1704889" cy="369332"/>
          </a:xfrm>
          <a:prstGeom prst="rect">
            <a:avLst/>
          </a:prstGeom>
        </p:spPr>
        <p:txBody>
          <a:bodyPr wrap="square">
            <a:spAutoFit/>
          </a:bodyPr>
          <a:lstStyle/>
          <a:p>
            <a:pPr algn="ctr" rtl="1"/>
            <a:r>
              <a:rPr lang="fa-IR" b="1" dirty="0">
                <a:ln w="19050">
                  <a:noFill/>
                </a:ln>
                <a:cs typeface="B Nazanin" pitchFamily="2" charset="-78"/>
              </a:rPr>
              <a:t>در </a:t>
            </a:r>
            <a:r>
              <a:rPr lang="fa-IR" b="1" dirty="0" smtClean="0">
                <a:ln w="19050">
                  <a:noFill/>
                </a:ln>
                <a:cs typeface="B Nazanin" pitchFamily="2" charset="-78"/>
              </a:rPr>
              <a:t>ریاضیات</a:t>
            </a:r>
            <a:r>
              <a:rPr lang="fa-IR" b="1" dirty="0">
                <a:ln w="19050">
                  <a:noFill/>
                </a:ln>
                <a:cs typeface="B Nazanin" pitchFamily="2" charset="-78"/>
              </a:rPr>
              <a:t>:</a:t>
            </a:r>
            <a:endParaRPr lang="en-US" b="1" dirty="0">
              <a:ln w="19050">
                <a:noFill/>
              </a:ln>
              <a:cs typeface="B Nazanin" pitchFamily="2" charset="-78"/>
            </a:endParaRPr>
          </a:p>
        </p:txBody>
      </p:sp>
      <p:sp>
        <p:nvSpPr>
          <p:cNvPr id="9" name="Rectangle 8"/>
          <p:cNvSpPr/>
          <p:nvPr/>
        </p:nvSpPr>
        <p:spPr>
          <a:xfrm>
            <a:off x="3886200" y="3856276"/>
            <a:ext cx="1181734" cy="369332"/>
          </a:xfrm>
          <a:prstGeom prst="rect">
            <a:avLst/>
          </a:prstGeom>
        </p:spPr>
        <p:txBody>
          <a:bodyPr wrap="none">
            <a:spAutoFit/>
          </a:bodyPr>
          <a:lstStyle/>
          <a:p>
            <a:pPr algn="ctr" rtl="1"/>
            <a:r>
              <a:rPr lang="fa-IR" b="1" dirty="0">
                <a:ln w="19050">
                  <a:noFill/>
                </a:ln>
                <a:cs typeface="B Nazanin" pitchFamily="2" charset="-78"/>
              </a:rPr>
              <a:t>در </a:t>
            </a:r>
            <a:r>
              <a:rPr lang="fa-IR" b="1" dirty="0" smtClean="0">
                <a:ln w="19050">
                  <a:noFill/>
                </a:ln>
                <a:cs typeface="B Nazanin" pitchFamily="2" charset="-78"/>
              </a:rPr>
              <a:t>کامپیوتر: </a:t>
            </a:r>
            <a:endParaRPr lang="en-US" b="1" dirty="0">
              <a:ln w="19050">
                <a:noFill/>
              </a:ln>
              <a:solidFill>
                <a:schemeClr val="dk1"/>
              </a:solidFill>
              <a:cs typeface="B Nazanin" pitchFamily="2" charset="-78"/>
            </a:endParaRPr>
          </a:p>
        </p:txBody>
      </p:sp>
    </p:spTree>
    <p:extLst>
      <p:ext uri="{BB962C8B-B14F-4D97-AF65-F5344CB8AC3E}">
        <p14:creationId xmlns:p14="http://schemas.microsoft.com/office/powerpoint/2010/main" val="942717128"/>
      </p:ext>
    </p:extLst>
  </p:cSld>
  <p:clrMapOvr>
    <a:masterClrMapping/>
  </p:clrMapOvr>
  <p:transition spd="slow">
    <p:pull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1000"/>
                                        <p:tgtEl>
                                          <p:spTgt spid="8"/>
                                        </p:tgtEl>
                                      </p:cBhvr>
                                    </p:animEffect>
                                    <p:anim calcmode="lin" valueType="num">
                                      <p:cBhvr>
                                        <p:cTn id="24" dur="1000" fill="hold"/>
                                        <p:tgtEl>
                                          <p:spTgt spid="8"/>
                                        </p:tgtEl>
                                        <p:attrNameLst>
                                          <p:attrName>ppt_x</p:attrName>
                                        </p:attrNameLst>
                                      </p:cBhvr>
                                      <p:tavLst>
                                        <p:tav tm="0">
                                          <p:val>
                                            <p:strVal val="#ppt_x"/>
                                          </p:val>
                                        </p:tav>
                                        <p:tav tm="100000">
                                          <p:val>
                                            <p:strVal val="#ppt_x"/>
                                          </p:val>
                                        </p:tav>
                                      </p:tavLst>
                                    </p:anim>
                                    <p:anim calcmode="lin" valueType="num">
                                      <p:cBhvr>
                                        <p:cTn id="25" dur="1000" fill="hold"/>
                                        <p:tgtEl>
                                          <p:spTgt spid="8"/>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42" presetClass="entr" presetSubtype="0"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1000"/>
                                        <p:tgtEl>
                                          <p:spTgt spid="7"/>
                                        </p:tgtEl>
                                      </p:cBhvr>
                                    </p:animEffect>
                                    <p:anim calcmode="lin" valueType="num">
                                      <p:cBhvr>
                                        <p:cTn id="30" dur="1000" fill="hold"/>
                                        <p:tgtEl>
                                          <p:spTgt spid="7"/>
                                        </p:tgtEl>
                                        <p:attrNameLst>
                                          <p:attrName>ppt_x</p:attrName>
                                        </p:attrNameLst>
                                      </p:cBhvr>
                                      <p:tavLst>
                                        <p:tav tm="0">
                                          <p:val>
                                            <p:strVal val="#ppt_x"/>
                                          </p:val>
                                        </p:tav>
                                        <p:tav tm="100000">
                                          <p:val>
                                            <p:strVal val="#ppt_x"/>
                                          </p:val>
                                        </p:tav>
                                      </p:tavLst>
                                    </p:anim>
                                    <p:anim calcmode="lin" valueType="num">
                                      <p:cBhvr>
                                        <p:cTn id="3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14" presetClass="entr" presetSubtype="10" fill="hold" nodeType="clickEffect">
                                  <p:stCondLst>
                                    <p:cond delay="0"/>
                                  </p:stCondLst>
                                  <p:childTnLst>
                                    <p:set>
                                      <p:cBhvr>
                                        <p:cTn id="35" dur="1" fill="hold">
                                          <p:stCondLst>
                                            <p:cond delay="0"/>
                                          </p:stCondLst>
                                        </p:cTn>
                                        <p:tgtEl>
                                          <p:spTgt spid="3">
                                            <p:txEl>
                                              <p:pRg st="13" end="13"/>
                                            </p:txEl>
                                          </p:spTgt>
                                        </p:tgtEl>
                                        <p:attrNameLst>
                                          <p:attrName>style.visibility</p:attrName>
                                        </p:attrNameLst>
                                      </p:cBhvr>
                                      <p:to>
                                        <p:strVal val="visible"/>
                                      </p:to>
                                    </p:set>
                                    <p:animEffect transition="in" filter="randombar(horizontal)">
                                      <p:cBhvr>
                                        <p:cTn id="36" dur="500"/>
                                        <p:tgtEl>
                                          <p:spTgt spid="3">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
            <a:ext cx="7543800" cy="609600"/>
          </a:xfrm>
        </p:spPr>
        <p:txBody>
          <a:bodyPr/>
          <a:lstStyle/>
          <a:p>
            <a:r>
              <a:rPr lang="fa-IR" sz="4000" dirty="0" smtClean="0"/>
              <a:t>خصوصیات رابطه</a:t>
            </a:r>
            <a:endParaRPr lang="en-US" sz="4000" dirty="0"/>
          </a:p>
        </p:txBody>
      </p:sp>
      <p:sp>
        <p:nvSpPr>
          <p:cNvPr id="3" name="Content Placeholder 2"/>
          <p:cNvSpPr>
            <a:spLocks noGrp="1"/>
          </p:cNvSpPr>
          <p:nvPr>
            <p:ph idx="1"/>
          </p:nvPr>
        </p:nvSpPr>
        <p:spPr>
          <a:xfrm>
            <a:off x="76200" y="1143000"/>
            <a:ext cx="8991600" cy="4953000"/>
          </a:xfrm>
        </p:spPr>
        <p:txBody>
          <a:bodyPr>
            <a:normAutofit lnSpcReduction="10000"/>
          </a:bodyPr>
          <a:lstStyle/>
          <a:p>
            <a:pPr marL="457200" indent="-457200" algn="just">
              <a:buFont typeface="+mj-lt"/>
              <a:buAutoNum type="arabicPeriod"/>
            </a:pPr>
            <a:r>
              <a:rPr lang="fa-IR" sz="2100" b="1" u="sng" dirty="0">
                <a:solidFill>
                  <a:schemeClr val="accent1">
                    <a:lumMod val="50000"/>
                  </a:schemeClr>
                </a:solidFill>
              </a:rPr>
              <a:t>در رابطه تاپل تکراری وجود </a:t>
            </a:r>
            <a:r>
              <a:rPr lang="fa-IR" sz="2000" b="1" u="sng" dirty="0" smtClean="0">
                <a:solidFill>
                  <a:schemeClr val="accent1">
                    <a:lumMod val="50000"/>
                  </a:schemeClr>
                </a:solidFill>
              </a:rPr>
              <a:t>ندارد: </a:t>
            </a:r>
          </a:p>
          <a:p>
            <a:pPr marL="320040" lvl="1" indent="0" algn="just">
              <a:buNone/>
            </a:pPr>
            <a:r>
              <a:rPr lang="fa-IR" sz="1800" dirty="0" smtClean="0"/>
              <a:t>پیکر رابطه در ریاضیات یک مجموعه است. مجموعه در ریاضیات طبق تعریف عناصر تکراری ندارد. به همین ترتیب در بانک جدولی نیز، رکوردهای تکراری نداریم.</a:t>
            </a:r>
          </a:p>
          <a:p>
            <a:pPr marL="457200" indent="-457200" algn="just">
              <a:buFont typeface="+mj-lt"/>
              <a:buAutoNum type="arabicPeriod"/>
            </a:pPr>
            <a:r>
              <a:rPr lang="fa-IR" sz="2000" b="1" u="sng" dirty="0" smtClean="0">
                <a:solidFill>
                  <a:schemeClr val="accent1">
                    <a:lumMod val="50000"/>
                  </a:schemeClr>
                </a:solidFill>
              </a:rPr>
              <a:t>تاپل ها در رابطه نظم ندارند.</a:t>
            </a:r>
            <a:r>
              <a:rPr lang="fa-IR" sz="2000" dirty="0" smtClean="0"/>
              <a:t> </a:t>
            </a:r>
          </a:p>
          <a:p>
            <a:pPr marL="320040" lvl="1" indent="0" algn="just">
              <a:buNone/>
            </a:pPr>
            <a:r>
              <a:rPr lang="fa-IR" sz="1800" dirty="0" smtClean="0"/>
              <a:t>این خصوصیت نیز از مجموعه بودن پیکر رابطه نتیجه می شود. به همین ترتیب در بانک جدولی، ترتیب رکوردها در جدول مهم نیست.</a:t>
            </a:r>
          </a:p>
          <a:p>
            <a:pPr marL="457200" indent="-457200" algn="just">
              <a:buFont typeface="+mj-lt"/>
              <a:buAutoNum type="arabicPeriod"/>
            </a:pPr>
            <a:r>
              <a:rPr lang="fa-IR" sz="2000" b="1" u="sng" dirty="0" smtClean="0">
                <a:solidFill>
                  <a:schemeClr val="accent1">
                    <a:lumMod val="50000"/>
                  </a:schemeClr>
                </a:solidFill>
              </a:rPr>
              <a:t>صفات خاصه نظم ندارند. </a:t>
            </a:r>
          </a:p>
          <a:p>
            <a:pPr marL="320040" lvl="1" indent="0" algn="just">
              <a:buNone/>
            </a:pPr>
            <a:r>
              <a:rPr lang="fa-IR" sz="1800" dirty="0" smtClean="0"/>
              <a:t>این خاصیت نیز از مجموعه بودن عنوان رابطه نتیجه می شود. به همین ترتیب فیلدهای یک جدول نظم ندارند. و می توان آن ها را جابجا کرد. مثلاً:</a:t>
            </a:r>
          </a:p>
          <a:p>
            <a:pPr marL="320040" lvl="1" indent="0" algn="l">
              <a:buNone/>
            </a:pPr>
            <a:r>
              <a:rPr lang="en-US" sz="2000" dirty="0"/>
              <a:t>S(S#, </a:t>
            </a:r>
            <a:r>
              <a:rPr lang="en-US" sz="2000" dirty="0" err="1"/>
              <a:t>Sname</a:t>
            </a:r>
            <a:r>
              <a:rPr lang="en-US" sz="2000" dirty="0"/>
              <a:t>, city) ↔ </a:t>
            </a:r>
            <a:r>
              <a:rPr lang="en-US" sz="2000" dirty="0" smtClean="0"/>
              <a:t>S(</a:t>
            </a:r>
            <a:r>
              <a:rPr lang="en-US" sz="2000" dirty="0" err="1" smtClean="0"/>
              <a:t>Sname</a:t>
            </a:r>
            <a:r>
              <a:rPr lang="en-US" sz="2000" dirty="0"/>
              <a:t>, </a:t>
            </a:r>
            <a:r>
              <a:rPr lang="en-US" sz="2000" dirty="0" smtClean="0"/>
              <a:t>city, </a:t>
            </a:r>
            <a:r>
              <a:rPr lang="en-US" sz="2000" dirty="0"/>
              <a:t>S</a:t>
            </a:r>
            <a:r>
              <a:rPr lang="en-US" sz="2000" dirty="0" smtClean="0"/>
              <a:t>#) </a:t>
            </a:r>
            <a:endParaRPr lang="en-US" sz="2000" dirty="0"/>
          </a:p>
          <a:p>
            <a:pPr marL="457200" indent="-457200" algn="just">
              <a:buFont typeface="+mj-lt"/>
              <a:buAutoNum type="arabicPeriod"/>
            </a:pPr>
            <a:r>
              <a:rPr lang="fa-IR" sz="2000" b="1" u="sng" dirty="0" smtClean="0">
                <a:solidFill>
                  <a:schemeClr val="accent1">
                    <a:lumMod val="50000"/>
                  </a:schemeClr>
                </a:solidFill>
              </a:rPr>
              <a:t>همه مقادیر صفات خاصه تجزیه ناپذیرند. </a:t>
            </a:r>
          </a:p>
          <a:p>
            <a:pPr marL="320040" lvl="1" indent="0" algn="just">
              <a:buNone/>
            </a:pPr>
            <a:r>
              <a:rPr lang="fa-IR" sz="1800" dirty="0" smtClean="0"/>
              <a:t>به عبارتی در جدول از تقاطع هر سطر و ستون فقط باید یک مقدار بدست آید.</a:t>
            </a:r>
          </a:p>
          <a:p>
            <a:pPr marL="320040" lvl="1" indent="0" algn="just">
              <a:buNone/>
            </a:pPr>
            <a:r>
              <a:rPr lang="fa-IR" sz="1800" b="1" dirty="0" smtClean="0"/>
              <a:t>مقدار اتومیک </a:t>
            </a:r>
            <a:r>
              <a:rPr lang="en-US" sz="1800" b="1" dirty="0" smtClean="0"/>
              <a:t>(atomic)</a:t>
            </a:r>
            <a:r>
              <a:rPr lang="fa-IR" sz="1800" b="1" dirty="0" smtClean="0"/>
              <a:t>: </a:t>
            </a:r>
            <a:r>
              <a:rPr lang="fa-IR" sz="1800" dirty="0" smtClean="0"/>
              <a:t>مقداری ساده که قابل تجزیه به مقادیر دیگر نباشد. به عبارتی از یک میدان ساده برگرفته شده است.</a:t>
            </a:r>
          </a:p>
          <a:p>
            <a:pPr marL="320040" lvl="1" indent="0" algn="just">
              <a:buNone/>
            </a:pPr>
            <a:r>
              <a:rPr lang="fa-IR" sz="1800" b="1" dirty="0" smtClean="0"/>
              <a:t>تعریف: </a:t>
            </a:r>
            <a:r>
              <a:rPr lang="fa-IR" sz="1800" dirty="0" smtClean="0"/>
              <a:t>رابطه ای که همه مقادیر صفات خاصه آن </a:t>
            </a:r>
            <a:r>
              <a:rPr lang="fa-IR" sz="1800" b="1" dirty="0" smtClean="0">
                <a:solidFill>
                  <a:schemeClr val="accent1">
                    <a:lumMod val="50000"/>
                  </a:schemeClr>
                </a:solidFill>
              </a:rPr>
              <a:t>اتومیک</a:t>
            </a:r>
            <a:r>
              <a:rPr lang="fa-IR" sz="1800" dirty="0" smtClean="0"/>
              <a:t> باشند، به رابطه نرمال شده </a:t>
            </a:r>
            <a:r>
              <a:rPr lang="en-US" sz="1800" dirty="0" smtClean="0"/>
              <a:t>(Normalized)</a:t>
            </a:r>
            <a:r>
              <a:rPr lang="fa-IR" sz="1800" dirty="0" smtClean="0"/>
              <a:t> موسوم است. در واقع اصطلاح </a:t>
            </a:r>
            <a:r>
              <a:rPr lang="fa-IR" sz="1800" b="1" dirty="0" smtClean="0">
                <a:solidFill>
                  <a:schemeClr val="accent1">
                    <a:lumMod val="50000"/>
                  </a:schemeClr>
                </a:solidFill>
              </a:rPr>
              <a:t>رابطه</a:t>
            </a:r>
            <a:r>
              <a:rPr lang="fa-IR" sz="1800" dirty="0" smtClean="0"/>
              <a:t> در بانک رابطه ای به رابطه نرمال اطلاق می شود.</a:t>
            </a:r>
            <a:endParaRPr lang="en-US" sz="18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57</a:t>
            </a:fld>
            <a:endParaRPr lang="en-US"/>
          </a:p>
        </p:txBody>
      </p:sp>
    </p:spTree>
    <p:extLst>
      <p:ext uri="{BB962C8B-B14F-4D97-AF65-F5344CB8AC3E}">
        <p14:creationId xmlns:p14="http://schemas.microsoft.com/office/powerpoint/2010/main" val="28019304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par>
                                <p:cTn id="10" presetID="53" presetClass="entr" presetSubtype="16"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p:cTn id="12"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3"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4" dur="500"/>
                                        <p:tgtEl>
                                          <p:spTgt spid="3">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21" dur="500"/>
                                        <p:tgtEl>
                                          <p:spTgt spid="3">
                                            <p:txEl>
                                              <p:pRg st="2" end="2"/>
                                            </p:txEl>
                                          </p:spTgt>
                                        </p:tgtEl>
                                      </p:cBhvr>
                                    </p:animEffect>
                                  </p:childTnLst>
                                </p:cTn>
                              </p:par>
                              <p:par>
                                <p:cTn id="22" presetID="53" presetClass="entr" presetSubtype="16" fill="hold" nodeType="with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 calcmode="lin" valueType="num">
                                      <p:cBhvr>
                                        <p:cTn id="24"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5"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26" dur="500"/>
                                        <p:tgtEl>
                                          <p:spTgt spid="3">
                                            <p:txEl>
                                              <p:pRg st="3" end="3"/>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Effect transition="in" filter="wipe(down)">
                                      <p:cBhvr>
                                        <p:cTn id="31" dur="500"/>
                                        <p:tgtEl>
                                          <p:spTgt spid="3">
                                            <p:txEl>
                                              <p:pRg st="4" end="4"/>
                                            </p:txEl>
                                          </p:spTgt>
                                        </p:tgtEl>
                                      </p:cBhvr>
                                    </p:animEffect>
                                  </p:childTnLst>
                                </p:cTn>
                              </p:par>
                              <p:par>
                                <p:cTn id="32" presetID="22" presetClass="entr" presetSubtype="4" fill="hold" nodeType="withEffect">
                                  <p:stCondLst>
                                    <p:cond delay="0"/>
                                  </p:stCondLst>
                                  <p:childTnLst>
                                    <p:set>
                                      <p:cBhvr>
                                        <p:cTn id="33" dur="1" fill="hold">
                                          <p:stCondLst>
                                            <p:cond delay="0"/>
                                          </p:stCondLst>
                                        </p:cTn>
                                        <p:tgtEl>
                                          <p:spTgt spid="3">
                                            <p:txEl>
                                              <p:pRg st="5" end="5"/>
                                            </p:txEl>
                                          </p:spTgt>
                                        </p:tgtEl>
                                        <p:attrNameLst>
                                          <p:attrName>style.visibility</p:attrName>
                                        </p:attrNameLst>
                                      </p:cBhvr>
                                      <p:to>
                                        <p:strVal val="visible"/>
                                      </p:to>
                                    </p:set>
                                    <p:animEffect transition="in" filter="wipe(down)">
                                      <p:cBhvr>
                                        <p:cTn id="34" dur="500"/>
                                        <p:tgtEl>
                                          <p:spTgt spid="3">
                                            <p:txEl>
                                              <p:pRg st="5" end="5"/>
                                            </p:txEl>
                                          </p:spTgt>
                                        </p:tgtEl>
                                      </p:cBhvr>
                                    </p:animEffect>
                                  </p:childTnLst>
                                </p:cTn>
                              </p:par>
                              <p:par>
                                <p:cTn id="35" presetID="22" presetClass="entr" presetSubtype="4" fill="hold" nodeType="with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wipe(down)">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1" presetClass="entr" presetSubtype="0" fill="hold"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 calcmode="lin" valueType="num">
                                      <p:cBhvr>
                                        <p:cTn id="42" dur="1000" fill="hold"/>
                                        <p:tgtEl>
                                          <p:spTgt spid="3">
                                            <p:txEl>
                                              <p:pRg st="7" end="7"/>
                                            </p:txEl>
                                          </p:spTgt>
                                        </p:tgtEl>
                                        <p:attrNameLst>
                                          <p:attrName>ppt_w</p:attrName>
                                        </p:attrNameLst>
                                      </p:cBhvr>
                                      <p:tavLst>
                                        <p:tav tm="0">
                                          <p:val>
                                            <p:fltVal val="0"/>
                                          </p:val>
                                        </p:tav>
                                        <p:tav tm="100000">
                                          <p:val>
                                            <p:strVal val="#ppt_w"/>
                                          </p:val>
                                        </p:tav>
                                      </p:tavLst>
                                    </p:anim>
                                    <p:anim calcmode="lin" valueType="num">
                                      <p:cBhvr>
                                        <p:cTn id="43" dur="1000" fill="hold"/>
                                        <p:tgtEl>
                                          <p:spTgt spid="3">
                                            <p:txEl>
                                              <p:pRg st="7" end="7"/>
                                            </p:txEl>
                                          </p:spTgt>
                                        </p:tgtEl>
                                        <p:attrNameLst>
                                          <p:attrName>ppt_h</p:attrName>
                                        </p:attrNameLst>
                                      </p:cBhvr>
                                      <p:tavLst>
                                        <p:tav tm="0">
                                          <p:val>
                                            <p:fltVal val="0"/>
                                          </p:val>
                                        </p:tav>
                                        <p:tav tm="100000">
                                          <p:val>
                                            <p:strVal val="#ppt_h"/>
                                          </p:val>
                                        </p:tav>
                                      </p:tavLst>
                                    </p:anim>
                                    <p:anim calcmode="lin" valueType="num">
                                      <p:cBhvr>
                                        <p:cTn id="44" dur="1000" fill="hold"/>
                                        <p:tgtEl>
                                          <p:spTgt spid="3">
                                            <p:txEl>
                                              <p:pRg st="7" end="7"/>
                                            </p:txEl>
                                          </p:spTgt>
                                        </p:tgtEl>
                                        <p:attrNameLst>
                                          <p:attrName>style.rotation</p:attrName>
                                        </p:attrNameLst>
                                      </p:cBhvr>
                                      <p:tavLst>
                                        <p:tav tm="0">
                                          <p:val>
                                            <p:fltVal val="90"/>
                                          </p:val>
                                        </p:tav>
                                        <p:tav tm="100000">
                                          <p:val>
                                            <p:fltVal val="0"/>
                                          </p:val>
                                        </p:tav>
                                      </p:tavLst>
                                    </p:anim>
                                    <p:animEffect transition="in" filter="fade">
                                      <p:cBhvr>
                                        <p:cTn id="45" dur="1000"/>
                                        <p:tgtEl>
                                          <p:spTgt spid="3">
                                            <p:txEl>
                                              <p:pRg st="7" end="7"/>
                                            </p:txEl>
                                          </p:spTgt>
                                        </p:tgtEl>
                                      </p:cBhvr>
                                    </p:animEffect>
                                  </p:childTnLst>
                                </p:cTn>
                              </p:par>
                              <p:par>
                                <p:cTn id="46" presetID="31" presetClass="entr" presetSubtype="0" fill="hold" nodeType="withEffect">
                                  <p:stCondLst>
                                    <p:cond delay="0"/>
                                  </p:stCondLst>
                                  <p:childTnLst>
                                    <p:set>
                                      <p:cBhvr>
                                        <p:cTn id="47" dur="1" fill="hold">
                                          <p:stCondLst>
                                            <p:cond delay="0"/>
                                          </p:stCondLst>
                                        </p:cTn>
                                        <p:tgtEl>
                                          <p:spTgt spid="3">
                                            <p:txEl>
                                              <p:pRg st="8" end="8"/>
                                            </p:txEl>
                                          </p:spTgt>
                                        </p:tgtEl>
                                        <p:attrNameLst>
                                          <p:attrName>style.visibility</p:attrName>
                                        </p:attrNameLst>
                                      </p:cBhvr>
                                      <p:to>
                                        <p:strVal val="visible"/>
                                      </p:to>
                                    </p:set>
                                    <p:anim calcmode="lin" valueType="num">
                                      <p:cBhvr>
                                        <p:cTn id="48" dur="1000" fill="hold"/>
                                        <p:tgtEl>
                                          <p:spTgt spid="3">
                                            <p:txEl>
                                              <p:pRg st="8" end="8"/>
                                            </p:txEl>
                                          </p:spTgt>
                                        </p:tgtEl>
                                        <p:attrNameLst>
                                          <p:attrName>ppt_w</p:attrName>
                                        </p:attrNameLst>
                                      </p:cBhvr>
                                      <p:tavLst>
                                        <p:tav tm="0">
                                          <p:val>
                                            <p:fltVal val="0"/>
                                          </p:val>
                                        </p:tav>
                                        <p:tav tm="100000">
                                          <p:val>
                                            <p:strVal val="#ppt_w"/>
                                          </p:val>
                                        </p:tav>
                                      </p:tavLst>
                                    </p:anim>
                                    <p:anim calcmode="lin" valueType="num">
                                      <p:cBhvr>
                                        <p:cTn id="49" dur="1000" fill="hold"/>
                                        <p:tgtEl>
                                          <p:spTgt spid="3">
                                            <p:txEl>
                                              <p:pRg st="8" end="8"/>
                                            </p:txEl>
                                          </p:spTgt>
                                        </p:tgtEl>
                                        <p:attrNameLst>
                                          <p:attrName>ppt_h</p:attrName>
                                        </p:attrNameLst>
                                      </p:cBhvr>
                                      <p:tavLst>
                                        <p:tav tm="0">
                                          <p:val>
                                            <p:fltVal val="0"/>
                                          </p:val>
                                        </p:tav>
                                        <p:tav tm="100000">
                                          <p:val>
                                            <p:strVal val="#ppt_h"/>
                                          </p:val>
                                        </p:tav>
                                      </p:tavLst>
                                    </p:anim>
                                    <p:anim calcmode="lin" valueType="num">
                                      <p:cBhvr>
                                        <p:cTn id="50" dur="1000" fill="hold"/>
                                        <p:tgtEl>
                                          <p:spTgt spid="3">
                                            <p:txEl>
                                              <p:pRg st="8" end="8"/>
                                            </p:txEl>
                                          </p:spTgt>
                                        </p:tgtEl>
                                        <p:attrNameLst>
                                          <p:attrName>style.rotation</p:attrName>
                                        </p:attrNameLst>
                                      </p:cBhvr>
                                      <p:tavLst>
                                        <p:tav tm="0">
                                          <p:val>
                                            <p:fltVal val="90"/>
                                          </p:val>
                                        </p:tav>
                                        <p:tav tm="100000">
                                          <p:val>
                                            <p:fltVal val="0"/>
                                          </p:val>
                                        </p:tav>
                                      </p:tavLst>
                                    </p:anim>
                                    <p:animEffect transition="in" filter="fade">
                                      <p:cBhvr>
                                        <p:cTn id="51" dur="1000"/>
                                        <p:tgtEl>
                                          <p:spTgt spid="3">
                                            <p:txEl>
                                              <p:pRg st="8" end="8"/>
                                            </p:txEl>
                                          </p:spTgt>
                                        </p:tgtEl>
                                      </p:cBhvr>
                                    </p:animEffect>
                                  </p:childTnLst>
                                </p:cTn>
                              </p:par>
                              <p:par>
                                <p:cTn id="52" presetID="31" presetClass="entr" presetSubtype="0" fill="hold" nodeType="withEffect">
                                  <p:stCondLst>
                                    <p:cond delay="0"/>
                                  </p:stCondLst>
                                  <p:childTnLst>
                                    <p:set>
                                      <p:cBhvr>
                                        <p:cTn id="53" dur="1" fill="hold">
                                          <p:stCondLst>
                                            <p:cond delay="0"/>
                                          </p:stCondLst>
                                        </p:cTn>
                                        <p:tgtEl>
                                          <p:spTgt spid="3">
                                            <p:txEl>
                                              <p:pRg st="9" end="9"/>
                                            </p:txEl>
                                          </p:spTgt>
                                        </p:tgtEl>
                                        <p:attrNameLst>
                                          <p:attrName>style.visibility</p:attrName>
                                        </p:attrNameLst>
                                      </p:cBhvr>
                                      <p:to>
                                        <p:strVal val="visible"/>
                                      </p:to>
                                    </p:set>
                                    <p:anim calcmode="lin" valueType="num">
                                      <p:cBhvr>
                                        <p:cTn id="54" dur="1000" fill="hold"/>
                                        <p:tgtEl>
                                          <p:spTgt spid="3">
                                            <p:txEl>
                                              <p:pRg st="9" end="9"/>
                                            </p:txEl>
                                          </p:spTgt>
                                        </p:tgtEl>
                                        <p:attrNameLst>
                                          <p:attrName>ppt_w</p:attrName>
                                        </p:attrNameLst>
                                      </p:cBhvr>
                                      <p:tavLst>
                                        <p:tav tm="0">
                                          <p:val>
                                            <p:fltVal val="0"/>
                                          </p:val>
                                        </p:tav>
                                        <p:tav tm="100000">
                                          <p:val>
                                            <p:strVal val="#ppt_w"/>
                                          </p:val>
                                        </p:tav>
                                      </p:tavLst>
                                    </p:anim>
                                    <p:anim calcmode="lin" valueType="num">
                                      <p:cBhvr>
                                        <p:cTn id="55" dur="1000" fill="hold"/>
                                        <p:tgtEl>
                                          <p:spTgt spid="3">
                                            <p:txEl>
                                              <p:pRg st="9" end="9"/>
                                            </p:txEl>
                                          </p:spTgt>
                                        </p:tgtEl>
                                        <p:attrNameLst>
                                          <p:attrName>ppt_h</p:attrName>
                                        </p:attrNameLst>
                                      </p:cBhvr>
                                      <p:tavLst>
                                        <p:tav tm="0">
                                          <p:val>
                                            <p:fltVal val="0"/>
                                          </p:val>
                                        </p:tav>
                                        <p:tav tm="100000">
                                          <p:val>
                                            <p:strVal val="#ppt_h"/>
                                          </p:val>
                                        </p:tav>
                                      </p:tavLst>
                                    </p:anim>
                                    <p:anim calcmode="lin" valueType="num">
                                      <p:cBhvr>
                                        <p:cTn id="56" dur="1000" fill="hold"/>
                                        <p:tgtEl>
                                          <p:spTgt spid="3">
                                            <p:txEl>
                                              <p:pRg st="9" end="9"/>
                                            </p:txEl>
                                          </p:spTgt>
                                        </p:tgtEl>
                                        <p:attrNameLst>
                                          <p:attrName>style.rotation</p:attrName>
                                        </p:attrNameLst>
                                      </p:cBhvr>
                                      <p:tavLst>
                                        <p:tav tm="0">
                                          <p:val>
                                            <p:fltVal val="90"/>
                                          </p:val>
                                        </p:tav>
                                        <p:tav tm="100000">
                                          <p:val>
                                            <p:fltVal val="0"/>
                                          </p:val>
                                        </p:tav>
                                      </p:tavLst>
                                    </p:anim>
                                    <p:animEffect transition="in" filter="fade">
                                      <p:cBhvr>
                                        <p:cTn id="57" dur="1000"/>
                                        <p:tgtEl>
                                          <p:spTgt spid="3">
                                            <p:txEl>
                                              <p:pRg st="9" end="9"/>
                                            </p:txEl>
                                          </p:spTgt>
                                        </p:tgtEl>
                                      </p:cBhvr>
                                    </p:animEffect>
                                  </p:childTnLst>
                                </p:cTn>
                              </p:par>
                              <p:par>
                                <p:cTn id="58" presetID="31" presetClass="entr" presetSubtype="0" fill="hold" nodeType="withEffect">
                                  <p:stCondLst>
                                    <p:cond delay="0"/>
                                  </p:stCondLst>
                                  <p:childTnLst>
                                    <p:set>
                                      <p:cBhvr>
                                        <p:cTn id="59" dur="1" fill="hold">
                                          <p:stCondLst>
                                            <p:cond delay="0"/>
                                          </p:stCondLst>
                                        </p:cTn>
                                        <p:tgtEl>
                                          <p:spTgt spid="3">
                                            <p:txEl>
                                              <p:pRg st="10" end="10"/>
                                            </p:txEl>
                                          </p:spTgt>
                                        </p:tgtEl>
                                        <p:attrNameLst>
                                          <p:attrName>style.visibility</p:attrName>
                                        </p:attrNameLst>
                                      </p:cBhvr>
                                      <p:to>
                                        <p:strVal val="visible"/>
                                      </p:to>
                                    </p:set>
                                    <p:anim calcmode="lin" valueType="num">
                                      <p:cBhvr>
                                        <p:cTn id="60" dur="1000" fill="hold"/>
                                        <p:tgtEl>
                                          <p:spTgt spid="3">
                                            <p:txEl>
                                              <p:pRg st="10" end="10"/>
                                            </p:txEl>
                                          </p:spTgt>
                                        </p:tgtEl>
                                        <p:attrNameLst>
                                          <p:attrName>ppt_w</p:attrName>
                                        </p:attrNameLst>
                                      </p:cBhvr>
                                      <p:tavLst>
                                        <p:tav tm="0">
                                          <p:val>
                                            <p:fltVal val="0"/>
                                          </p:val>
                                        </p:tav>
                                        <p:tav tm="100000">
                                          <p:val>
                                            <p:strVal val="#ppt_w"/>
                                          </p:val>
                                        </p:tav>
                                      </p:tavLst>
                                    </p:anim>
                                    <p:anim calcmode="lin" valueType="num">
                                      <p:cBhvr>
                                        <p:cTn id="61" dur="1000" fill="hold"/>
                                        <p:tgtEl>
                                          <p:spTgt spid="3">
                                            <p:txEl>
                                              <p:pRg st="10" end="10"/>
                                            </p:txEl>
                                          </p:spTgt>
                                        </p:tgtEl>
                                        <p:attrNameLst>
                                          <p:attrName>ppt_h</p:attrName>
                                        </p:attrNameLst>
                                      </p:cBhvr>
                                      <p:tavLst>
                                        <p:tav tm="0">
                                          <p:val>
                                            <p:fltVal val="0"/>
                                          </p:val>
                                        </p:tav>
                                        <p:tav tm="100000">
                                          <p:val>
                                            <p:strVal val="#ppt_h"/>
                                          </p:val>
                                        </p:tav>
                                      </p:tavLst>
                                    </p:anim>
                                    <p:anim calcmode="lin" valueType="num">
                                      <p:cBhvr>
                                        <p:cTn id="62" dur="1000" fill="hold"/>
                                        <p:tgtEl>
                                          <p:spTgt spid="3">
                                            <p:txEl>
                                              <p:pRg st="10" end="10"/>
                                            </p:txEl>
                                          </p:spTgt>
                                        </p:tgtEl>
                                        <p:attrNameLst>
                                          <p:attrName>style.rotation</p:attrName>
                                        </p:attrNameLst>
                                      </p:cBhvr>
                                      <p:tavLst>
                                        <p:tav tm="0">
                                          <p:val>
                                            <p:fltVal val="90"/>
                                          </p:val>
                                        </p:tav>
                                        <p:tav tm="100000">
                                          <p:val>
                                            <p:fltVal val="0"/>
                                          </p:val>
                                        </p:tav>
                                      </p:tavLst>
                                    </p:anim>
                                    <p:animEffect transition="in" filter="fade">
                                      <p:cBhvr>
                                        <p:cTn id="63" dur="10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نقش میدان در عملیات روی بانک</a:t>
            </a:r>
            <a:endParaRPr lang="en-US" dirty="0"/>
          </a:p>
        </p:txBody>
      </p:sp>
      <p:sp>
        <p:nvSpPr>
          <p:cNvPr id="3" name="Content Placeholder 2"/>
          <p:cNvSpPr>
            <a:spLocks noGrp="1"/>
          </p:cNvSpPr>
          <p:nvPr>
            <p:ph idx="1"/>
          </p:nvPr>
        </p:nvSpPr>
        <p:spPr/>
        <p:txBody>
          <a:bodyPr>
            <a:normAutofit/>
          </a:bodyPr>
          <a:lstStyle/>
          <a:p>
            <a:pPr marL="457200" indent="-457200">
              <a:buFont typeface="+mj-lt"/>
              <a:buAutoNum type="arabicPeriod"/>
            </a:pPr>
            <a:r>
              <a:rPr lang="fa-IR" b="1" dirty="0" smtClean="0">
                <a:solidFill>
                  <a:schemeClr val="accent1">
                    <a:lumMod val="75000"/>
                  </a:schemeClr>
                </a:solidFill>
              </a:rPr>
              <a:t>کنترل مقداری پرس و جو ها</a:t>
            </a:r>
          </a:p>
          <a:p>
            <a:pPr marL="320040" lvl="1" indent="0">
              <a:buNone/>
            </a:pPr>
            <a:r>
              <a:rPr lang="fa-IR" dirty="0" smtClean="0"/>
              <a:t>مقادیر یک صفت خاصه در طول حیات رابطه از مقادیر میدان گرفته می شود.</a:t>
            </a:r>
          </a:p>
          <a:p>
            <a:pPr marL="320040" lvl="1" indent="0">
              <a:buNone/>
            </a:pPr>
            <a:r>
              <a:rPr lang="fa-IR" dirty="0" smtClean="0"/>
              <a:t>مثلاً اگر میدان مقادیر </a:t>
            </a:r>
            <a:r>
              <a:rPr lang="en-US" dirty="0" smtClean="0"/>
              <a:t>City</a:t>
            </a:r>
            <a:r>
              <a:rPr lang="fa-IR" dirty="0" smtClean="0"/>
              <a:t> به صورت روبرو باشد:</a:t>
            </a:r>
          </a:p>
          <a:p>
            <a:pPr marL="320040" lvl="1" indent="0" algn="l" rtl="0">
              <a:buNone/>
            </a:pPr>
            <a:r>
              <a:rPr lang="fa-IR" dirty="0" smtClean="0"/>
              <a:t> </a:t>
            </a:r>
            <a:r>
              <a:rPr lang="en-US" dirty="0" err="1" smtClean="0"/>
              <a:t>Dcity</a:t>
            </a:r>
            <a:r>
              <a:rPr lang="en-US" dirty="0" smtClean="0"/>
              <a:t>={</a:t>
            </a:r>
            <a:r>
              <a:rPr lang="fa-IR" dirty="0" smtClean="0"/>
              <a:t>تهران ، تبریز ، اصفهان</a:t>
            </a:r>
            <a:r>
              <a:rPr lang="en-US" dirty="0" smtClean="0"/>
              <a:t>}</a:t>
            </a:r>
            <a:endParaRPr lang="fa-IR" dirty="0"/>
          </a:p>
          <a:p>
            <a:pPr marL="320040" lvl="1" indent="0">
              <a:buNone/>
            </a:pPr>
            <a:r>
              <a:rPr lang="fa-IR" dirty="0" smtClean="0"/>
              <a:t>و بخواهیم تاپل زیر را در جدول </a:t>
            </a:r>
            <a:r>
              <a:rPr lang="en-US" dirty="0" smtClean="0"/>
              <a:t>S</a:t>
            </a:r>
            <a:r>
              <a:rPr lang="fa-IR" dirty="0" smtClean="0"/>
              <a:t> وارد کنیم،  امکان پذیر نخواهد بود.</a:t>
            </a:r>
            <a:endParaRPr lang="fa-IR" dirty="0"/>
          </a:p>
          <a:p>
            <a:pPr marL="320040" lvl="1" indent="0" algn="l" rtl="0">
              <a:buNone/>
            </a:pPr>
            <a:r>
              <a:rPr lang="en-US" dirty="0" smtClean="0"/>
              <a:t>(S7, </a:t>
            </a:r>
            <a:r>
              <a:rPr lang="fa-IR" dirty="0" smtClean="0"/>
              <a:t>پردازش</a:t>
            </a:r>
            <a:r>
              <a:rPr lang="en-US" dirty="0" smtClean="0"/>
              <a:t> , </a:t>
            </a:r>
            <a:r>
              <a:rPr lang="fa-IR" b="1" dirty="0" smtClean="0">
                <a:solidFill>
                  <a:srgbClr val="FF0000"/>
                </a:solidFill>
              </a:rPr>
              <a:t>یزد</a:t>
            </a:r>
            <a:r>
              <a:rPr lang="en-US" dirty="0" smtClean="0"/>
              <a:t> )</a:t>
            </a:r>
            <a:r>
              <a:rPr lang="fa-IR" dirty="0" smtClean="0"/>
              <a:t> </a:t>
            </a:r>
            <a:endParaRPr lang="fa-IR" dirty="0"/>
          </a:p>
          <a:p>
            <a:pPr marL="320040" lvl="1" indent="0">
              <a:buNone/>
            </a:pP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58</a:t>
            </a:fld>
            <a:endParaRPr lang="en-US"/>
          </a:p>
        </p:txBody>
      </p:sp>
    </p:spTree>
    <p:extLst>
      <p:ext uri="{BB962C8B-B14F-4D97-AF65-F5344CB8AC3E}">
        <p14:creationId xmlns:p14="http://schemas.microsoft.com/office/powerpoint/2010/main" val="109621119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نقش میدان در عملیات روی بانک</a:t>
            </a:r>
            <a:endParaRPr lang="en-US" dirty="0"/>
          </a:p>
        </p:txBody>
      </p:sp>
      <p:sp>
        <p:nvSpPr>
          <p:cNvPr id="3" name="Content Placeholder 2"/>
          <p:cNvSpPr>
            <a:spLocks noGrp="1"/>
          </p:cNvSpPr>
          <p:nvPr>
            <p:ph idx="1"/>
          </p:nvPr>
        </p:nvSpPr>
        <p:spPr/>
        <p:txBody>
          <a:bodyPr/>
          <a:lstStyle/>
          <a:p>
            <a:pPr marL="457200" indent="-457200">
              <a:buFont typeface="+mj-lt"/>
              <a:buAutoNum type="arabicPeriod" startAt="2"/>
            </a:pPr>
            <a:r>
              <a:rPr lang="fa-IR" b="1" dirty="0">
                <a:solidFill>
                  <a:schemeClr val="accent1">
                    <a:lumMod val="75000"/>
                  </a:schemeClr>
                </a:solidFill>
              </a:rPr>
              <a:t>کنترل سمانتیک پرس و جوها</a:t>
            </a:r>
          </a:p>
          <a:p>
            <a:pPr marL="320040" lvl="1" indent="0">
              <a:buNone/>
            </a:pPr>
            <a:r>
              <a:rPr lang="fa-IR" dirty="0"/>
              <a:t>مثال: «شماره قطعاتی را بدهید که وزن قطعه اول برابر تعداد تهیه شده از قطعه دوم باشد». این پرس و جو با آنکه امکان پذیر است ولی اساساً فاقد سمانتیک منطقی است. زیرا مقایسه تعداد و وزن بی معناست. می توان پرس و جوهای غیر منطقی شناسایی و اجرای آن ها رد شود.</a:t>
            </a:r>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59</a:t>
            </a:fld>
            <a:endParaRPr lang="en-US"/>
          </a:p>
        </p:txBody>
      </p:sp>
    </p:spTree>
    <p:extLst>
      <p:ext uri="{BB962C8B-B14F-4D97-AF65-F5344CB8AC3E}">
        <p14:creationId xmlns:p14="http://schemas.microsoft.com/office/powerpoint/2010/main" val="420459913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مدل رابطه ای</a:t>
            </a:r>
            <a:endParaRPr lang="en-US" dirty="0"/>
          </a:p>
        </p:txBody>
      </p:sp>
      <p:sp>
        <p:nvSpPr>
          <p:cNvPr id="3" name="Content Placeholder 2"/>
          <p:cNvSpPr>
            <a:spLocks noGrp="1"/>
          </p:cNvSpPr>
          <p:nvPr>
            <p:ph idx="1"/>
          </p:nvPr>
        </p:nvSpPr>
        <p:spPr>
          <a:xfrm>
            <a:off x="381000" y="1676400"/>
            <a:ext cx="8534400" cy="3352800"/>
          </a:xfrm>
        </p:spPr>
        <p:txBody>
          <a:bodyPr>
            <a:noAutofit/>
          </a:bodyPr>
          <a:lstStyle/>
          <a:p>
            <a:r>
              <a:rPr lang="fa-IR" dirty="0" smtClean="0"/>
              <a:t>در </a:t>
            </a:r>
            <a:r>
              <a:rPr lang="fa-IR" dirty="0"/>
              <a:t>اين مدل طراحي </a:t>
            </a:r>
            <a:r>
              <a:rPr lang="fa-IR" dirty="0" smtClean="0"/>
              <a:t>موجوديت ها </a:t>
            </a:r>
            <a:r>
              <a:rPr lang="fa-IR" dirty="0"/>
              <a:t>را به صورت جدول نمايش مي </a:t>
            </a:r>
            <a:r>
              <a:rPr lang="fa-IR" dirty="0" smtClean="0"/>
              <a:t>دهد. بنابراين </a:t>
            </a:r>
            <a:r>
              <a:rPr lang="fa-IR" dirty="0"/>
              <a:t>بانك تشكيل مي شود از مجموعه اي از جداول . </a:t>
            </a:r>
            <a:endParaRPr lang="fa-IR" dirty="0" smtClean="0"/>
          </a:p>
          <a:p>
            <a:r>
              <a:rPr lang="fa-IR" dirty="0" smtClean="0"/>
              <a:t>هر جدول ساختاری است دارای </a:t>
            </a:r>
            <a:r>
              <a:rPr lang="fa-IR" b="1" dirty="0" smtClean="0">
                <a:solidFill>
                  <a:schemeClr val="bg2">
                    <a:lumMod val="50000"/>
                  </a:schemeClr>
                </a:solidFill>
              </a:rPr>
              <a:t>نام</a:t>
            </a:r>
            <a:r>
              <a:rPr lang="fa-IR" dirty="0" smtClean="0"/>
              <a:t>، که از تعدادی </a:t>
            </a:r>
            <a:r>
              <a:rPr lang="fa-IR" b="1" dirty="0" smtClean="0">
                <a:solidFill>
                  <a:schemeClr val="bg2">
                    <a:lumMod val="50000"/>
                  </a:schemeClr>
                </a:solidFill>
              </a:rPr>
              <a:t>سطر</a:t>
            </a:r>
            <a:r>
              <a:rPr lang="fa-IR" dirty="0" smtClean="0"/>
              <a:t> و </a:t>
            </a:r>
            <a:r>
              <a:rPr lang="fa-IR" b="1" dirty="0" smtClean="0">
                <a:solidFill>
                  <a:schemeClr val="bg2">
                    <a:lumMod val="50000"/>
                  </a:schemeClr>
                </a:solidFill>
              </a:rPr>
              <a:t>ستون</a:t>
            </a:r>
            <a:r>
              <a:rPr lang="fa-IR" dirty="0" smtClean="0"/>
              <a:t> تشکیل شده است.</a:t>
            </a:r>
          </a:p>
          <a:p>
            <a:pPr lvl="1">
              <a:buFont typeface="Wingdings" pitchFamily="2" charset="2"/>
              <a:buChar char="ü"/>
            </a:pPr>
            <a:r>
              <a:rPr lang="fa-IR" sz="2400" dirty="0" smtClean="0"/>
              <a:t>نام جدول: نمایشگر نام موجودیت</a:t>
            </a:r>
          </a:p>
          <a:p>
            <a:pPr lvl="1">
              <a:buFont typeface="Wingdings" pitchFamily="2" charset="2"/>
              <a:buChar char="ü"/>
            </a:pPr>
            <a:r>
              <a:rPr lang="fa-IR" sz="2400" dirty="0" smtClean="0"/>
              <a:t>هر سطر: نمایشگر یک نمونه از موجودیت</a:t>
            </a:r>
          </a:p>
          <a:p>
            <a:pPr lvl="1">
              <a:buFont typeface="Wingdings" pitchFamily="2" charset="2"/>
              <a:buChar char="ü"/>
            </a:pPr>
            <a:r>
              <a:rPr lang="fa-IR" sz="2400" dirty="0" smtClean="0"/>
              <a:t>هر ستون: نمایشگر یک صفت خاصه از موجودیت</a:t>
            </a:r>
            <a:endParaRPr lang="en-US" sz="24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6</a:t>
            </a:fld>
            <a:endParaRPr lang="en-US"/>
          </a:p>
        </p:txBody>
      </p:sp>
      <p:sp>
        <p:nvSpPr>
          <p:cNvPr id="5" name="Rectangle 4"/>
          <p:cNvSpPr/>
          <p:nvPr/>
        </p:nvSpPr>
        <p:spPr>
          <a:xfrm>
            <a:off x="25400" y="6230203"/>
            <a:ext cx="7543800" cy="461665"/>
          </a:xfrm>
          <a:prstGeom prst="rect">
            <a:avLst/>
          </a:prstGeom>
        </p:spPr>
        <p:txBody>
          <a:bodyPr wrap="square">
            <a:spAutoFit/>
          </a:bodyPr>
          <a:lstStyle/>
          <a:p>
            <a:pPr algn="r" rtl="1"/>
            <a:r>
              <a:rPr lang="fa-IR" sz="2400" b="1" dirty="0" smtClean="0">
                <a:cs typeface="B Nazanin" pitchFamily="2" charset="-78"/>
              </a:rPr>
              <a:t>یک مزیت: </a:t>
            </a:r>
            <a:r>
              <a:rPr lang="fa-IR" sz="2400" dirty="0" smtClean="0">
                <a:cs typeface="B Nazanin" pitchFamily="2" charset="-78"/>
              </a:rPr>
              <a:t>ديد </a:t>
            </a:r>
            <a:r>
              <a:rPr lang="fa-IR" sz="2400" dirty="0">
                <a:cs typeface="B Nazanin" pitchFamily="2" charset="-78"/>
              </a:rPr>
              <a:t>كاربر بسيار واضح است و جدول محيطي مسطح و انتزاعی دارد . </a:t>
            </a:r>
            <a:endParaRPr lang="en-US" sz="2400" dirty="0">
              <a:cs typeface="B Nazanin" pitchFamily="2" charset="-78"/>
            </a:endParaRPr>
          </a:p>
        </p:txBody>
      </p:sp>
    </p:spTree>
    <p:extLst>
      <p:ext uri="{BB962C8B-B14F-4D97-AF65-F5344CB8AC3E}">
        <p14:creationId xmlns:p14="http://schemas.microsoft.com/office/powerpoint/2010/main" val="2317534606"/>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نقش میدان در عملیات روی بانک</a:t>
            </a:r>
            <a:endParaRPr lang="en-US" dirty="0"/>
          </a:p>
        </p:txBody>
      </p:sp>
      <p:sp>
        <p:nvSpPr>
          <p:cNvPr id="3" name="Content Placeholder 2"/>
          <p:cNvSpPr>
            <a:spLocks noGrp="1"/>
          </p:cNvSpPr>
          <p:nvPr>
            <p:ph idx="1"/>
          </p:nvPr>
        </p:nvSpPr>
        <p:spPr/>
        <p:txBody>
          <a:bodyPr/>
          <a:lstStyle/>
          <a:p>
            <a:pPr marL="457200" indent="-457200">
              <a:buFont typeface="+mj-lt"/>
              <a:buAutoNum type="arabicPeriod" startAt="3"/>
            </a:pPr>
            <a:r>
              <a:rPr lang="fa-IR" b="1" dirty="0" smtClean="0">
                <a:solidFill>
                  <a:schemeClr val="accent1">
                    <a:lumMod val="75000"/>
                  </a:schemeClr>
                </a:solidFill>
              </a:rPr>
              <a:t>تسهیل </a:t>
            </a:r>
            <a:r>
              <a:rPr lang="fa-IR" b="1" dirty="0">
                <a:solidFill>
                  <a:schemeClr val="accent1">
                    <a:lumMod val="75000"/>
                  </a:schemeClr>
                </a:solidFill>
              </a:rPr>
              <a:t>در پاسخگویی به بعضی از پرس و جوها</a:t>
            </a:r>
          </a:p>
          <a:p>
            <a:pPr marL="320040" lvl="1" indent="0">
              <a:buNone/>
            </a:pPr>
            <a:r>
              <a:rPr lang="fa-IR" dirty="0"/>
              <a:t>مثال: «در چه رابطه هایی، اطلاعاتی در مورد تهیه کنندگان وجود دارد</a:t>
            </a:r>
            <a:r>
              <a:rPr lang="fa-IR" dirty="0" smtClean="0"/>
              <a:t>.»</a:t>
            </a:r>
          </a:p>
          <a:p>
            <a:pPr marL="320040" lvl="1" indent="0">
              <a:buNone/>
            </a:pPr>
            <a:r>
              <a:rPr lang="fa-IR" dirty="0" smtClean="0"/>
              <a:t>به عبارتی دیگر:</a:t>
            </a:r>
          </a:p>
          <a:p>
            <a:pPr marL="320040" lvl="1" indent="0">
              <a:buNone/>
            </a:pPr>
            <a:r>
              <a:rPr lang="fa-IR" dirty="0" smtClean="0"/>
              <a:t>«در چه رابطه ای اقلاً یک صفت خاصه وجود دارد که روی میدان شماره تهیه کننده تعریف شده باشد.»</a:t>
            </a:r>
          </a:p>
          <a:p>
            <a:pPr marL="320040" lvl="1" indent="0">
              <a:buNone/>
            </a:pPr>
            <a:r>
              <a:rPr lang="fa-IR" dirty="0" smtClean="0"/>
              <a:t>در سیستمی که مفهوم میدان در آن پیاده سازی شده است، پرس و جوی فوق به پرس و جوئی از کاتالوگ بانک تبدیل می شود. کاتالوگ چون نوعی راهنما برای بانک است، می تواند روند پاسخ دهی را آسان نماید.</a:t>
            </a:r>
            <a:endParaRPr lang="fa-IR" dirty="0"/>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60</a:t>
            </a:fld>
            <a:endParaRPr lang="en-US"/>
          </a:p>
        </p:txBody>
      </p:sp>
    </p:spTree>
    <p:extLst>
      <p:ext uri="{BB962C8B-B14F-4D97-AF65-F5344CB8AC3E}">
        <p14:creationId xmlns:p14="http://schemas.microsoft.com/office/powerpoint/2010/main" val="2412942679"/>
      </p:ext>
    </p:extLst>
  </p:cSld>
  <p:clrMapOvr>
    <a:masterClrMapping/>
  </p:clrMapOvr>
  <mc:AlternateContent xmlns:mc="http://schemas.openxmlformats.org/markup-compatibility/2006" xmlns:p14="http://schemas.microsoft.com/office/powerpoint/2010/main">
    <mc:Choice Requires="p14">
      <p:transition spd="slow" p14:dur="3400">
        <p14:reveal dir="r"/>
      </p:transition>
    </mc:Choice>
    <mc:Fallback xmlns="">
      <p:transition spd="slow">
        <p:fad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کلید</a:t>
            </a:r>
            <a:endParaRPr lang="en-US" dirty="0"/>
          </a:p>
        </p:txBody>
      </p:sp>
      <p:sp>
        <p:nvSpPr>
          <p:cNvPr id="3" name="Content Placeholder 2"/>
          <p:cNvSpPr>
            <a:spLocks noGrp="1"/>
          </p:cNvSpPr>
          <p:nvPr>
            <p:ph idx="1"/>
          </p:nvPr>
        </p:nvSpPr>
        <p:spPr/>
        <p:txBody>
          <a:bodyPr/>
          <a:lstStyle/>
          <a:p>
            <a:pPr marL="0" indent="0">
              <a:buNone/>
            </a:pPr>
            <a:r>
              <a:rPr lang="fa-IR" dirty="0" smtClean="0"/>
              <a:t>کلید مشخصه منحصر به فرد می باشد.</a:t>
            </a:r>
          </a:p>
          <a:p>
            <a:pPr marL="0" indent="0">
              <a:buNone/>
            </a:pPr>
            <a:r>
              <a:rPr lang="fa-IR" dirty="0" smtClean="0"/>
              <a:t>در جدول مشخصه منحصر به فرد سطرهای جدول کلید نام دارد.</a:t>
            </a:r>
          </a:p>
          <a:p>
            <a:pPr marL="0" indent="0">
              <a:buNone/>
            </a:pPr>
            <a:r>
              <a:rPr lang="fa-IR" dirty="0" smtClean="0"/>
              <a:t>مثلاً در جدول دانشجو شماره دانشجویی باعث تمایز سطرهای مختلف جدول از همدیگر می شود.</a:t>
            </a:r>
            <a:endParaRPr lang="en-US" dirty="0" smtClean="0"/>
          </a:p>
          <a:p>
            <a:pPr marL="0" indent="0">
              <a:buNone/>
            </a:pPr>
            <a:r>
              <a:rPr lang="fa-IR" sz="3600" b="1" dirty="0" smtClean="0"/>
              <a:t>انواع کلید:</a:t>
            </a:r>
          </a:p>
          <a:p>
            <a:pPr marL="777240" lvl="1" indent="-457200">
              <a:buFont typeface="+mj-lt"/>
              <a:buAutoNum type="arabicPeriod"/>
            </a:pPr>
            <a:r>
              <a:rPr lang="fa-IR" b="1" dirty="0" smtClean="0">
                <a:solidFill>
                  <a:schemeClr val="accent1">
                    <a:lumMod val="50000"/>
                  </a:schemeClr>
                </a:solidFill>
              </a:rPr>
              <a:t>ابر کلید </a:t>
            </a:r>
            <a:r>
              <a:rPr lang="en-US" b="1" dirty="0" smtClean="0">
                <a:solidFill>
                  <a:schemeClr val="accent1">
                    <a:lumMod val="50000"/>
                  </a:schemeClr>
                </a:solidFill>
              </a:rPr>
              <a:t>(S.K / super key)</a:t>
            </a:r>
            <a:endParaRPr lang="fa-IR" b="1" dirty="0" smtClean="0">
              <a:solidFill>
                <a:schemeClr val="accent1">
                  <a:lumMod val="50000"/>
                </a:schemeClr>
              </a:solidFill>
            </a:endParaRPr>
          </a:p>
          <a:p>
            <a:pPr marL="777240" lvl="1" indent="-457200">
              <a:buFont typeface="+mj-lt"/>
              <a:buAutoNum type="arabicPeriod"/>
            </a:pPr>
            <a:r>
              <a:rPr lang="fa-IR" b="1" dirty="0" smtClean="0">
                <a:solidFill>
                  <a:schemeClr val="accent1">
                    <a:lumMod val="50000"/>
                  </a:schemeClr>
                </a:solidFill>
              </a:rPr>
              <a:t>كليد كانديد</a:t>
            </a:r>
            <a:r>
              <a:rPr lang="en-US" b="1" dirty="0" smtClean="0">
                <a:solidFill>
                  <a:schemeClr val="accent1">
                    <a:lumMod val="50000"/>
                  </a:schemeClr>
                </a:solidFill>
              </a:rPr>
              <a:t>(C.K / candidate key)</a:t>
            </a:r>
          </a:p>
          <a:p>
            <a:pPr marL="777240" lvl="1" indent="-457200">
              <a:buFont typeface="+mj-lt"/>
              <a:buAutoNum type="arabicPeriod"/>
            </a:pPr>
            <a:r>
              <a:rPr lang="fa-IR" b="1" dirty="0" smtClean="0">
                <a:solidFill>
                  <a:schemeClr val="accent1">
                    <a:lumMod val="50000"/>
                  </a:schemeClr>
                </a:solidFill>
              </a:rPr>
              <a:t>کلید اصلی </a:t>
            </a:r>
            <a:r>
              <a:rPr lang="en-US" b="1" dirty="0" smtClean="0">
                <a:solidFill>
                  <a:schemeClr val="accent1">
                    <a:lumMod val="50000"/>
                  </a:schemeClr>
                </a:solidFill>
              </a:rPr>
              <a:t>(P.K / primary key)</a:t>
            </a:r>
          </a:p>
          <a:p>
            <a:pPr marL="777240" lvl="1" indent="-457200">
              <a:buFont typeface="+mj-lt"/>
              <a:buAutoNum type="arabicPeriod"/>
            </a:pPr>
            <a:r>
              <a:rPr lang="fa-IR" b="1" dirty="0" smtClean="0">
                <a:solidFill>
                  <a:schemeClr val="accent1">
                    <a:lumMod val="50000"/>
                  </a:schemeClr>
                </a:solidFill>
              </a:rPr>
              <a:t>کلید فرعی یا بدیل </a:t>
            </a:r>
            <a:r>
              <a:rPr lang="en-US" b="1" dirty="0" smtClean="0">
                <a:solidFill>
                  <a:schemeClr val="accent1">
                    <a:lumMod val="50000"/>
                  </a:schemeClr>
                </a:solidFill>
              </a:rPr>
              <a:t>(A.K / alternative key)</a:t>
            </a:r>
            <a:endParaRPr lang="fa-IR" b="1" dirty="0" smtClean="0">
              <a:solidFill>
                <a:schemeClr val="accent1">
                  <a:lumMod val="50000"/>
                </a:schemeClr>
              </a:solidFill>
            </a:endParaRPr>
          </a:p>
          <a:p>
            <a:pPr marL="777240" lvl="1" indent="-457200">
              <a:buFont typeface="+mj-lt"/>
              <a:buAutoNum type="arabicPeriod"/>
            </a:pPr>
            <a:r>
              <a:rPr lang="fa-IR" b="1" dirty="0" smtClean="0">
                <a:solidFill>
                  <a:schemeClr val="accent1">
                    <a:lumMod val="50000"/>
                  </a:schemeClr>
                </a:solidFill>
              </a:rPr>
              <a:t>کلید خارجی </a:t>
            </a:r>
            <a:r>
              <a:rPr lang="en-US" b="1" dirty="0" smtClean="0">
                <a:solidFill>
                  <a:schemeClr val="accent1">
                    <a:lumMod val="50000"/>
                  </a:schemeClr>
                </a:solidFill>
              </a:rPr>
              <a:t>(F.K / foreign key) </a:t>
            </a:r>
            <a:endParaRPr lang="en-US" b="1" dirty="0">
              <a:solidFill>
                <a:schemeClr val="accent1">
                  <a:lumMod val="50000"/>
                </a:scheme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61</a:t>
            </a:fld>
            <a:endParaRPr lang="en-US"/>
          </a:p>
        </p:txBody>
      </p:sp>
    </p:spTree>
    <p:extLst>
      <p:ext uri="{BB962C8B-B14F-4D97-AF65-F5344CB8AC3E}">
        <p14:creationId xmlns:p14="http://schemas.microsoft.com/office/powerpoint/2010/main" val="358167855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lgn="r" rtl="1">
              <a:spcBef>
                <a:spcPct val="0"/>
              </a:spcBef>
            </a:pPr>
            <a:r>
              <a:rPr lang="fa-IR" sz="4000" b="1" dirty="0">
                <a:solidFill>
                  <a:schemeClr val="accent1">
                    <a:lumMod val="50000"/>
                  </a:schemeClr>
                </a:solidFill>
                <a:cs typeface="B Nazanin" pitchFamily="2" charset="-78"/>
              </a:rPr>
              <a:t>ابر کلید </a:t>
            </a:r>
            <a:r>
              <a:rPr lang="en-US" sz="4000" b="1" dirty="0">
                <a:solidFill>
                  <a:schemeClr val="accent1">
                    <a:lumMod val="50000"/>
                  </a:schemeClr>
                </a:solidFill>
                <a:cs typeface="B Nazanin" pitchFamily="2" charset="-78"/>
              </a:rPr>
              <a:t>(S.K / super key</a:t>
            </a:r>
            <a:r>
              <a:rPr lang="en-US" sz="4000" b="1" dirty="0" smtClean="0">
                <a:solidFill>
                  <a:schemeClr val="accent1">
                    <a:lumMod val="50000"/>
                  </a:schemeClr>
                </a:solidFill>
                <a:cs typeface="B Nazanin" pitchFamily="2" charset="-78"/>
              </a:rPr>
              <a:t>)</a:t>
            </a:r>
            <a:endParaRPr lang="en-US" sz="4000" dirty="0">
              <a:cs typeface="B Nazanin" pitchFamily="2" charset="-78"/>
            </a:endParaRPr>
          </a:p>
        </p:txBody>
      </p:sp>
      <p:sp>
        <p:nvSpPr>
          <p:cNvPr id="3" name="Content Placeholder 2"/>
          <p:cNvSpPr>
            <a:spLocks noGrp="1"/>
          </p:cNvSpPr>
          <p:nvPr>
            <p:ph idx="1"/>
          </p:nvPr>
        </p:nvSpPr>
        <p:spPr/>
        <p:txBody>
          <a:bodyPr/>
          <a:lstStyle/>
          <a:p>
            <a:r>
              <a:rPr lang="fa-IR" dirty="0" smtClean="0"/>
              <a:t>هر ترکیبی از صفت ها که خاصیت کلیدی داشته باشد.</a:t>
            </a:r>
          </a:p>
          <a:p>
            <a:r>
              <a:rPr lang="fa-IR" dirty="0" smtClean="0"/>
              <a:t>این تنها نوع کلیدی است که </a:t>
            </a:r>
            <a:r>
              <a:rPr lang="fa-IR" dirty="0" smtClean="0">
                <a:solidFill>
                  <a:schemeClr val="accent1">
                    <a:lumMod val="50000"/>
                  </a:schemeClr>
                </a:solidFill>
              </a:rPr>
              <a:t>کمینه نیست</a:t>
            </a:r>
            <a:r>
              <a:rPr lang="fa-IR" dirty="0" smtClean="0"/>
              <a:t>. یعنی ممکن است زیر مجموعه ای از آن هم کلید باشد.</a:t>
            </a:r>
          </a:p>
          <a:p>
            <a:endParaRPr lang="fa-IR" dirty="0" smtClean="0"/>
          </a:p>
          <a:p>
            <a:pPr marL="0" indent="0">
              <a:buNone/>
            </a:pPr>
            <a:r>
              <a:rPr lang="fa-IR" b="1" u="sng" dirty="0" smtClean="0"/>
              <a:t>مثلاً:</a:t>
            </a:r>
          </a:p>
          <a:p>
            <a:pPr marL="0" indent="0">
              <a:buNone/>
            </a:pPr>
            <a:r>
              <a:rPr lang="fa-IR" dirty="0" smtClean="0"/>
              <a:t> «شماره دانشجویی» و « نام دانشجو – شماره دانشجویی»</a:t>
            </a:r>
            <a:r>
              <a:rPr lang="en-US" dirty="0" smtClean="0"/>
              <a:t> </a:t>
            </a:r>
            <a:r>
              <a:rPr lang="fa-IR" dirty="0"/>
              <a:t> </a:t>
            </a:r>
            <a:r>
              <a:rPr lang="fa-IR" dirty="0" smtClean="0"/>
              <a:t>هر دو ابر کلید هستند.</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62</a:t>
            </a:fld>
            <a:endParaRPr lang="en-US"/>
          </a:p>
        </p:txBody>
      </p:sp>
    </p:spTree>
    <p:extLst>
      <p:ext uri="{BB962C8B-B14F-4D97-AF65-F5344CB8AC3E}">
        <p14:creationId xmlns:p14="http://schemas.microsoft.com/office/powerpoint/2010/main" val="148783484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777240" lvl="1" indent="-457200" rtl="1"/>
            <a:r>
              <a:rPr lang="fa-IR" sz="4000" b="1" dirty="0">
                <a:solidFill>
                  <a:schemeClr val="accent1">
                    <a:lumMod val="50000"/>
                  </a:schemeClr>
                </a:solidFill>
                <a:cs typeface="B Nazanin" pitchFamily="2" charset="-78"/>
              </a:rPr>
              <a:t>كليد كانديد</a:t>
            </a:r>
            <a:r>
              <a:rPr lang="en-US" sz="4000" b="1" dirty="0">
                <a:solidFill>
                  <a:schemeClr val="accent1">
                    <a:lumMod val="50000"/>
                  </a:schemeClr>
                </a:solidFill>
                <a:cs typeface="B Nazanin" pitchFamily="2" charset="-78"/>
              </a:rPr>
              <a:t>(C.K / candidate key)</a:t>
            </a:r>
          </a:p>
        </p:txBody>
      </p:sp>
      <p:sp>
        <p:nvSpPr>
          <p:cNvPr id="3" name="Content Placeholder 2"/>
          <p:cNvSpPr>
            <a:spLocks noGrp="1"/>
          </p:cNvSpPr>
          <p:nvPr>
            <p:ph idx="1"/>
          </p:nvPr>
        </p:nvSpPr>
        <p:spPr/>
        <p:txBody>
          <a:bodyPr/>
          <a:lstStyle/>
          <a:p>
            <a:r>
              <a:rPr lang="fa-IR" dirty="0"/>
              <a:t>مجموعه اي از صفات خاصه (فيلدها يا ستون ها)</a:t>
            </a:r>
            <a:r>
              <a:rPr lang="fa-IR" b="1" dirty="0"/>
              <a:t> </a:t>
            </a:r>
            <a:r>
              <a:rPr lang="en-US" dirty="0"/>
              <a:t>(</a:t>
            </a:r>
            <a:r>
              <a:rPr lang="en-US" dirty="0" err="1"/>
              <a:t>Ai,Aj</a:t>
            </a:r>
            <a:r>
              <a:rPr lang="en-US" dirty="0"/>
              <a:t>,…, An)</a:t>
            </a:r>
            <a:r>
              <a:rPr lang="fa-IR" dirty="0"/>
              <a:t> در رابطه (جدول)كه داراي دو خاصيت ذيل مي باشد:</a:t>
            </a:r>
            <a:endParaRPr lang="en-US" dirty="0"/>
          </a:p>
          <a:p>
            <a:pPr marL="777240" lvl="1" indent="-457200">
              <a:buFont typeface="+mj-lt"/>
              <a:buAutoNum type="arabicPeriod"/>
            </a:pPr>
            <a:r>
              <a:rPr lang="fa-IR" b="1" i="1" dirty="0"/>
              <a:t>منحصر بودن</a:t>
            </a:r>
            <a:r>
              <a:rPr lang="en-US" b="1" i="1" dirty="0"/>
              <a:t>Uniqueness</a:t>
            </a:r>
            <a:r>
              <a:rPr lang="fa-IR" dirty="0"/>
              <a:t>: بدين معنا كه در هر لحظه از حيات رابطه بايد يكتا </a:t>
            </a:r>
            <a:r>
              <a:rPr lang="fa-IR" dirty="0" smtClean="0"/>
              <a:t>باشد ودر </a:t>
            </a:r>
            <a:r>
              <a:rPr lang="fa-IR" dirty="0"/>
              <a:t>هيچ دو تاپلي تكرار نشود.</a:t>
            </a:r>
            <a:endParaRPr lang="en-US" dirty="0"/>
          </a:p>
          <a:p>
            <a:pPr marL="777240" lvl="1" indent="-457200">
              <a:buFont typeface="+mj-lt"/>
              <a:buAutoNum type="arabicPeriod"/>
            </a:pPr>
            <a:r>
              <a:rPr lang="fa-IR" b="1" i="1" dirty="0"/>
              <a:t>كاهش ناپذيري:</a:t>
            </a:r>
            <a:r>
              <a:rPr lang="en-US" b="1" i="1" dirty="0" err="1"/>
              <a:t>Minimality</a:t>
            </a:r>
            <a:r>
              <a:rPr lang="en-US" b="1" dirty="0"/>
              <a:t> </a:t>
            </a:r>
            <a:r>
              <a:rPr lang="fa-IR" b="1" dirty="0" smtClean="0"/>
              <a:t>: </a:t>
            </a:r>
            <a:r>
              <a:rPr lang="fa-IR" dirty="0" smtClean="0"/>
              <a:t>هيچ </a:t>
            </a:r>
            <a:r>
              <a:rPr lang="fa-IR" dirty="0"/>
              <a:t>زير مجموعه اي ديگر از صفات خاصه منحصر به فرد نيست يا به عبارت ديگر اگر يكي از عناصر كليد كانديد را حذف كنيم يكتايي خود را از دست مي دهد</a:t>
            </a:r>
            <a:r>
              <a:rPr lang="fa-IR" dirty="0" smtClean="0"/>
              <a:t>.</a:t>
            </a:r>
          </a:p>
        </p:txBody>
      </p:sp>
      <p:sp>
        <p:nvSpPr>
          <p:cNvPr id="4" name="Slide Number Placeholder 3"/>
          <p:cNvSpPr>
            <a:spLocks noGrp="1"/>
          </p:cNvSpPr>
          <p:nvPr>
            <p:ph type="sldNum" sz="quarter" idx="12"/>
          </p:nvPr>
        </p:nvSpPr>
        <p:spPr/>
        <p:txBody>
          <a:bodyPr/>
          <a:lstStyle/>
          <a:p>
            <a:fld id="{B6F15528-21DE-4FAA-801E-634DDDAF4B2B}" type="slidenum">
              <a:rPr lang="en-US" smtClean="0"/>
              <a:pPr/>
              <a:t>63</a:t>
            </a:fld>
            <a:endParaRPr lang="en-US"/>
          </a:p>
        </p:txBody>
      </p:sp>
    </p:spTree>
    <p:extLst>
      <p:ext uri="{BB962C8B-B14F-4D97-AF65-F5344CB8AC3E}">
        <p14:creationId xmlns:p14="http://schemas.microsoft.com/office/powerpoint/2010/main" val="1487834849"/>
      </p:ext>
    </p:extLst>
  </p:cSld>
  <p:clrMapOvr>
    <a:masterClrMapping/>
  </p:clrMapOvr>
  <mc:AlternateContent xmlns:mc="http://schemas.openxmlformats.org/markup-compatibility/2006" xmlns:p14="http://schemas.microsoft.com/office/powerpoint/2010/main">
    <mc:Choice Requires="p14">
      <p:transition spd="slow" p14:dur="1300">
        <p14:pan dir="r"/>
      </p:transition>
    </mc:Choice>
    <mc:Fallback xmlns="">
      <p:transition spd="slow">
        <p:fade/>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777240" lvl="1" indent="-457200" rtl="1"/>
            <a:r>
              <a:rPr lang="fa-IR" sz="4000" b="1" dirty="0">
                <a:solidFill>
                  <a:schemeClr val="accent1">
                    <a:lumMod val="50000"/>
                  </a:schemeClr>
                </a:solidFill>
                <a:cs typeface="B Nazanin" pitchFamily="2" charset="-78"/>
              </a:rPr>
              <a:t>كليد كانديد</a:t>
            </a:r>
            <a:r>
              <a:rPr lang="en-US" sz="4000" b="1" dirty="0">
                <a:solidFill>
                  <a:schemeClr val="accent1">
                    <a:lumMod val="50000"/>
                  </a:schemeClr>
                </a:solidFill>
                <a:cs typeface="B Nazanin" pitchFamily="2" charset="-78"/>
              </a:rPr>
              <a:t>(C.K / candidate key)</a:t>
            </a:r>
          </a:p>
        </p:txBody>
      </p:sp>
      <p:sp>
        <p:nvSpPr>
          <p:cNvPr id="3" name="Content Placeholder 2"/>
          <p:cNvSpPr>
            <a:spLocks noGrp="1"/>
          </p:cNvSpPr>
          <p:nvPr>
            <p:ph idx="1"/>
          </p:nvPr>
        </p:nvSpPr>
        <p:spPr>
          <a:xfrm>
            <a:off x="457200" y="1676400"/>
            <a:ext cx="8229600" cy="4495800"/>
          </a:xfrm>
        </p:spPr>
        <p:txBody>
          <a:bodyPr>
            <a:normAutofit fontScale="92500" lnSpcReduction="10000"/>
          </a:bodyPr>
          <a:lstStyle/>
          <a:p>
            <a:pPr marL="0" indent="0">
              <a:buNone/>
            </a:pPr>
            <a:r>
              <a:rPr lang="fa-IR" b="1" u="sng" dirty="0" smtClean="0"/>
              <a:t>مثال1:</a:t>
            </a:r>
          </a:p>
          <a:p>
            <a:pPr marL="320040" lvl="1" indent="0">
              <a:buNone/>
            </a:pPr>
            <a:r>
              <a:rPr lang="fa-IR" dirty="0"/>
              <a:t>در رابطه </a:t>
            </a:r>
            <a:r>
              <a:rPr lang="en-US" dirty="0"/>
              <a:t>S</a:t>
            </a:r>
            <a:r>
              <a:rPr lang="fa-IR" dirty="0"/>
              <a:t>، </a:t>
            </a:r>
            <a:r>
              <a:rPr lang="en-US" dirty="0"/>
              <a:t>S#</a:t>
            </a:r>
            <a:r>
              <a:rPr lang="fa-IR" dirty="0"/>
              <a:t> کلید کاندید است. و در رابطه </a:t>
            </a:r>
            <a:r>
              <a:rPr lang="en-US" dirty="0"/>
              <a:t>P</a:t>
            </a:r>
            <a:r>
              <a:rPr lang="fa-IR" dirty="0"/>
              <a:t>، </a:t>
            </a:r>
            <a:r>
              <a:rPr lang="en-US" dirty="0"/>
              <a:t>P#</a:t>
            </a:r>
            <a:r>
              <a:rPr lang="fa-IR" dirty="0"/>
              <a:t> کلید کاندید است</a:t>
            </a:r>
            <a:r>
              <a:rPr lang="fa-IR" dirty="0" smtClean="0"/>
              <a:t>.</a:t>
            </a:r>
          </a:p>
          <a:p>
            <a:endParaRPr lang="fa-IR" dirty="0" smtClean="0"/>
          </a:p>
          <a:p>
            <a:endParaRPr lang="fa-IR" dirty="0"/>
          </a:p>
          <a:p>
            <a:endParaRPr lang="fa-IR" dirty="0" smtClean="0"/>
          </a:p>
          <a:p>
            <a:endParaRPr lang="fa-IR" dirty="0"/>
          </a:p>
          <a:p>
            <a:endParaRPr lang="fa-IR" dirty="0" smtClean="0"/>
          </a:p>
          <a:p>
            <a:endParaRPr lang="fa-IR" dirty="0"/>
          </a:p>
          <a:p>
            <a:endParaRPr lang="fa-IR" dirty="0"/>
          </a:p>
          <a:p>
            <a:pPr marL="0" indent="0">
              <a:buNone/>
            </a:pPr>
            <a:r>
              <a:rPr lang="fa-IR" b="1" u="sng" dirty="0" smtClean="0">
                <a:solidFill>
                  <a:schemeClr val="accent1">
                    <a:lumMod val="50000"/>
                  </a:schemeClr>
                </a:solidFill>
              </a:rPr>
              <a:t>نکته</a:t>
            </a:r>
            <a:r>
              <a:rPr lang="fa-IR" b="1" dirty="0" smtClean="0">
                <a:solidFill>
                  <a:schemeClr val="accent1">
                    <a:lumMod val="50000"/>
                  </a:schemeClr>
                </a:solidFill>
              </a:rPr>
              <a:t>: </a:t>
            </a:r>
          </a:p>
          <a:p>
            <a:pPr marL="0" indent="0">
              <a:buNone/>
            </a:pPr>
            <a:r>
              <a:rPr lang="fa-IR" b="1" dirty="0" smtClean="0"/>
              <a:t>بدیهی است اگر کلید فقط شامل یک صفت خاصه باشد، شرط </a:t>
            </a:r>
            <a:r>
              <a:rPr lang="en-US" b="1" dirty="0" smtClean="0"/>
              <a:t>minimally</a:t>
            </a:r>
            <a:r>
              <a:rPr lang="fa-IR" b="1" dirty="0" smtClean="0"/>
              <a:t> را خودبه خود دارد.</a:t>
            </a:r>
          </a:p>
        </p:txBody>
      </p:sp>
      <p:sp>
        <p:nvSpPr>
          <p:cNvPr id="4" name="Slide Number Placeholder 3"/>
          <p:cNvSpPr>
            <a:spLocks noGrp="1"/>
          </p:cNvSpPr>
          <p:nvPr>
            <p:ph type="sldNum" sz="quarter" idx="12"/>
          </p:nvPr>
        </p:nvSpPr>
        <p:spPr/>
        <p:txBody>
          <a:bodyPr/>
          <a:lstStyle/>
          <a:p>
            <a:fld id="{B6F15528-21DE-4FAA-801E-634DDDAF4B2B}" type="slidenum">
              <a:rPr lang="en-US" smtClean="0"/>
              <a:pPr/>
              <a:t>64</a:t>
            </a:fld>
            <a:endParaRPr lang="en-US"/>
          </a:p>
        </p:txBody>
      </p:sp>
      <p:pic>
        <p:nvPicPr>
          <p:cNvPr id="5"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05400" y="2971800"/>
            <a:ext cx="3298141" cy="1828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9200" y="2824162"/>
            <a:ext cx="2724150" cy="2124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60343102"/>
      </p:ext>
    </p:extLst>
  </p:cSld>
  <p:clrMapOvr>
    <a:masterClrMapping/>
  </p:clrMapOvr>
  <mc:AlternateContent xmlns:mc="http://schemas.openxmlformats.org/markup-compatibility/2006" xmlns:p14="http://schemas.microsoft.com/office/powerpoint/2010/main">
    <mc:Choice Requires="p14">
      <p:transition spd="slow" p14:dur="175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777240" lvl="1" indent="-457200" rtl="1"/>
            <a:r>
              <a:rPr lang="fa-IR" sz="4000" b="1" dirty="0">
                <a:solidFill>
                  <a:schemeClr val="accent1">
                    <a:lumMod val="50000"/>
                  </a:schemeClr>
                </a:solidFill>
                <a:cs typeface="B Nazanin" pitchFamily="2" charset="-78"/>
              </a:rPr>
              <a:t>كليد كانديد</a:t>
            </a:r>
            <a:r>
              <a:rPr lang="en-US" sz="4000" b="1" dirty="0">
                <a:solidFill>
                  <a:schemeClr val="accent1">
                    <a:lumMod val="50000"/>
                  </a:schemeClr>
                </a:solidFill>
                <a:cs typeface="B Nazanin" pitchFamily="2" charset="-78"/>
              </a:rPr>
              <a:t>(C.K / candidate key)</a:t>
            </a:r>
          </a:p>
        </p:txBody>
      </p:sp>
      <p:sp>
        <p:nvSpPr>
          <p:cNvPr id="3" name="Content Placeholder 2"/>
          <p:cNvSpPr>
            <a:spLocks noGrp="1"/>
          </p:cNvSpPr>
          <p:nvPr>
            <p:ph idx="1"/>
          </p:nvPr>
        </p:nvSpPr>
        <p:spPr>
          <a:xfrm>
            <a:off x="228600" y="1676400"/>
            <a:ext cx="8763000" cy="4495800"/>
          </a:xfrm>
        </p:spPr>
        <p:txBody>
          <a:bodyPr>
            <a:normAutofit fontScale="92500" lnSpcReduction="10000"/>
          </a:bodyPr>
          <a:lstStyle/>
          <a:p>
            <a:pPr marL="0" indent="0">
              <a:buNone/>
            </a:pPr>
            <a:r>
              <a:rPr lang="fa-IR" b="1" u="sng" dirty="0" smtClean="0"/>
              <a:t>مثال2:</a:t>
            </a:r>
          </a:p>
          <a:p>
            <a:pPr marL="320040" lvl="1" indent="0">
              <a:buNone/>
            </a:pPr>
            <a:r>
              <a:rPr lang="fa-IR" dirty="0" smtClean="0"/>
              <a:t>در رابطه </a:t>
            </a:r>
            <a:r>
              <a:rPr lang="en-US" dirty="0" smtClean="0"/>
              <a:t>S</a:t>
            </a:r>
            <a:r>
              <a:rPr lang="fa-IR" dirty="0" smtClean="0"/>
              <a:t> ترکیب شماره قطعه و نام تهیه کننده با آنکه کلید است (یکتایی مقدار دارد)</a:t>
            </a:r>
            <a:r>
              <a:rPr lang="en-US" dirty="0" smtClean="0"/>
              <a:t> </a:t>
            </a:r>
            <a:r>
              <a:rPr lang="fa-IR" dirty="0" smtClean="0"/>
              <a:t> ولی کلید کاندید نیست.</a:t>
            </a:r>
          </a:p>
          <a:p>
            <a:pPr marL="320040" lvl="1" indent="0">
              <a:buNone/>
            </a:pPr>
            <a:endParaRPr lang="fa-IR" dirty="0"/>
          </a:p>
          <a:p>
            <a:pPr marL="320040" lvl="1" indent="0">
              <a:buNone/>
            </a:pPr>
            <a:endParaRPr lang="fa-IR" dirty="0" smtClean="0"/>
          </a:p>
          <a:p>
            <a:pPr marL="320040" lvl="1" indent="0">
              <a:buNone/>
            </a:pPr>
            <a:r>
              <a:rPr lang="fa-IR" sz="4000" b="1" dirty="0" smtClean="0">
                <a:solidFill>
                  <a:schemeClr val="accent1">
                    <a:lumMod val="50000"/>
                  </a:schemeClr>
                </a:solidFill>
              </a:rPr>
              <a:t> چرا؟</a:t>
            </a:r>
          </a:p>
          <a:p>
            <a:endParaRPr lang="fa-IR" dirty="0" smtClean="0"/>
          </a:p>
          <a:p>
            <a:endParaRPr lang="fa-IR" dirty="0"/>
          </a:p>
          <a:p>
            <a:pPr marL="0" indent="0">
              <a:buNone/>
            </a:pPr>
            <a:r>
              <a:rPr lang="fa-IR" sz="1800" b="1" dirty="0" smtClean="0">
                <a:solidFill>
                  <a:schemeClr val="accent1">
                    <a:lumMod val="50000"/>
                  </a:schemeClr>
                </a:solidFill>
              </a:rPr>
              <a:t>چون شرط کمینگی را ندارند. زیرا در صورت حذف نام تهیه کننده، </a:t>
            </a:r>
            <a:r>
              <a:rPr lang="en-US" sz="1800" b="1" dirty="0" smtClean="0">
                <a:solidFill>
                  <a:schemeClr val="accent1">
                    <a:lumMod val="50000"/>
                  </a:schemeClr>
                </a:solidFill>
              </a:rPr>
              <a:t>S#</a:t>
            </a:r>
            <a:r>
              <a:rPr lang="fa-IR" sz="1800" b="1" dirty="0" smtClean="0">
                <a:solidFill>
                  <a:schemeClr val="accent1">
                    <a:lumMod val="50000"/>
                  </a:schemeClr>
                </a:solidFill>
              </a:rPr>
              <a:t> به تنهایی یکتایی مقدار را خواهد داشت.</a:t>
            </a:r>
            <a:endParaRPr lang="fa-IR" sz="1800" b="1" dirty="0"/>
          </a:p>
          <a:p>
            <a:pPr marL="0" indent="0">
              <a:buNone/>
            </a:pPr>
            <a:r>
              <a:rPr lang="fa-IR" sz="1800" b="1" dirty="0" smtClean="0">
                <a:solidFill>
                  <a:schemeClr val="accent1">
                    <a:lumMod val="50000"/>
                  </a:schemeClr>
                </a:solidFill>
              </a:rPr>
              <a:t>در این حالت به </a:t>
            </a:r>
          </a:p>
          <a:p>
            <a:pPr marL="0" lvl="1" indent="0" algn="ctr" rtl="0">
              <a:buNone/>
            </a:pPr>
            <a:r>
              <a:rPr lang="en-US" b="1" dirty="0">
                <a:solidFill>
                  <a:schemeClr val="accent1">
                    <a:lumMod val="50000"/>
                  </a:schemeClr>
                </a:solidFill>
              </a:rPr>
              <a:t>(S# , </a:t>
            </a:r>
            <a:r>
              <a:rPr lang="fa-IR" b="1" dirty="0">
                <a:solidFill>
                  <a:schemeClr val="accent1">
                    <a:lumMod val="50000"/>
                  </a:schemeClr>
                </a:solidFill>
              </a:rPr>
              <a:t>نام تهیه کننده</a:t>
            </a:r>
            <a:r>
              <a:rPr lang="en-US" b="1" dirty="0">
                <a:solidFill>
                  <a:schemeClr val="accent1">
                    <a:lumMod val="50000"/>
                  </a:schemeClr>
                </a:solidFill>
              </a:rPr>
              <a:t>)</a:t>
            </a:r>
            <a:r>
              <a:rPr lang="fa-IR" b="1" dirty="0">
                <a:solidFill>
                  <a:schemeClr val="accent1">
                    <a:lumMod val="50000"/>
                  </a:schemeClr>
                </a:solidFill>
              </a:rPr>
              <a:t> </a:t>
            </a:r>
          </a:p>
          <a:p>
            <a:pPr marL="0" indent="0">
              <a:buNone/>
            </a:pPr>
            <a:r>
              <a:rPr lang="fa-IR" sz="1800" b="1" dirty="0" smtClean="0">
                <a:solidFill>
                  <a:schemeClr val="accent1">
                    <a:lumMod val="50000"/>
                  </a:schemeClr>
                </a:solidFill>
              </a:rPr>
              <a:t>ابرکلید </a:t>
            </a:r>
            <a:r>
              <a:rPr lang="en-US" sz="1800" b="1" dirty="0" smtClean="0">
                <a:solidFill>
                  <a:schemeClr val="accent1">
                    <a:lumMod val="50000"/>
                  </a:schemeClr>
                </a:solidFill>
              </a:rPr>
              <a:t>(super key)</a:t>
            </a:r>
            <a:r>
              <a:rPr lang="fa-IR" sz="1800" b="1" dirty="0" smtClean="0">
                <a:solidFill>
                  <a:schemeClr val="accent1">
                    <a:lumMod val="50000"/>
                  </a:schemeClr>
                </a:solidFill>
              </a:rPr>
              <a:t> گفته می شود.</a:t>
            </a:r>
          </a:p>
        </p:txBody>
      </p:sp>
      <p:sp>
        <p:nvSpPr>
          <p:cNvPr id="4" name="Slide Number Placeholder 3"/>
          <p:cNvSpPr>
            <a:spLocks noGrp="1"/>
          </p:cNvSpPr>
          <p:nvPr>
            <p:ph type="sldNum" sz="quarter" idx="12"/>
          </p:nvPr>
        </p:nvSpPr>
        <p:spPr/>
        <p:txBody>
          <a:bodyPr/>
          <a:lstStyle/>
          <a:p>
            <a:fld id="{B6F15528-21DE-4FAA-801E-634DDDAF4B2B}" type="slidenum">
              <a:rPr lang="en-US" smtClean="0"/>
              <a:pPr/>
              <a:t>65</a:t>
            </a:fld>
            <a:endParaRPr lang="en-US"/>
          </a:p>
        </p:txBody>
      </p:sp>
      <p:pic>
        <p:nvPicPr>
          <p:cNvPr id="5"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2819400"/>
            <a:ext cx="3298141" cy="1828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11267464"/>
      </p:ext>
    </p:extLst>
  </p:cSld>
  <p:clrMapOvr>
    <a:masterClrMapping/>
  </p:clrMapOvr>
  <mc:AlternateContent xmlns:mc="http://schemas.openxmlformats.org/markup-compatibility/2006" xmlns:p14="http://schemas.microsoft.com/office/powerpoint/2010/main">
    <mc:Choice Requires="p14">
      <p:transition spd="slow" p14:dur="15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barn(inVertical)">
                                      <p:cBhvr>
                                        <p:cTn id="12" dur="5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animEffect transition="in" filter="randombar(horizontal)">
                                      <p:cBhvr>
                                        <p:cTn id="17" dur="500"/>
                                        <p:tgtEl>
                                          <p:spTgt spid="3">
                                            <p:txEl>
                                              <p:pRg st="7" end="7"/>
                                            </p:txEl>
                                          </p:spTgt>
                                        </p:tgtEl>
                                      </p:cBhvr>
                                    </p:animEffect>
                                  </p:childTnLst>
                                </p:cTn>
                              </p:par>
                              <p:par>
                                <p:cTn id="18" presetID="14" presetClass="entr" presetSubtype="10" fill="hold" nodeType="withEffect">
                                  <p:stCondLst>
                                    <p:cond delay="0"/>
                                  </p:stCondLst>
                                  <p:childTnLst>
                                    <p:set>
                                      <p:cBhvr>
                                        <p:cTn id="19" dur="1" fill="hold">
                                          <p:stCondLst>
                                            <p:cond delay="0"/>
                                          </p:stCondLst>
                                        </p:cTn>
                                        <p:tgtEl>
                                          <p:spTgt spid="3">
                                            <p:txEl>
                                              <p:pRg st="8" end="8"/>
                                            </p:txEl>
                                          </p:spTgt>
                                        </p:tgtEl>
                                        <p:attrNameLst>
                                          <p:attrName>style.visibility</p:attrName>
                                        </p:attrNameLst>
                                      </p:cBhvr>
                                      <p:to>
                                        <p:strVal val="visible"/>
                                      </p:to>
                                    </p:set>
                                    <p:animEffect transition="in" filter="randombar(horizontal)">
                                      <p:cBhvr>
                                        <p:cTn id="20" dur="500"/>
                                        <p:tgtEl>
                                          <p:spTgt spid="3">
                                            <p:txEl>
                                              <p:pRg st="8" end="8"/>
                                            </p:txEl>
                                          </p:spTgt>
                                        </p:tgtEl>
                                      </p:cBhvr>
                                    </p:animEffect>
                                  </p:childTnLst>
                                </p:cTn>
                              </p:par>
                              <p:par>
                                <p:cTn id="21" presetID="14" presetClass="entr" presetSubtype="10" fill="hold" nodeType="withEffect">
                                  <p:stCondLst>
                                    <p:cond delay="0"/>
                                  </p:stCondLst>
                                  <p:childTnLst>
                                    <p:set>
                                      <p:cBhvr>
                                        <p:cTn id="22" dur="1" fill="hold">
                                          <p:stCondLst>
                                            <p:cond delay="0"/>
                                          </p:stCondLst>
                                        </p:cTn>
                                        <p:tgtEl>
                                          <p:spTgt spid="3">
                                            <p:txEl>
                                              <p:pRg st="9" end="9"/>
                                            </p:txEl>
                                          </p:spTgt>
                                        </p:tgtEl>
                                        <p:attrNameLst>
                                          <p:attrName>style.visibility</p:attrName>
                                        </p:attrNameLst>
                                      </p:cBhvr>
                                      <p:to>
                                        <p:strVal val="visible"/>
                                      </p:to>
                                    </p:set>
                                    <p:animEffect transition="in" filter="randombar(horizontal)">
                                      <p:cBhvr>
                                        <p:cTn id="23" dur="500"/>
                                        <p:tgtEl>
                                          <p:spTgt spid="3">
                                            <p:txEl>
                                              <p:pRg st="9" end="9"/>
                                            </p:txEl>
                                          </p:spTgt>
                                        </p:tgtEl>
                                      </p:cBhvr>
                                    </p:animEffect>
                                  </p:childTnLst>
                                </p:cTn>
                              </p:par>
                              <p:par>
                                <p:cTn id="24" presetID="14" presetClass="entr" presetSubtype="10" fill="hold" nodeType="withEffect">
                                  <p:stCondLst>
                                    <p:cond delay="0"/>
                                  </p:stCondLst>
                                  <p:childTnLst>
                                    <p:set>
                                      <p:cBhvr>
                                        <p:cTn id="25" dur="1" fill="hold">
                                          <p:stCondLst>
                                            <p:cond delay="0"/>
                                          </p:stCondLst>
                                        </p:cTn>
                                        <p:tgtEl>
                                          <p:spTgt spid="3">
                                            <p:txEl>
                                              <p:pRg st="10" end="10"/>
                                            </p:txEl>
                                          </p:spTgt>
                                        </p:tgtEl>
                                        <p:attrNameLst>
                                          <p:attrName>style.visibility</p:attrName>
                                        </p:attrNameLst>
                                      </p:cBhvr>
                                      <p:to>
                                        <p:strVal val="visible"/>
                                      </p:to>
                                    </p:set>
                                    <p:animEffect transition="in" filter="randombar(horizontal)">
                                      <p:cBhvr>
                                        <p:cTn id="26"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777240" lvl="1" indent="-457200" rtl="1"/>
            <a:r>
              <a:rPr lang="fa-IR" sz="4000" b="1" dirty="0">
                <a:solidFill>
                  <a:schemeClr val="accent1">
                    <a:lumMod val="50000"/>
                  </a:schemeClr>
                </a:solidFill>
                <a:cs typeface="B Nazanin" pitchFamily="2" charset="-78"/>
              </a:rPr>
              <a:t>كليد كانديد</a:t>
            </a:r>
            <a:r>
              <a:rPr lang="en-US" sz="4000" b="1" dirty="0">
                <a:solidFill>
                  <a:schemeClr val="accent1">
                    <a:lumMod val="50000"/>
                  </a:schemeClr>
                </a:solidFill>
                <a:cs typeface="B Nazanin" pitchFamily="2" charset="-78"/>
              </a:rPr>
              <a:t>(C.K / candidate key)</a:t>
            </a:r>
          </a:p>
        </p:txBody>
      </p:sp>
      <p:sp>
        <p:nvSpPr>
          <p:cNvPr id="3" name="Content Placeholder 2"/>
          <p:cNvSpPr>
            <a:spLocks noGrp="1"/>
          </p:cNvSpPr>
          <p:nvPr>
            <p:ph idx="1"/>
          </p:nvPr>
        </p:nvSpPr>
        <p:spPr>
          <a:xfrm>
            <a:off x="2895600" y="1676400"/>
            <a:ext cx="6096000" cy="4495800"/>
          </a:xfrm>
        </p:spPr>
        <p:txBody>
          <a:bodyPr>
            <a:normAutofit/>
          </a:bodyPr>
          <a:lstStyle/>
          <a:p>
            <a:pPr marL="0" indent="0">
              <a:buNone/>
            </a:pPr>
            <a:r>
              <a:rPr lang="fa-IR" b="1" u="sng" dirty="0" smtClean="0"/>
              <a:t>مثال3:</a:t>
            </a:r>
          </a:p>
          <a:p>
            <a:pPr marL="320040" lvl="1" indent="0">
              <a:buNone/>
            </a:pPr>
            <a:r>
              <a:rPr lang="fa-IR" dirty="0" smtClean="0"/>
              <a:t>در رابطه </a:t>
            </a:r>
            <a:r>
              <a:rPr lang="en-US" dirty="0" smtClean="0"/>
              <a:t>SP</a:t>
            </a:r>
            <a:r>
              <a:rPr lang="fa-IR" dirty="0" smtClean="0"/>
              <a:t> صفت خاصه </a:t>
            </a:r>
            <a:r>
              <a:rPr lang="en-US" dirty="0" smtClean="0"/>
              <a:t>S#</a:t>
            </a:r>
            <a:r>
              <a:rPr lang="fa-IR" dirty="0" smtClean="0"/>
              <a:t> به تنهایی یا </a:t>
            </a:r>
            <a:r>
              <a:rPr lang="en-US" dirty="0" smtClean="0"/>
              <a:t>P#</a:t>
            </a:r>
            <a:r>
              <a:rPr lang="fa-IR" dirty="0" smtClean="0"/>
              <a:t> به تنهایی کلید کاندید نمی توانند باشند.</a:t>
            </a:r>
          </a:p>
          <a:p>
            <a:pPr marL="320040" lvl="1" indent="0">
              <a:buNone/>
            </a:pPr>
            <a:endParaRPr lang="fa-IR" dirty="0"/>
          </a:p>
          <a:p>
            <a:pPr marL="320040" lvl="1" indent="0">
              <a:buNone/>
            </a:pPr>
            <a:endParaRPr lang="fa-IR" dirty="0" smtClean="0"/>
          </a:p>
          <a:p>
            <a:pPr marL="320040" lvl="1" indent="0">
              <a:buNone/>
            </a:pPr>
            <a:r>
              <a:rPr lang="fa-IR" sz="4000" b="1" dirty="0" smtClean="0">
                <a:solidFill>
                  <a:schemeClr val="accent1">
                    <a:lumMod val="50000"/>
                  </a:schemeClr>
                </a:solidFill>
              </a:rPr>
              <a:t> چرا؟</a:t>
            </a:r>
          </a:p>
          <a:p>
            <a:endParaRPr lang="fa-IR" dirty="0" smtClean="0"/>
          </a:p>
          <a:p>
            <a:endParaRPr lang="fa-IR" dirty="0"/>
          </a:p>
          <a:p>
            <a:pPr marL="0" indent="0">
              <a:buNone/>
            </a:pPr>
            <a:r>
              <a:rPr lang="fa-IR" sz="1800" b="1" dirty="0" smtClean="0">
                <a:solidFill>
                  <a:schemeClr val="accent1">
                    <a:lumMod val="50000"/>
                  </a:schemeClr>
                </a:solidFill>
              </a:rPr>
              <a:t>چون هیچ یک از این دو به تنهایی یکتایی مقدار ندارند. در عوض جفت صفت خاصه </a:t>
            </a:r>
            <a:r>
              <a:rPr lang="en-US" sz="1800" b="1" dirty="0" smtClean="0">
                <a:solidFill>
                  <a:schemeClr val="accent1">
                    <a:lumMod val="50000"/>
                  </a:schemeClr>
                </a:solidFill>
              </a:rPr>
              <a:t>(S# , P#)</a:t>
            </a:r>
            <a:r>
              <a:rPr lang="fa-IR" sz="1800" b="1" dirty="0" smtClean="0">
                <a:solidFill>
                  <a:schemeClr val="accent1">
                    <a:lumMod val="50000"/>
                  </a:schemeClr>
                </a:solidFill>
              </a:rPr>
              <a:t> کلید کاندید رابطه </a:t>
            </a:r>
            <a:r>
              <a:rPr lang="en-US" sz="1800" b="1" dirty="0" smtClean="0">
                <a:solidFill>
                  <a:schemeClr val="accent1">
                    <a:lumMod val="50000"/>
                  </a:schemeClr>
                </a:solidFill>
              </a:rPr>
              <a:t>SP</a:t>
            </a:r>
            <a:r>
              <a:rPr lang="fa-IR" sz="1800" b="1" dirty="0" smtClean="0">
                <a:solidFill>
                  <a:schemeClr val="accent1">
                    <a:lumMod val="50000"/>
                  </a:schemeClr>
                </a:solidFill>
              </a:rPr>
              <a:t> است.</a:t>
            </a:r>
          </a:p>
        </p:txBody>
      </p:sp>
      <p:sp>
        <p:nvSpPr>
          <p:cNvPr id="4" name="Slide Number Placeholder 3"/>
          <p:cNvSpPr>
            <a:spLocks noGrp="1"/>
          </p:cNvSpPr>
          <p:nvPr>
            <p:ph type="sldNum" sz="quarter" idx="12"/>
          </p:nvPr>
        </p:nvSpPr>
        <p:spPr/>
        <p:txBody>
          <a:bodyPr/>
          <a:lstStyle/>
          <a:p>
            <a:fld id="{B6F15528-21DE-4FAA-801E-634DDDAF4B2B}" type="slidenum">
              <a:rPr lang="en-US" smtClean="0"/>
              <a:pPr/>
              <a:t>66</a:t>
            </a:fld>
            <a:endParaRPr lang="en-US"/>
          </a:p>
        </p:txBody>
      </p:sp>
      <p:pic>
        <p:nvPicPr>
          <p:cNvPr id="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2438400"/>
            <a:ext cx="2152650" cy="2800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76432592"/>
      </p:ext>
    </p:extLst>
  </p:cSld>
  <p:clrMapOvr>
    <a:masterClrMapping/>
  </p:clrMapOvr>
  <mc:AlternateContent xmlns:mc="http://schemas.openxmlformats.org/markup-compatibility/2006" xmlns:p14="http://schemas.microsoft.com/office/powerpoint/2010/main">
    <mc:Choice Requires="p14">
      <p:transition spd="slow" p14:dur="15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par>
                          <p:cTn id="8" fill="hold">
                            <p:stCondLst>
                              <p:cond delay="2000"/>
                            </p:stCondLst>
                            <p:childTnLst>
                              <p:par>
                                <p:cTn id="9" presetID="16" presetClass="entr" presetSubtype="21" fill="hold" nodeType="after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animEffect transition="in" filter="barn(inVertical)">
                                      <p:cBhvr>
                                        <p:cTn id="11" dur="500"/>
                                        <p:tgtEl>
                                          <p:spTgt spid="3">
                                            <p:txEl>
                                              <p:pRg st="4" end="4"/>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3">
                                            <p:txEl>
                                              <p:pRg st="7" end="7"/>
                                            </p:txEl>
                                          </p:spTgt>
                                        </p:tgtEl>
                                        <p:attrNameLst>
                                          <p:attrName>style.visibility</p:attrName>
                                        </p:attrNameLst>
                                      </p:cBhvr>
                                      <p:to>
                                        <p:strVal val="visible"/>
                                      </p:to>
                                    </p:set>
                                    <p:animEffect transition="in" filter="wipe(down)">
                                      <p:cBhvr>
                                        <p:cTn id="16"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777240" lvl="1" indent="-457200" rtl="1"/>
            <a:r>
              <a:rPr lang="fa-IR" sz="4000" b="1" dirty="0">
                <a:solidFill>
                  <a:schemeClr val="accent1">
                    <a:lumMod val="50000"/>
                  </a:schemeClr>
                </a:solidFill>
                <a:cs typeface="B Nazanin" pitchFamily="2" charset="-78"/>
              </a:rPr>
              <a:t>كليد كانديد</a:t>
            </a:r>
            <a:r>
              <a:rPr lang="en-US" sz="4000" b="1" dirty="0">
                <a:solidFill>
                  <a:schemeClr val="accent1">
                    <a:lumMod val="50000"/>
                  </a:schemeClr>
                </a:solidFill>
                <a:cs typeface="B Nazanin" pitchFamily="2" charset="-78"/>
              </a:rPr>
              <a:t>(C.K / candidate key)</a:t>
            </a:r>
          </a:p>
        </p:txBody>
      </p:sp>
      <p:sp>
        <p:nvSpPr>
          <p:cNvPr id="3" name="Content Placeholder 2"/>
          <p:cNvSpPr>
            <a:spLocks noGrp="1"/>
          </p:cNvSpPr>
          <p:nvPr>
            <p:ph idx="1"/>
          </p:nvPr>
        </p:nvSpPr>
        <p:spPr>
          <a:xfrm>
            <a:off x="381000" y="1676400"/>
            <a:ext cx="8305800" cy="4495800"/>
          </a:xfrm>
        </p:spPr>
        <p:txBody>
          <a:bodyPr>
            <a:normAutofit/>
          </a:bodyPr>
          <a:lstStyle/>
          <a:p>
            <a:r>
              <a:rPr lang="fa-IR" b="1" dirty="0"/>
              <a:t>نكته :</a:t>
            </a:r>
            <a:r>
              <a:rPr lang="fa-IR" dirty="0"/>
              <a:t> هر رابطه حداقل يك كليد كانديد دارد</a:t>
            </a:r>
            <a:r>
              <a:rPr lang="fa-IR" dirty="0" smtClean="0"/>
              <a:t>. زیرا در بدترین حالت کل مجموعه عنوان، کلید کاندید رابطه است. </a:t>
            </a:r>
            <a:r>
              <a:rPr lang="fa-IR" dirty="0"/>
              <a:t>است به چنين حالتي </a:t>
            </a:r>
            <a:r>
              <a:rPr lang="en-US" i="1" dirty="0" err="1"/>
              <a:t>All_key</a:t>
            </a:r>
            <a:r>
              <a:rPr lang="fa-IR" dirty="0"/>
              <a:t> گويند.</a:t>
            </a:r>
            <a:endParaRPr lang="en-US" dirty="0"/>
          </a:p>
          <a:p>
            <a:endParaRPr lang="en-US" dirty="0"/>
          </a:p>
          <a:p>
            <a:pPr marL="0" indent="0">
              <a:buNone/>
            </a:pPr>
            <a:r>
              <a:rPr lang="fa-IR" b="1" u="sng" dirty="0" smtClean="0"/>
              <a:t>مثال3:</a:t>
            </a:r>
          </a:p>
          <a:p>
            <a:pPr marL="320040" lvl="1" indent="0">
              <a:buNone/>
            </a:pPr>
            <a:r>
              <a:rPr lang="fa-IR" dirty="0" smtClean="0"/>
              <a:t>در جدول روبرو </a:t>
            </a:r>
            <a:r>
              <a:rPr lang="en-US" dirty="0" smtClean="0"/>
              <a:t>(S#, P# , J#)</a:t>
            </a:r>
            <a:r>
              <a:rPr lang="fa-IR" dirty="0" smtClean="0"/>
              <a:t> کلید کاندید رابطه است. </a:t>
            </a:r>
            <a:endParaRPr lang="fa-IR" dirty="0"/>
          </a:p>
          <a:p>
            <a:pPr marL="320040" lvl="1" indent="0">
              <a:buNone/>
            </a:pPr>
            <a:endParaRPr lang="fa-IR" dirty="0" smtClean="0"/>
          </a:p>
          <a:p>
            <a:pPr marL="320040" lvl="1" indent="0">
              <a:buNone/>
            </a:pPr>
            <a:r>
              <a:rPr lang="fa-IR" sz="4000" b="1" dirty="0" smtClean="0">
                <a:solidFill>
                  <a:schemeClr val="accent1">
                    <a:lumMod val="50000"/>
                  </a:schemeClr>
                </a:solidFill>
              </a:rPr>
              <a:t> چرا؟</a:t>
            </a:r>
          </a:p>
          <a:p>
            <a:endParaRPr lang="fa-IR" dirty="0" smtClean="0"/>
          </a:p>
          <a:p>
            <a:endParaRPr lang="fa-IR" dirty="0"/>
          </a:p>
          <a:p>
            <a:pPr marL="0" indent="0">
              <a:buNone/>
            </a:pPr>
            <a:r>
              <a:rPr lang="fa-IR" sz="1800" b="1" dirty="0" smtClean="0">
                <a:solidFill>
                  <a:schemeClr val="accent1">
                    <a:lumMod val="50000"/>
                  </a:schemeClr>
                </a:solidFill>
              </a:rPr>
              <a:t>چون هیچ  یک از صفات خاصه به تنهایی یا دوبه دو یکتایی مقدار ندارند.</a:t>
            </a:r>
          </a:p>
        </p:txBody>
      </p:sp>
      <p:sp>
        <p:nvSpPr>
          <p:cNvPr id="4" name="Slide Number Placeholder 3"/>
          <p:cNvSpPr>
            <a:spLocks noGrp="1"/>
          </p:cNvSpPr>
          <p:nvPr>
            <p:ph type="sldNum" sz="quarter" idx="12"/>
          </p:nvPr>
        </p:nvSpPr>
        <p:spPr/>
        <p:txBody>
          <a:bodyPr/>
          <a:lstStyle/>
          <a:p>
            <a:fld id="{B6F15528-21DE-4FAA-801E-634DDDAF4B2B}" type="slidenum">
              <a:rPr lang="en-US" smtClean="0"/>
              <a:pPr/>
              <a:t>67</a:t>
            </a:fld>
            <a:endParaRPr lang="en-US"/>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3657600"/>
            <a:ext cx="2085975" cy="1790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72055364"/>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wipe(down)">
                                      <p:cBhvr>
                                        <p:cTn id="7" dur="500"/>
                                        <p:tgtEl>
                                          <p:spTgt spid="1027"/>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animEffect transition="in" filter="barn(inVertical)">
                                      <p:cBhvr>
                                        <p:cTn id="11" dur="500"/>
                                        <p:tgtEl>
                                          <p:spTgt spid="3">
                                            <p:txEl>
                                              <p:pRg st="5" end="5"/>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3">
                                            <p:txEl>
                                              <p:pRg st="8" end="8"/>
                                            </p:txEl>
                                          </p:spTgt>
                                        </p:tgtEl>
                                        <p:attrNameLst>
                                          <p:attrName>style.visibility</p:attrName>
                                        </p:attrNameLst>
                                      </p:cBhvr>
                                      <p:to>
                                        <p:strVal val="visible"/>
                                      </p:to>
                                    </p:set>
                                    <p:animEffect transition="in" filter="wipe(down)">
                                      <p:cBhvr>
                                        <p:cTn id="16"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777240" lvl="1" indent="-457200" rtl="1"/>
            <a:r>
              <a:rPr lang="fa-IR" sz="4000" b="1" dirty="0">
                <a:solidFill>
                  <a:schemeClr val="accent1">
                    <a:lumMod val="50000"/>
                  </a:schemeClr>
                </a:solidFill>
                <a:cs typeface="B Nazanin" pitchFamily="2" charset="-78"/>
              </a:rPr>
              <a:t>کلید اصلی </a:t>
            </a:r>
            <a:r>
              <a:rPr lang="en-US" sz="4000" b="1" dirty="0">
                <a:solidFill>
                  <a:schemeClr val="accent1">
                    <a:lumMod val="50000"/>
                  </a:schemeClr>
                </a:solidFill>
                <a:cs typeface="B Nazanin" pitchFamily="2" charset="-78"/>
              </a:rPr>
              <a:t>(P.K / primary key)</a:t>
            </a:r>
          </a:p>
        </p:txBody>
      </p:sp>
      <p:sp>
        <p:nvSpPr>
          <p:cNvPr id="3" name="Content Placeholder 2"/>
          <p:cNvSpPr>
            <a:spLocks noGrp="1"/>
          </p:cNvSpPr>
          <p:nvPr>
            <p:ph idx="1"/>
          </p:nvPr>
        </p:nvSpPr>
        <p:spPr/>
        <p:txBody>
          <a:bodyPr/>
          <a:lstStyle/>
          <a:p>
            <a:pPr marL="0" indent="0">
              <a:buNone/>
            </a:pPr>
            <a:r>
              <a:rPr lang="fa-IR" dirty="0"/>
              <a:t>كليد كانديدي است كه توسط طراح بانك انتخاب مي شود. طراح بانك بايد از بين كليدهاي كانديد فقط يكي را براي كليد اصلي معرفي </a:t>
            </a:r>
            <a:r>
              <a:rPr lang="fa-IR" dirty="0" smtClean="0"/>
              <a:t>كند.</a:t>
            </a:r>
          </a:p>
          <a:p>
            <a:pPr marL="0" indent="0">
              <a:buNone/>
            </a:pPr>
            <a:r>
              <a:rPr lang="fa-IR" dirty="0" smtClean="0"/>
              <a:t> </a:t>
            </a:r>
            <a:r>
              <a:rPr lang="fa-IR" dirty="0"/>
              <a:t>دو عامل براي اين انتخاب مهم است :</a:t>
            </a:r>
            <a:r>
              <a:rPr lang="fa-IR" dirty="0" smtClean="0"/>
              <a:t>‌</a:t>
            </a:r>
          </a:p>
          <a:p>
            <a:pPr marL="0" indent="0">
              <a:buNone/>
            </a:pPr>
            <a:endParaRPr lang="en-US" dirty="0"/>
          </a:p>
          <a:p>
            <a:pPr marL="777240" lvl="1" indent="-457200">
              <a:buFont typeface="+mj-lt"/>
              <a:buAutoNum type="arabicPeriod"/>
            </a:pPr>
            <a:r>
              <a:rPr lang="fa-IR" dirty="0" smtClean="0"/>
              <a:t>نقش </a:t>
            </a:r>
            <a:r>
              <a:rPr lang="fa-IR" dirty="0"/>
              <a:t>و اهميت كليد اصلي نسبت به ساير كليدهاي كانديد مثلا : شماره </a:t>
            </a:r>
            <a:r>
              <a:rPr lang="fa-IR" dirty="0" smtClean="0"/>
              <a:t>دانشجویی </a:t>
            </a:r>
            <a:r>
              <a:rPr lang="fa-IR" dirty="0"/>
              <a:t>در </a:t>
            </a:r>
            <a:r>
              <a:rPr lang="fa-IR" dirty="0" smtClean="0"/>
              <a:t>سیستم دانشگاه. چون اکثر سوالات این بر مبنای شماره دانشجویی پرسیده می شود.</a:t>
            </a:r>
            <a:endParaRPr lang="en-US" dirty="0"/>
          </a:p>
          <a:p>
            <a:pPr marL="777240" lvl="1" indent="-457200">
              <a:buFont typeface="+mj-lt"/>
              <a:buAutoNum type="arabicPeriod"/>
            </a:pPr>
            <a:r>
              <a:rPr lang="fa-IR" dirty="0" smtClean="0"/>
              <a:t>كوتاه ترين </a:t>
            </a:r>
            <a:r>
              <a:rPr lang="fa-IR" dirty="0"/>
              <a:t>كليد كانديد را به عنوان كليد اصلي انتخاب مي كنند. </a:t>
            </a:r>
            <a:r>
              <a:rPr lang="fa-IR" dirty="0" smtClean="0"/>
              <a:t>این ضابطه در سطح فیزیکی در خصوص فضای اشغال شده خیلی مؤثر خواهد بود.</a:t>
            </a:r>
          </a:p>
          <a:p>
            <a:pPr marL="320040" lvl="1" indent="0">
              <a:buNone/>
            </a:pP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68</a:t>
            </a:fld>
            <a:endParaRPr lang="en-US"/>
          </a:p>
        </p:txBody>
      </p:sp>
    </p:spTree>
    <p:extLst>
      <p:ext uri="{BB962C8B-B14F-4D97-AF65-F5344CB8AC3E}">
        <p14:creationId xmlns:p14="http://schemas.microsoft.com/office/powerpoint/2010/main" val="1487834849"/>
      </p:ext>
    </p:extLst>
  </p:cSld>
  <p:clrMapOvr>
    <a:masterClrMapping/>
  </p:clrMapOvr>
  <mc:AlternateContent xmlns:mc="http://schemas.openxmlformats.org/markup-compatibility/2006" xmlns:p14="http://schemas.microsoft.com/office/powerpoint/2010/main">
    <mc:Choice Requires="p14">
      <p:transition spd="slow" p14:dur="1300">
        <p14:pan dir="r"/>
      </p:transition>
    </mc:Choice>
    <mc:Fallback xmlns="">
      <p:transition spd="slow">
        <p:fade/>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کلید اصلی</a:t>
            </a:r>
            <a:endParaRPr lang="en-US" dirty="0"/>
          </a:p>
        </p:txBody>
      </p:sp>
      <p:sp>
        <p:nvSpPr>
          <p:cNvPr id="3" name="Content Placeholder 2"/>
          <p:cNvSpPr>
            <a:spLocks noGrp="1"/>
          </p:cNvSpPr>
          <p:nvPr>
            <p:ph idx="1"/>
          </p:nvPr>
        </p:nvSpPr>
        <p:spPr>
          <a:xfrm>
            <a:off x="304800" y="1676400"/>
            <a:ext cx="8001000" cy="4419600"/>
          </a:xfrm>
        </p:spPr>
        <p:txBody>
          <a:bodyPr>
            <a:normAutofit/>
          </a:bodyPr>
          <a:lstStyle/>
          <a:p>
            <a:pPr marL="0" indent="0">
              <a:buNone/>
            </a:pPr>
            <a:r>
              <a:rPr lang="fa-IR" b="1" u="sng" dirty="0" smtClean="0"/>
              <a:t>چرا کلید اصلی؟ </a:t>
            </a:r>
          </a:p>
          <a:p>
            <a:pPr marL="0" indent="0">
              <a:buNone/>
            </a:pPr>
            <a:r>
              <a:rPr lang="fa-IR" sz="2000" dirty="0"/>
              <a:t>كليد اصلي تنها مكانيزم نشان دهي آدرس يا آدرس دهي در سطح تاپل است به همين دليل وجود كليد اصلي </a:t>
            </a:r>
            <a:r>
              <a:rPr lang="fa-IR" sz="2000"/>
              <a:t>الزامي </a:t>
            </a:r>
            <a:r>
              <a:rPr lang="fa-IR" sz="2000" smtClean="0"/>
              <a:t>است.</a:t>
            </a:r>
            <a:endParaRPr lang="en-US" sz="2000" dirty="0"/>
          </a:p>
          <a:p>
            <a:pPr marL="0" indent="0">
              <a:buNone/>
            </a:pPr>
            <a:r>
              <a:rPr lang="fa-IR" sz="2000" dirty="0" smtClean="0"/>
              <a:t>تنها راه مشخص کردن یک تاپل در یک رابطه، معرفی </a:t>
            </a:r>
            <a:r>
              <a:rPr lang="fa-IR" sz="2000" b="1" dirty="0" smtClean="0">
                <a:solidFill>
                  <a:schemeClr val="accent1">
                    <a:lumMod val="50000"/>
                  </a:schemeClr>
                </a:solidFill>
              </a:rPr>
              <a:t>نام رابطه </a:t>
            </a:r>
            <a:r>
              <a:rPr lang="fa-IR" sz="2000" dirty="0" smtClean="0"/>
              <a:t>و </a:t>
            </a:r>
            <a:r>
              <a:rPr lang="fa-IR" sz="2000" b="1" dirty="0" smtClean="0">
                <a:solidFill>
                  <a:schemeClr val="accent1">
                    <a:lumMod val="50000"/>
                  </a:schemeClr>
                </a:solidFill>
              </a:rPr>
              <a:t>مقدار کلید اصلی</a:t>
            </a:r>
            <a:r>
              <a:rPr lang="fa-IR" sz="2000" dirty="0" smtClean="0"/>
              <a:t> آن تاپل در رابطه است.</a:t>
            </a:r>
          </a:p>
          <a:p>
            <a:pPr marL="0" indent="0">
              <a:buNone/>
            </a:pPr>
            <a:endParaRPr lang="fa-IR" sz="2000" dirty="0"/>
          </a:p>
          <a:p>
            <a:pPr marL="0" indent="0">
              <a:buNone/>
            </a:pPr>
            <a:endParaRPr lang="fa-IR" sz="2000" dirty="0" smtClean="0"/>
          </a:p>
          <a:p>
            <a:pPr marL="0" indent="0">
              <a:buNone/>
            </a:pPr>
            <a:endParaRPr lang="fa-IR" sz="2000" dirty="0" smtClean="0"/>
          </a:p>
          <a:p>
            <a:pPr marL="0" indent="0">
              <a:buNone/>
            </a:pPr>
            <a:r>
              <a:rPr lang="fa-IR" sz="2000" dirty="0" smtClean="0"/>
              <a:t>البته به کمک هر صفت خاصه ای، اعم از کلید یا غیر کلید می توان به تاپل های رابطه دستیابی داشت ولی حاصل جستجو با کلید اصلی یک تاپل منحصر به فرد خواهد بود نه بیشتر.</a:t>
            </a:r>
            <a:endParaRPr lang="en-US" sz="20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69</a:t>
            </a:fld>
            <a:endParaRPr lang="en-US"/>
          </a:p>
        </p:txBody>
      </p:sp>
    </p:spTree>
    <p:extLst>
      <p:ext uri="{BB962C8B-B14F-4D97-AF65-F5344CB8AC3E}">
        <p14:creationId xmlns:p14="http://schemas.microsoft.com/office/powerpoint/2010/main" val="2930232141"/>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
            <a:ext cx="8305800" cy="609600"/>
          </a:xfrm>
        </p:spPr>
        <p:txBody>
          <a:bodyPr/>
          <a:lstStyle/>
          <a:p>
            <a:r>
              <a:rPr lang="fa-IR" sz="3600" u="sng" dirty="0" smtClean="0"/>
              <a:t>مثالی از مدل رابطه ای</a:t>
            </a:r>
            <a:endParaRPr lang="en-US" sz="3600" u="sng" dirty="0"/>
          </a:p>
        </p:txBody>
      </p:sp>
      <p:sp>
        <p:nvSpPr>
          <p:cNvPr id="4" name="Slide Number Placeholder 3"/>
          <p:cNvSpPr>
            <a:spLocks noGrp="1"/>
          </p:cNvSpPr>
          <p:nvPr>
            <p:ph type="sldNum" sz="quarter" idx="12"/>
          </p:nvPr>
        </p:nvSpPr>
        <p:spPr>
          <a:xfrm>
            <a:off x="-3860" y="0"/>
            <a:ext cx="537260" cy="365125"/>
          </a:xfrm>
        </p:spPr>
        <p:txBody>
          <a:bodyPr/>
          <a:lstStyle/>
          <a:p>
            <a:fld id="{B6F15528-21DE-4FAA-801E-634DDDAF4B2B}" type="slidenum">
              <a:rPr lang="en-US" smtClean="0"/>
              <a:pPr/>
              <a:t>7</a:t>
            </a:fld>
            <a:endParaRPr lang="en-US" dirty="0"/>
          </a:p>
        </p:txBody>
      </p:sp>
      <p:sp>
        <p:nvSpPr>
          <p:cNvPr id="5" name="Rectangle 7"/>
          <p:cNvSpPr>
            <a:spLocks noChangeArrowheads="1"/>
          </p:cNvSpPr>
          <p:nvPr/>
        </p:nvSpPr>
        <p:spPr bwMode="auto">
          <a:xfrm>
            <a:off x="1079684" y="2318117"/>
            <a:ext cx="1938020" cy="660885"/>
          </a:xfrm>
          <a:prstGeom prst="rect">
            <a:avLst/>
          </a:prstGeom>
          <a:noFill/>
          <a:ln w="9525">
            <a:solidFill>
              <a:schemeClr val="tx1"/>
            </a:solidFill>
            <a:miter lim="800000"/>
            <a:headEnd/>
            <a:tailEnd/>
          </a:ln>
          <a:effectLst/>
        </p:spPr>
        <p:txBody>
          <a:bodyPr wrap="none" anchor="ctr"/>
          <a:lstStyle/>
          <a:p>
            <a:pPr algn="ctr" rtl="1"/>
            <a:r>
              <a:rPr lang="fa-IR" sz="2400" b="1" dirty="0" smtClean="0">
                <a:cs typeface="B Nazanin" pitchFamily="2" charset="-78"/>
              </a:rPr>
              <a:t>قطعه </a:t>
            </a:r>
            <a:r>
              <a:rPr lang="en-US" sz="2400" b="1" dirty="0" smtClean="0">
                <a:cs typeface="B Nazanin" pitchFamily="2" charset="-78"/>
              </a:rPr>
              <a:t>(P)</a:t>
            </a:r>
            <a:endParaRPr lang="en-US" sz="2400" b="1" dirty="0">
              <a:cs typeface="B Nazanin" pitchFamily="2" charset="-78"/>
            </a:endParaRPr>
          </a:p>
        </p:txBody>
      </p:sp>
      <p:sp>
        <p:nvSpPr>
          <p:cNvPr id="6" name="Diamond 5"/>
          <p:cNvSpPr/>
          <p:nvPr/>
        </p:nvSpPr>
        <p:spPr>
          <a:xfrm>
            <a:off x="4011391" y="2241309"/>
            <a:ext cx="1517554" cy="806677"/>
          </a:xfrm>
          <a:prstGeom prst="diamond">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rtl="1"/>
            <a:r>
              <a:rPr lang="fa-IR" sz="2000" dirty="0" smtClean="0">
                <a:solidFill>
                  <a:schemeClr val="tx1"/>
                </a:solidFill>
                <a:cs typeface="B Nazanin" pitchFamily="2" charset="-78"/>
              </a:rPr>
              <a:t>تهیه</a:t>
            </a:r>
            <a:endParaRPr lang="en-US" sz="2000" dirty="0">
              <a:solidFill>
                <a:schemeClr val="tx1"/>
              </a:solidFill>
              <a:cs typeface="B Nazanin" pitchFamily="2" charset="-78"/>
            </a:endParaRPr>
          </a:p>
        </p:txBody>
      </p:sp>
      <p:cxnSp>
        <p:nvCxnSpPr>
          <p:cNvPr id="7" name="Straight Connector 6"/>
          <p:cNvCxnSpPr>
            <a:stCxn id="6" idx="1"/>
            <a:endCxn id="5" idx="3"/>
          </p:cNvCxnSpPr>
          <p:nvPr/>
        </p:nvCxnSpPr>
        <p:spPr>
          <a:xfrm flipH="1">
            <a:off x="3017704" y="2644648"/>
            <a:ext cx="993687" cy="391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a:stCxn id="9" idx="1"/>
            <a:endCxn id="6" idx="3"/>
          </p:cNvCxnSpPr>
          <p:nvPr/>
        </p:nvCxnSpPr>
        <p:spPr>
          <a:xfrm flipH="1" flipV="1">
            <a:off x="5528945" y="2644648"/>
            <a:ext cx="917759" cy="1457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7"/>
          <p:cNvSpPr>
            <a:spLocks noChangeArrowheads="1"/>
          </p:cNvSpPr>
          <p:nvPr/>
        </p:nvSpPr>
        <p:spPr bwMode="auto">
          <a:xfrm>
            <a:off x="6446704" y="2328775"/>
            <a:ext cx="1938020" cy="660885"/>
          </a:xfrm>
          <a:prstGeom prst="rect">
            <a:avLst/>
          </a:prstGeom>
          <a:noFill/>
          <a:ln w="9525">
            <a:solidFill>
              <a:schemeClr val="tx1"/>
            </a:solidFill>
            <a:miter lim="800000"/>
            <a:headEnd/>
            <a:tailEnd/>
          </a:ln>
          <a:effectLst/>
        </p:spPr>
        <p:txBody>
          <a:bodyPr wrap="none" anchor="ctr"/>
          <a:lstStyle/>
          <a:p>
            <a:pPr algn="ctr" rtl="1"/>
            <a:r>
              <a:rPr lang="fa-IR" sz="2400" b="1" dirty="0" smtClean="0">
                <a:cs typeface="B Nazanin" pitchFamily="2" charset="-78"/>
              </a:rPr>
              <a:t>تهیه کننده </a:t>
            </a:r>
            <a:r>
              <a:rPr lang="en-US" sz="2400" b="1" dirty="0" smtClean="0">
                <a:cs typeface="B Nazanin" pitchFamily="2" charset="-78"/>
              </a:rPr>
              <a:t>(S)</a:t>
            </a:r>
            <a:endParaRPr lang="en-US" sz="2400" b="1" dirty="0">
              <a:cs typeface="B Nazanin" pitchFamily="2" charset="-78"/>
            </a:endParaRPr>
          </a:p>
        </p:txBody>
      </p:sp>
      <p:cxnSp>
        <p:nvCxnSpPr>
          <p:cNvPr id="20" name="Straight Connector 19"/>
          <p:cNvCxnSpPr/>
          <p:nvPr/>
        </p:nvCxnSpPr>
        <p:spPr>
          <a:xfrm flipH="1">
            <a:off x="2171573" y="1837510"/>
            <a:ext cx="472164" cy="50201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1816325" y="1804202"/>
            <a:ext cx="162380" cy="50201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Oval 21"/>
          <p:cNvSpPr/>
          <p:nvPr/>
        </p:nvSpPr>
        <p:spPr>
          <a:xfrm>
            <a:off x="612324" y="1371600"/>
            <a:ext cx="693054" cy="432602"/>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US" sz="1400" b="1" dirty="0" smtClean="0">
                <a:solidFill>
                  <a:schemeClr val="tx1"/>
                </a:solidFill>
                <a:cs typeface="B Nazanin" pitchFamily="2" charset="-78"/>
              </a:rPr>
              <a:t>P#</a:t>
            </a:r>
            <a:endParaRPr lang="en-US" sz="1400" b="1" dirty="0">
              <a:solidFill>
                <a:schemeClr val="tx1"/>
              </a:solidFill>
              <a:cs typeface="B Nazanin" pitchFamily="2" charset="-78"/>
            </a:endParaRPr>
          </a:p>
        </p:txBody>
      </p:sp>
      <p:cxnSp>
        <p:nvCxnSpPr>
          <p:cNvPr id="23" name="Straight Connector 22"/>
          <p:cNvCxnSpPr>
            <a:stCxn id="22" idx="4"/>
          </p:cNvCxnSpPr>
          <p:nvPr/>
        </p:nvCxnSpPr>
        <p:spPr>
          <a:xfrm>
            <a:off x="958851" y="1804202"/>
            <a:ext cx="510947" cy="50201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Oval 23"/>
          <p:cNvSpPr/>
          <p:nvPr/>
        </p:nvSpPr>
        <p:spPr>
          <a:xfrm>
            <a:off x="2211951" y="1371600"/>
            <a:ext cx="987876" cy="432602"/>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1400" b="1" dirty="0" smtClean="0">
                <a:solidFill>
                  <a:schemeClr val="tx1"/>
                </a:solidFill>
                <a:cs typeface="B Nazanin" pitchFamily="2" charset="-78"/>
              </a:rPr>
              <a:t>جنس</a:t>
            </a:r>
            <a:endParaRPr lang="en-US" sz="1400" b="1" dirty="0">
              <a:solidFill>
                <a:schemeClr val="tx1"/>
              </a:solidFill>
              <a:cs typeface="B Nazanin" pitchFamily="2" charset="-78"/>
            </a:endParaRPr>
          </a:p>
        </p:txBody>
      </p:sp>
      <p:sp>
        <p:nvSpPr>
          <p:cNvPr id="25" name="Oval 24"/>
          <p:cNvSpPr/>
          <p:nvPr/>
        </p:nvSpPr>
        <p:spPr>
          <a:xfrm>
            <a:off x="1469798" y="1371600"/>
            <a:ext cx="693054" cy="432602"/>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1400" b="1" dirty="0" smtClean="0">
                <a:solidFill>
                  <a:schemeClr val="tx1"/>
                </a:solidFill>
                <a:cs typeface="B Nazanin" pitchFamily="2" charset="-78"/>
              </a:rPr>
              <a:t>رنگ</a:t>
            </a:r>
            <a:endParaRPr lang="en-US" sz="1400" b="1" dirty="0">
              <a:solidFill>
                <a:schemeClr val="tx1"/>
              </a:solidFill>
              <a:cs typeface="B Nazanin" pitchFamily="2" charset="-78"/>
            </a:endParaRPr>
          </a:p>
        </p:txBody>
      </p:sp>
      <p:cxnSp>
        <p:nvCxnSpPr>
          <p:cNvPr id="26" name="Straight Connector 25"/>
          <p:cNvCxnSpPr/>
          <p:nvPr/>
        </p:nvCxnSpPr>
        <p:spPr>
          <a:xfrm flipH="1">
            <a:off x="7775124" y="1804202"/>
            <a:ext cx="472164" cy="50201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7242399" y="1804202"/>
            <a:ext cx="162380" cy="50201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Oval 27"/>
          <p:cNvSpPr/>
          <p:nvPr/>
        </p:nvSpPr>
        <p:spPr>
          <a:xfrm>
            <a:off x="6038398" y="1371600"/>
            <a:ext cx="693054" cy="432602"/>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US" sz="1400" b="1" dirty="0" smtClean="0">
                <a:solidFill>
                  <a:schemeClr val="tx1"/>
                </a:solidFill>
                <a:cs typeface="B Nazanin" pitchFamily="2" charset="-78"/>
              </a:rPr>
              <a:t>S#</a:t>
            </a:r>
            <a:endParaRPr lang="en-US" sz="1400" b="1" dirty="0">
              <a:solidFill>
                <a:schemeClr val="tx1"/>
              </a:solidFill>
              <a:cs typeface="B Nazanin" pitchFamily="2" charset="-78"/>
            </a:endParaRPr>
          </a:p>
        </p:txBody>
      </p:sp>
      <p:cxnSp>
        <p:nvCxnSpPr>
          <p:cNvPr id="29" name="Straight Connector 28"/>
          <p:cNvCxnSpPr>
            <a:stCxn id="28" idx="4"/>
          </p:cNvCxnSpPr>
          <p:nvPr/>
        </p:nvCxnSpPr>
        <p:spPr>
          <a:xfrm>
            <a:off x="6384925" y="1804202"/>
            <a:ext cx="510947" cy="50201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Oval 29"/>
          <p:cNvSpPr/>
          <p:nvPr/>
        </p:nvSpPr>
        <p:spPr>
          <a:xfrm>
            <a:off x="7775124" y="1371600"/>
            <a:ext cx="987876" cy="432602"/>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1400" b="1" dirty="0" smtClean="0">
                <a:solidFill>
                  <a:schemeClr val="tx1"/>
                </a:solidFill>
                <a:cs typeface="B Nazanin" pitchFamily="2" charset="-78"/>
              </a:rPr>
              <a:t>شهر</a:t>
            </a:r>
            <a:endParaRPr lang="en-US" sz="1400" b="1" dirty="0">
              <a:solidFill>
                <a:schemeClr val="tx1"/>
              </a:solidFill>
              <a:cs typeface="B Nazanin" pitchFamily="2" charset="-78"/>
            </a:endParaRPr>
          </a:p>
        </p:txBody>
      </p:sp>
      <p:sp>
        <p:nvSpPr>
          <p:cNvPr id="31" name="Oval 30"/>
          <p:cNvSpPr/>
          <p:nvPr/>
        </p:nvSpPr>
        <p:spPr>
          <a:xfrm>
            <a:off x="6895872" y="1371600"/>
            <a:ext cx="693054" cy="432602"/>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1400" b="1" dirty="0" smtClean="0">
                <a:solidFill>
                  <a:schemeClr val="tx1"/>
                </a:solidFill>
                <a:cs typeface="B Nazanin" pitchFamily="2" charset="-78"/>
              </a:rPr>
              <a:t>نام</a:t>
            </a:r>
            <a:endParaRPr lang="en-US" sz="1400" b="1" dirty="0">
              <a:solidFill>
                <a:schemeClr val="tx1"/>
              </a:solidFill>
              <a:cs typeface="B Nazanin" pitchFamily="2" charset="-78"/>
            </a:endParaRPr>
          </a:p>
        </p:txBody>
      </p:sp>
      <p:sp>
        <p:nvSpPr>
          <p:cNvPr id="32" name="TextBox 31"/>
          <p:cNvSpPr txBox="1"/>
          <p:nvPr/>
        </p:nvSpPr>
        <p:spPr>
          <a:xfrm>
            <a:off x="3429000" y="2281535"/>
            <a:ext cx="356188" cy="461665"/>
          </a:xfrm>
          <a:prstGeom prst="rect">
            <a:avLst/>
          </a:prstGeom>
          <a:noFill/>
        </p:spPr>
        <p:txBody>
          <a:bodyPr wrap="none" rtlCol="0">
            <a:spAutoFit/>
          </a:bodyPr>
          <a:lstStyle/>
          <a:p>
            <a:r>
              <a:rPr lang="en-US" sz="2400" b="1" dirty="0" smtClean="0"/>
              <a:t>n</a:t>
            </a:r>
            <a:endParaRPr lang="en-US" sz="2400" b="1" dirty="0"/>
          </a:p>
        </p:txBody>
      </p:sp>
      <p:sp>
        <p:nvSpPr>
          <p:cNvPr id="33" name="TextBox 32"/>
          <p:cNvSpPr txBox="1"/>
          <p:nvPr/>
        </p:nvSpPr>
        <p:spPr>
          <a:xfrm>
            <a:off x="5876924" y="2263392"/>
            <a:ext cx="441146" cy="461665"/>
          </a:xfrm>
          <a:prstGeom prst="rect">
            <a:avLst/>
          </a:prstGeom>
          <a:noFill/>
        </p:spPr>
        <p:txBody>
          <a:bodyPr wrap="none" rtlCol="0">
            <a:spAutoFit/>
          </a:bodyPr>
          <a:lstStyle/>
          <a:p>
            <a:r>
              <a:rPr lang="en-US" sz="2400" b="1" dirty="0" smtClean="0"/>
              <a:t>m</a:t>
            </a:r>
            <a:endParaRPr lang="en-US" sz="2400" b="1" dirty="0"/>
          </a:p>
        </p:txBody>
      </p:sp>
      <p:cxnSp>
        <p:nvCxnSpPr>
          <p:cNvPr id="44" name="Straight Connector 43"/>
          <p:cNvCxnSpPr/>
          <p:nvPr/>
        </p:nvCxnSpPr>
        <p:spPr>
          <a:xfrm flipH="1">
            <a:off x="2821214" y="1837510"/>
            <a:ext cx="1004194" cy="46870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Oval 44"/>
          <p:cNvSpPr/>
          <p:nvPr/>
        </p:nvSpPr>
        <p:spPr>
          <a:xfrm>
            <a:off x="3353244" y="1404908"/>
            <a:ext cx="987876" cy="432602"/>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1400" b="1" dirty="0" smtClean="0">
                <a:solidFill>
                  <a:schemeClr val="tx1"/>
                </a:solidFill>
                <a:cs typeface="B Nazanin" pitchFamily="2" charset="-78"/>
              </a:rPr>
              <a:t>شهر</a:t>
            </a:r>
            <a:endParaRPr lang="en-US" sz="1400" b="1" dirty="0">
              <a:solidFill>
                <a:schemeClr val="tx1"/>
              </a:solidFill>
              <a:cs typeface="B Nazanin" pitchFamily="2" charset="-78"/>
            </a:endParaRPr>
          </a:p>
        </p:txBody>
      </p:sp>
      <p:pic>
        <p:nvPicPr>
          <p:cNvPr id="1025"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1199" y="3706267"/>
            <a:ext cx="3298141" cy="1828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3584029"/>
            <a:ext cx="2724150" cy="2124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81095" y="3220492"/>
            <a:ext cx="1847850" cy="2800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8" name="Rectangle 47"/>
          <p:cNvSpPr/>
          <p:nvPr/>
        </p:nvSpPr>
        <p:spPr>
          <a:xfrm>
            <a:off x="-76200" y="6386036"/>
            <a:ext cx="9089340" cy="400110"/>
          </a:xfrm>
          <a:prstGeom prst="rect">
            <a:avLst/>
          </a:prstGeom>
        </p:spPr>
        <p:txBody>
          <a:bodyPr wrap="square">
            <a:spAutoFit/>
          </a:bodyPr>
          <a:lstStyle/>
          <a:p>
            <a:pPr algn="r" rtl="1"/>
            <a:r>
              <a:rPr lang="fa-IR" sz="2000" dirty="0">
                <a:cs typeface="B Nazanin" pitchFamily="2" charset="-78"/>
              </a:rPr>
              <a:t>در ساختار رابطه ای از جدول هم برای نمایش موجودیت ها و هم براي نمایش ارتباط بين جداول استفاده می شود.</a:t>
            </a:r>
          </a:p>
        </p:txBody>
      </p:sp>
    </p:spTree>
    <p:extLst>
      <p:ext uri="{BB962C8B-B14F-4D97-AF65-F5344CB8AC3E}">
        <p14:creationId xmlns:p14="http://schemas.microsoft.com/office/powerpoint/2010/main" val="10031798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2" presetClass="entr" presetSubtype="4" fill="hold"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wipe(down)">
                                      <p:cBhvr>
                                        <p:cTn id="10" dur="500"/>
                                        <p:tgtEl>
                                          <p:spTgt spid="44"/>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45"/>
                                        </p:tgtEl>
                                        <p:attrNameLst>
                                          <p:attrName>style.visibility</p:attrName>
                                        </p:attrNameLst>
                                      </p:cBhvr>
                                      <p:to>
                                        <p:strVal val="visible"/>
                                      </p:to>
                                    </p:set>
                                    <p:animEffect transition="in" filter="wipe(down)">
                                      <p:cBhvr>
                                        <p:cTn id="13" dur="500"/>
                                        <p:tgtEl>
                                          <p:spTgt spid="45"/>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wipe(down)">
                                      <p:cBhvr>
                                        <p:cTn id="16" dur="500"/>
                                        <p:tgtEl>
                                          <p:spTgt spid="24"/>
                                        </p:tgtEl>
                                      </p:cBhvr>
                                    </p:animEffect>
                                  </p:childTnLst>
                                </p:cTn>
                              </p:par>
                              <p:par>
                                <p:cTn id="17" presetID="22" presetClass="entr" presetSubtype="4"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down)">
                                      <p:cBhvr>
                                        <p:cTn id="19" dur="500"/>
                                        <p:tgtEl>
                                          <p:spTgt spid="20"/>
                                        </p:tgtEl>
                                      </p:cBhvr>
                                    </p:animEffect>
                                  </p:childTnLst>
                                </p:cTn>
                              </p:par>
                              <p:par>
                                <p:cTn id="20" presetID="22" presetClass="entr" presetSubtype="4" fill="hold"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wipe(down)">
                                      <p:cBhvr>
                                        <p:cTn id="22" dur="500"/>
                                        <p:tgtEl>
                                          <p:spTgt spid="21"/>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wipe(down)">
                                      <p:cBhvr>
                                        <p:cTn id="25" dur="500"/>
                                        <p:tgtEl>
                                          <p:spTgt spid="25"/>
                                        </p:tgtEl>
                                      </p:cBhvr>
                                    </p:animEffect>
                                  </p:childTnLst>
                                </p:cTn>
                              </p:par>
                              <p:par>
                                <p:cTn id="26" presetID="22" presetClass="entr" presetSubtype="4" fill="hold" nodeType="with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wipe(down)">
                                      <p:cBhvr>
                                        <p:cTn id="28" dur="500"/>
                                        <p:tgtEl>
                                          <p:spTgt spid="23"/>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down)">
                                      <p:cBhvr>
                                        <p:cTn id="31" dur="500"/>
                                        <p:tgtEl>
                                          <p:spTgt spid="22"/>
                                        </p:tgtEl>
                                      </p:cBhvr>
                                    </p:animEffect>
                                  </p:childTnLst>
                                </p:cTn>
                              </p:par>
                              <p:par>
                                <p:cTn id="32" presetID="22" presetClass="entr" presetSubtype="4" fill="hold" nodeType="withEffect">
                                  <p:stCondLst>
                                    <p:cond delay="0"/>
                                  </p:stCondLst>
                                  <p:childTnLst>
                                    <p:set>
                                      <p:cBhvr>
                                        <p:cTn id="33" dur="1" fill="hold">
                                          <p:stCondLst>
                                            <p:cond delay="0"/>
                                          </p:stCondLst>
                                        </p:cTn>
                                        <p:tgtEl>
                                          <p:spTgt spid="1026"/>
                                        </p:tgtEl>
                                        <p:attrNameLst>
                                          <p:attrName>style.visibility</p:attrName>
                                        </p:attrNameLst>
                                      </p:cBhvr>
                                      <p:to>
                                        <p:strVal val="visible"/>
                                      </p:to>
                                    </p:set>
                                    <p:animEffect transition="in" filter="wipe(down)">
                                      <p:cBhvr>
                                        <p:cTn id="34" dur="500"/>
                                        <p:tgtEl>
                                          <p:spTgt spid="1026"/>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down)">
                                      <p:cBhvr>
                                        <p:cTn id="39" dur="500"/>
                                        <p:tgtEl>
                                          <p:spTgt spid="9"/>
                                        </p:tgtEl>
                                      </p:cBhvr>
                                    </p:animEffect>
                                  </p:childTnLst>
                                </p:cTn>
                              </p:par>
                              <p:par>
                                <p:cTn id="40" presetID="22" presetClass="entr" presetSubtype="4" fill="hold" nodeType="with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wipe(down)">
                                      <p:cBhvr>
                                        <p:cTn id="42" dur="500"/>
                                        <p:tgtEl>
                                          <p:spTgt spid="29"/>
                                        </p:tgtEl>
                                      </p:cBhvr>
                                    </p:animEffect>
                                  </p:childTnLst>
                                </p:cTn>
                              </p:par>
                              <p:par>
                                <p:cTn id="43" presetID="22" presetClass="entr" presetSubtype="4" fill="hold" nodeType="with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wipe(down)">
                                      <p:cBhvr>
                                        <p:cTn id="45" dur="500"/>
                                        <p:tgtEl>
                                          <p:spTgt spid="27"/>
                                        </p:tgtEl>
                                      </p:cBhvr>
                                    </p:animEffect>
                                  </p:childTnLst>
                                </p:cTn>
                              </p:par>
                              <p:par>
                                <p:cTn id="46" presetID="22" presetClass="entr" presetSubtype="4" fill="hold" nodeType="with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wipe(down)">
                                      <p:cBhvr>
                                        <p:cTn id="48" dur="500"/>
                                        <p:tgtEl>
                                          <p:spTgt spid="26"/>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30"/>
                                        </p:tgtEl>
                                        <p:attrNameLst>
                                          <p:attrName>style.visibility</p:attrName>
                                        </p:attrNameLst>
                                      </p:cBhvr>
                                      <p:to>
                                        <p:strVal val="visible"/>
                                      </p:to>
                                    </p:set>
                                    <p:animEffect transition="in" filter="wipe(down)">
                                      <p:cBhvr>
                                        <p:cTn id="51" dur="500"/>
                                        <p:tgtEl>
                                          <p:spTgt spid="30"/>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31"/>
                                        </p:tgtEl>
                                        <p:attrNameLst>
                                          <p:attrName>style.visibility</p:attrName>
                                        </p:attrNameLst>
                                      </p:cBhvr>
                                      <p:to>
                                        <p:strVal val="visible"/>
                                      </p:to>
                                    </p:set>
                                    <p:animEffect transition="in" filter="wipe(down)">
                                      <p:cBhvr>
                                        <p:cTn id="54" dur="500"/>
                                        <p:tgtEl>
                                          <p:spTgt spid="31"/>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28"/>
                                        </p:tgtEl>
                                        <p:attrNameLst>
                                          <p:attrName>style.visibility</p:attrName>
                                        </p:attrNameLst>
                                      </p:cBhvr>
                                      <p:to>
                                        <p:strVal val="visible"/>
                                      </p:to>
                                    </p:set>
                                    <p:animEffect transition="in" filter="wipe(down)">
                                      <p:cBhvr>
                                        <p:cTn id="57" dur="500"/>
                                        <p:tgtEl>
                                          <p:spTgt spid="28"/>
                                        </p:tgtEl>
                                      </p:cBhvr>
                                    </p:animEffect>
                                  </p:childTnLst>
                                </p:cTn>
                              </p:par>
                              <p:par>
                                <p:cTn id="58" presetID="22" presetClass="entr" presetSubtype="4" fill="hold" nodeType="withEffect">
                                  <p:stCondLst>
                                    <p:cond delay="0"/>
                                  </p:stCondLst>
                                  <p:childTnLst>
                                    <p:set>
                                      <p:cBhvr>
                                        <p:cTn id="59" dur="1" fill="hold">
                                          <p:stCondLst>
                                            <p:cond delay="0"/>
                                          </p:stCondLst>
                                        </p:cTn>
                                        <p:tgtEl>
                                          <p:spTgt spid="1025"/>
                                        </p:tgtEl>
                                        <p:attrNameLst>
                                          <p:attrName>style.visibility</p:attrName>
                                        </p:attrNameLst>
                                      </p:cBhvr>
                                      <p:to>
                                        <p:strVal val="visible"/>
                                      </p:to>
                                    </p:set>
                                    <p:animEffect transition="in" filter="wipe(down)">
                                      <p:cBhvr>
                                        <p:cTn id="60" dur="500"/>
                                        <p:tgtEl>
                                          <p:spTgt spid="1025"/>
                                        </p:tgtEl>
                                      </p:cBhvr>
                                    </p:animEffect>
                                  </p:childTnLst>
                                </p:cTn>
                              </p:par>
                            </p:childTnLst>
                          </p:cTn>
                        </p:par>
                      </p:childTnLst>
                    </p:cTn>
                  </p:par>
                  <p:par>
                    <p:cTn id="61" fill="hold">
                      <p:stCondLst>
                        <p:cond delay="indefinite"/>
                      </p:stCondLst>
                      <p:childTnLst>
                        <p:par>
                          <p:cTn id="62" fill="hold">
                            <p:stCondLst>
                              <p:cond delay="0"/>
                            </p:stCondLst>
                            <p:childTnLst>
                              <p:par>
                                <p:cTn id="63" presetID="6" presetClass="entr" presetSubtype="16" fill="hold" nodeType="clickEffect">
                                  <p:stCondLst>
                                    <p:cond delay="0"/>
                                  </p:stCondLst>
                                  <p:childTnLst>
                                    <p:set>
                                      <p:cBhvr>
                                        <p:cTn id="64" dur="1" fill="hold">
                                          <p:stCondLst>
                                            <p:cond delay="0"/>
                                          </p:stCondLst>
                                        </p:cTn>
                                        <p:tgtEl>
                                          <p:spTgt spid="7"/>
                                        </p:tgtEl>
                                        <p:attrNameLst>
                                          <p:attrName>style.visibility</p:attrName>
                                        </p:attrNameLst>
                                      </p:cBhvr>
                                      <p:to>
                                        <p:strVal val="visible"/>
                                      </p:to>
                                    </p:set>
                                    <p:animEffect transition="in" filter="circle(in)">
                                      <p:cBhvr>
                                        <p:cTn id="65" dur="2000"/>
                                        <p:tgtEl>
                                          <p:spTgt spid="7"/>
                                        </p:tgtEl>
                                      </p:cBhvr>
                                    </p:animEffect>
                                  </p:childTnLst>
                                </p:cTn>
                              </p:par>
                              <p:par>
                                <p:cTn id="66" presetID="6" presetClass="entr" presetSubtype="16" fill="hold" grpId="0" nodeType="withEffect">
                                  <p:stCondLst>
                                    <p:cond delay="0"/>
                                  </p:stCondLst>
                                  <p:childTnLst>
                                    <p:set>
                                      <p:cBhvr>
                                        <p:cTn id="67" dur="1" fill="hold">
                                          <p:stCondLst>
                                            <p:cond delay="0"/>
                                          </p:stCondLst>
                                        </p:cTn>
                                        <p:tgtEl>
                                          <p:spTgt spid="32"/>
                                        </p:tgtEl>
                                        <p:attrNameLst>
                                          <p:attrName>style.visibility</p:attrName>
                                        </p:attrNameLst>
                                      </p:cBhvr>
                                      <p:to>
                                        <p:strVal val="visible"/>
                                      </p:to>
                                    </p:set>
                                    <p:animEffect transition="in" filter="circle(in)">
                                      <p:cBhvr>
                                        <p:cTn id="68" dur="2000"/>
                                        <p:tgtEl>
                                          <p:spTgt spid="32"/>
                                        </p:tgtEl>
                                      </p:cBhvr>
                                    </p:animEffect>
                                  </p:childTnLst>
                                </p:cTn>
                              </p:par>
                              <p:par>
                                <p:cTn id="69" presetID="6" presetClass="entr" presetSubtype="16" fill="hold" grpId="0" nodeType="withEffect">
                                  <p:stCondLst>
                                    <p:cond delay="0"/>
                                  </p:stCondLst>
                                  <p:childTnLst>
                                    <p:set>
                                      <p:cBhvr>
                                        <p:cTn id="70" dur="1" fill="hold">
                                          <p:stCondLst>
                                            <p:cond delay="0"/>
                                          </p:stCondLst>
                                        </p:cTn>
                                        <p:tgtEl>
                                          <p:spTgt spid="6"/>
                                        </p:tgtEl>
                                        <p:attrNameLst>
                                          <p:attrName>style.visibility</p:attrName>
                                        </p:attrNameLst>
                                      </p:cBhvr>
                                      <p:to>
                                        <p:strVal val="visible"/>
                                      </p:to>
                                    </p:set>
                                    <p:animEffect transition="in" filter="circle(in)">
                                      <p:cBhvr>
                                        <p:cTn id="71" dur="2000"/>
                                        <p:tgtEl>
                                          <p:spTgt spid="6"/>
                                        </p:tgtEl>
                                      </p:cBhvr>
                                    </p:animEffect>
                                  </p:childTnLst>
                                </p:cTn>
                              </p:par>
                              <p:par>
                                <p:cTn id="72" presetID="6" presetClass="entr" presetSubtype="16" fill="hold" nodeType="withEffect">
                                  <p:stCondLst>
                                    <p:cond delay="0"/>
                                  </p:stCondLst>
                                  <p:childTnLst>
                                    <p:set>
                                      <p:cBhvr>
                                        <p:cTn id="73" dur="1" fill="hold">
                                          <p:stCondLst>
                                            <p:cond delay="0"/>
                                          </p:stCondLst>
                                        </p:cTn>
                                        <p:tgtEl>
                                          <p:spTgt spid="8"/>
                                        </p:tgtEl>
                                        <p:attrNameLst>
                                          <p:attrName>style.visibility</p:attrName>
                                        </p:attrNameLst>
                                      </p:cBhvr>
                                      <p:to>
                                        <p:strVal val="visible"/>
                                      </p:to>
                                    </p:set>
                                    <p:animEffect transition="in" filter="circle(in)">
                                      <p:cBhvr>
                                        <p:cTn id="74" dur="2000"/>
                                        <p:tgtEl>
                                          <p:spTgt spid="8"/>
                                        </p:tgtEl>
                                      </p:cBhvr>
                                    </p:animEffect>
                                  </p:childTnLst>
                                </p:cTn>
                              </p:par>
                              <p:par>
                                <p:cTn id="75" presetID="6" presetClass="entr" presetSubtype="16" fill="hold" grpId="0" nodeType="withEffect">
                                  <p:stCondLst>
                                    <p:cond delay="0"/>
                                  </p:stCondLst>
                                  <p:childTnLst>
                                    <p:set>
                                      <p:cBhvr>
                                        <p:cTn id="76" dur="1" fill="hold">
                                          <p:stCondLst>
                                            <p:cond delay="0"/>
                                          </p:stCondLst>
                                        </p:cTn>
                                        <p:tgtEl>
                                          <p:spTgt spid="33"/>
                                        </p:tgtEl>
                                        <p:attrNameLst>
                                          <p:attrName>style.visibility</p:attrName>
                                        </p:attrNameLst>
                                      </p:cBhvr>
                                      <p:to>
                                        <p:strVal val="visible"/>
                                      </p:to>
                                    </p:set>
                                    <p:animEffect transition="in" filter="circle(in)">
                                      <p:cBhvr>
                                        <p:cTn id="77" dur="2000"/>
                                        <p:tgtEl>
                                          <p:spTgt spid="33"/>
                                        </p:tgtEl>
                                      </p:cBhvr>
                                    </p:animEffect>
                                  </p:childTnLst>
                                </p:cTn>
                              </p:par>
                              <p:par>
                                <p:cTn id="78" presetID="6" presetClass="entr" presetSubtype="16" fill="hold" nodeType="withEffect">
                                  <p:stCondLst>
                                    <p:cond delay="0"/>
                                  </p:stCondLst>
                                  <p:childTnLst>
                                    <p:set>
                                      <p:cBhvr>
                                        <p:cTn id="79" dur="1" fill="hold">
                                          <p:stCondLst>
                                            <p:cond delay="0"/>
                                          </p:stCondLst>
                                        </p:cTn>
                                        <p:tgtEl>
                                          <p:spTgt spid="1027"/>
                                        </p:tgtEl>
                                        <p:attrNameLst>
                                          <p:attrName>style.visibility</p:attrName>
                                        </p:attrNameLst>
                                      </p:cBhvr>
                                      <p:to>
                                        <p:strVal val="visible"/>
                                      </p:to>
                                    </p:set>
                                    <p:animEffect transition="in" filter="circle(in)">
                                      <p:cBhvr>
                                        <p:cTn id="80" dur="2000"/>
                                        <p:tgtEl>
                                          <p:spTgt spid="1027"/>
                                        </p:tgtEl>
                                      </p:cBhvr>
                                    </p:animEffect>
                                  </p:childTnLst>
                                </p:cTn>
                              </p:par>
                            </p:childTnLst>
                          </p:cTn>
                        </p:par>
                        <p:par>
                          <p:cTn id="81" fill="hold">
                            <p:stCondLst>
                              <p:cond delay="2000"/>
                            </p:stCondLst>
                            <p:childTnLst>
                              <p:par>
                                <p:cTn id="82" presetID="2" presetClass="entr" presetSubtype="4" fill="hold" grpId="0" nodeType="afterEffect">
                                  <p:stCondLst>
                                    <p:cond delay="0"/>
                                  </p:stCondLst>
                                  <p:childTnLst>
                                    <p:set>
                                      <p:cBhvr>
                                        <p:cTn id="83" dur="1" fill="hold">
                                          <p:stCondLst>
                                            <p:cond delay="0"/>
                                          </p:stCondLst>
                                        </p:cTn>
                                        <p:tgtEl>
                                          <p:spTgt spid="48"/>
                                        </p:tgtEl>
                                        <p:attrNameLst>
                                          <p:attrName>style.visibility</p:attrName>
                                        </p:attrNameLst>
                                      </p:cBhvr>
                                      <p:to>
                                        <p:strVal val="visible"/>
                                      </p:to>
                                    </p:set>
                                    <p:anim calcmode="lin" valueType="num">
                                      <p:cBhvr additive="base">
                                        <p:cTn id="84" dur="500" fill="hold"/>
                                        <p:tgtEl>
                                          <p:spTgt spid="48"/>
                                        </p:tgtEl>
                                        <p:attrNameLst>
                                          <p:attrName>ppt_x</p:attrName>
                                        </p:attrNameLst>
                                      </p:cBhvr>
                                      <p:tavLst>
                                        <p:tav tm="0">
                                          <p:val>
                                            <p:strVal val="#ppt_x"/>
                                          </p:val>
                                        </p:tav>
                                        <p:tav tm="100000">
                                          <p:val>
                                            <p:strVal val="#ppt_x"/>
                                          </p:val>
                                        </p:tav>
                                      </p:tavLst>
                                    </p:anim>
                                    <p:anim calcmode="lin" valueType="num">
                                      <p:cBhvr additive="base">
                                        <p:cTn id="85"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9" grpId="0" animBg="1"/>
      <p:bldP spid="22" grpId="0" animBg="1"/>
      <p:bldP spid="24" grpId="0" animBg="1"/>
      <p:bldP spid="25" grpId="0" animBg="1"/>
      <p:bldP spid="28" grpId="0" animBg="1"/>
      <p:bldP spid="30" grpId="0" animBg="1"/>
      <p:bldP spid="31" grpId="0" animBg="1"/>
      <p:bldP spid="32" grpId="0"/>
      <p:bldP spid="33" grpId="0"/>
      <p:bldP spid="45" grpId="0" animBg="1"/>
      <p:bldP spid="48"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457200"/>
            <a:ext cx="8610600" cy="1066800"/>
          </a:xfrm>
        </p:spPr>
        <p:txBody>
          <a:bodyPr/>
          <a:lstStyle/>
          <a:p>
            <a:pPr marL="777240" lvl="1" indent="-457200" rtl="1"/>
            <a:r>
              <a:rPr lang="fa-IR" sz="3600" b="1" dirty="0">
                <a:solidFill>
                  <a:schemeClr val="accent1">
                    <a:lumMod val="50000"/>
                  </a:schemeClr>
                </a:solidFill>
                <a:cs typeface="B Nazanin" pitchFamily="2" charset="-78"/>
              </a:rPr>
              <a:t>کلید فرعی یا بدیل </a:t>
            </a:r>
            <a:r>
              <a:rPr lang="en-US" sz="3600" b="1" dirty="0">
                <a:solidFill>
                  <a:schemeClr val="accent1">
                    <a:lumMod val="50000"/>
                  </a:schemeClr>
                </a:solidFill>
                <a:cs typeface="B Nazanin" pitchFamily="2" charset="-78"/>
              </a:rPr>
              <a:t>(A.K / alternative key)</a:t>
            </a:r>
            <a:endParaRPr lang="fa-IR" sz="3600" b="1" dirty="0">
              <a:solidFill>
                <a:schemeClr val="accent1">
                  <a:lumMod val="50000"/>
                </a:schemeClr>
              </a:solidFill>
              <a:cs typeface="B Nazanin" pitchFamily="2" charset="-78"/>
            </a:endParaRPr>
          </a:p>
        </p:txBody>
      </p:sp>
      <p:sp>
        <p:nvSpPr>
          <p:cNvPr id="3" name="Content Placeholder 2"/>
          <p:cNvSpPr>
            <a:spLocks noGrp="1"/>
          </p:cNvSpPr>
          <p:nvPr>
            <p:ph idx="1"/>
          </p:nvPr>
        </p:nvSpPr>
        <p:spPr>
          <a:xfrm>
            <a:off x="381000" y="1676400"/>
            <a:ext cx="8305800" cy="4419600"/>
          </a:xfrm>
        </p:spPr>
        <p:txBody>
          <a:bodyPr/>
          <a:lstStyle/>
          <a:p>
            <a:pPr marL="0" indent="0" algn="ctr">
              <a:buNone/>
            </a:pPr>
            <a:r>
              <a:rPr lang="fa-IR" b="1" dirty="0">
                <a:solidFill>
                  <a:schemeClr val="accent1">
                    <a:lumMod val="50000"/>
                  </a:schemeClr>
                </a:solidFill>
              </a:rPr>
              <a:t>هر كليد </a:t>
            </a:r>
            <a:r>
              <a:rPr lang="fa-IR" b="1" dirty="0" smtClean="0">
                <a:solidFill>
                  <a:schemeClr val="accent1">
                    <a:lumMod val="50000"/>
                  </a:schemeClr>
                </a:solidFill>
              </a:rPr>
              <a:t>كانديد به </a:t>
            </a:r>
            <a:r>
              <a:rPr lang="fa-IR" b="1" dirty="0">
                <a:solidFill>
                  <a:schemeClr val="accent1">
                    <a:lumMod val="50000"/>
                  </a:schemeClr>
                </a:solidFill>
              </a:rPr>
              <a:t>غير از كليد اصلي كليد بديل ناميده است.</a:t>
            </a:r>
            <a:endParaRPr lang="en-US" b="1" dirty="0">
              <a:solidFill>
                <a:schemeClr val="accent1">
                  <a:lumMod val="50000"/>
                </a:schemeClr>
              </a:solidFill>
            </a:endParaRPr>
          </a:p>
          <a:p>
            <a:endParaRPr lang="fa-IR" dirty="0" smtClean="0"/>
          </a:p>
          <a:p>
            <a:endParaRPr lang="fa-IR" dirty="0"/>
          </a:p>
          <a:p>
            <a:endParaRPr lang="fa-IR" dirty="0" smtClean="0"/>
          </a:p>
          <a:p>
            <a:pPr marL="0" indent="0">
              <a:buNone/>
            </a:pPr>
            <a:r>
              <a:rPr lang="fa-IR" dirty="0" smtClean="0"/>
              <a:t>طراح بانک در شمای ادراکی می تواند علاوه بر مشخص کردن کلید اصلی، کلیدهای فرعی را نیز مشخص کند.</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70</a:t>
            </a:fld>
            <a:endParaRPr lang="en-US"/>
          </a:p>
        </p:txBody>
      </p:sp>
    </p:spTree>
    <p:extLst>
      <p:ext uri="{BB962C8B-B14F-4D97-AF65-F5344CB8AC3E}">
        <p14:creationId xmlns:p14="http://schemas.microsoft.com/office/powerpoint/2010/main" val="148783484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28600" y="6019800"/>
            <a:ext cx="8534400" cy="4429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pPr marL="777240" lvl="1" indent="-457200" rtl="1"/>
            <a:r>
              <a:rPr lang="fa-IR" sz="4000" b="1" dirty="0">
                <a:solidFill>
                  <a:schemeClr val="accent1">
                    <a:lumMod val="50000"/>
                  </a:schemeClr>
                </a:solidFill>
                <a:cs typeface="B Nazanin" pitchFamily="2" charset="-78"/>
              </a:rPr>
              <a:t>کلید خارجی </a:t>
            </a:r>
            <a:r>
              <a:rPr lang="en-US" sz="4000" b="1" dirty="0">
                <a:solidFill>
                  <a:schemeClr val="accent1">
                    <a:lumMod val="50000"/>
                  </a:schemeClr>
                </a:solidFill>
                <a:cs typeface="B Nazanin" pitchFamily="2" charset="-78"/>
              </a:rPr>
              <a:t>(F.K / foreign key) </a:t>
            </a:r>
          </a:p>
        </p:txBody>
      </p:sp>
      <p:sp>
        <p:nvSpPr>
          <p:cNvPr id="3" name="Content Placeholder 2"/>
          <p:cNvSpPr>
            <a:spLocks noGrp="1"/>
          </p:cNvSpPr>
          <p:nvPr>
            <p:ph idx="1"/>
          </p:nvPr>
        </p:nvSpPr>
        <p:spPr>
          <a:xfrm>
            <a:off x="228600" y="1828800"/>
            <a:ext cx="8686800" cy="1828800"/>
          </a:xfrm>
        </p:spPr>
        <p:txBody>
          <a:bodyPr>
            <a:normAutofit fontScale="92500" lnSpcReduction="10000"/>
          </a:bodyPr>
          <a:lstStyle/>
          <a:p>
            <a:pPr marL="0" indent="0" algn="ctr">
              <a:buNone/>
            </a:pPr>
            <a:r>
              <a:rPr lang="fa-IR" b="1" dirty="0">
                <a:solidFill>
                  <a:schemeClr val="accent1">
                    <a:lumMod val="50000"/>
                  </a:schemeClr>
                </a:solidFill>
              </a:rPr>
              <a:t>صفت خاصه </a:t>
            </a:r>
            <a:r>
              <a:rPr lang="en-US" b="1" dirty="0">
                <a:solidFill>
                  <a:schemeClr val="accent1">
                    <a:lumMod val="50000"/>
                  </a:schemeClr>
                </a:solidFill>
              </a:rPr>
              <a:t>x</a:t>
            </a:r>
            <a:r>
              <a:rPr lang="fa-IR" b="1" dirty="0">
                <a:solidFill>
                  <a:schemeClr val="accent1">
                    <a:lumMod val="50000"/>
                  </a:schemeClr>
                </a:solidFill>
              </a:rPr>
              <a:t> (يعني ستون ) از رابطه </a:t>
            </a:r>
            <a:r>
              <a:rPr lang="en-US" b="1" dirty="0">
                <a:solidFill>
                  <a:schemeClr val="accent1">
                    <a:lumMod val="50000"/>
                  </a:schemeClr>
                </a:solidFill>
              </a:rPr>
              <a:t>R2</a:t>
            </a:r>
            <a:r>
              <a:rPr lang="fa-IR" b="1" dirty="0">
                <a:solidFill>
                  <a:schemeClr val="accent1">
                    <a:lumMod val="50000"/>
                  </a:schemeClr>
                </a:solidFill>
              </a:rPr>
              <a:t> كليد خارجي </a:t>
            </a:r>
            <a:r>
              <a:rPr lang="fa-IR" b="1" dirty="0" smtClean="0">
                <a:solidFill>
                  <a:schemeClr val="accent1">
                    <a:lumMod val="50000"/>
                  </a:schemeClr>
                </a:solidFill>
              </a:rPr>
              <a:t>این رابطه نامیده می شود، اگر </a:t>
            </a:r>
            <a:r>
              <a:rPr lang="en-US" b="1" dirty="0">
                <a:solidFill>
                  <a:schemeClr val="accent1">
                    <a:lumMod val="50000"/>
                  </a:schemeClr>
                </a:solidFill>
              </a:rPr>
              <a:t>x</a:t>
            </a:r>
            <a:r>
              <a:rPr lang="fa-IR" b="1" dirty="0">
                <a:solidFill>
                  <a:schemeClr val="accent1">
                    <a:lumMod val="50000"/>
                  </a:schemeClr>
                </a:solidFill>
              </a:rPr>
              <a:t> در رابطه </a:t>
            </a:r>
            <a:r>
              <a:rPr lang="en-US" b="1" dirty="0">
                <a:solidFill>
                  <a:schemeClr val="accent1">
                    <a:lumMod val="50000"/>
                  </a:schemeClr>
                </a:solidFill>
              </a:rPr>
              <a:t>R1</a:t>
            </a:r>
            <a:r>
              <a:rPr lang="fa-IR" b="1" dirty="0">
                <a:solidFill>
                  <a:schemeClr val="accent1">
                    <a:lumMod val="50000"/>
                  </a:schemeClr>
                </a:solidFill>
              </a:rPr>
              <a:t> كليد اصلي </a:t>
            </a:r>
            <a:r>
              <a:rPr lang="fa-IR" b="1" dirty="0" smtClean="0">
                <a:solidFill>
                  <a:schemeClr val="accent1">
                    <a:lumMod val="50000"/>
                  </a:schemeClr>
                </a:solidFill>
              </a:rPr>
              <a:t>باشد.</a:t>
            </a:r>
            <a:endParaRPr lang="en-US" b="1" dirty="0">
              <a:solidFill>
                <a:schemeClr val="accent1">
                  <a:lumMod val="50000"/>
                </a:schemeClr>
              </a:solidFill>
            </a:endParaRPr>
          </a:p>
          <a:p>
            <a:pPr marL="0" indent="0">
              <a:buNone/>
            </a:pPr>
            <a:r>
              <a:rPr lang="fa-IR" b="1" u="sng" dirty="0" smtClean="0">
                <a:solidFill>
                  <a:schemeClr val="accent1">
                    <a:lumMod val="50000"/>
                  </a:schemeClr>
                </a:solidFill>
              </a:rPr>
              <a:t>مثال:</a:t>
            </a:r>
          </a:p>
          <a:p>
            <a:pPr marL="320040" lvl="1" indent="0">
              <a:buNone/>
            </a:pPr>
            <a:r>
              <a:rPr lang="en-US" dirty="0" smtClean="0"/>
              <a:t>S#</a:t>
            </a:r>
            <a:r>
              <a:rPr lang="fa-IR" dirty="0" smtClean="0"/>
              <a:t> </a:t>
            </a:r>
            <a:r>
              <a:rPr lang="fa-IR" dirty="0"/>
              <a:t>در رابطه </a:t>
            </a:r>
            <a:r>
              <a:rPr lang="en-US" dirty="0" smtClean="0"/>
              <a:t>S</a:t>
            </a:r>
            <a:r>
              <a:rPr lang="fa-IR" dirty="0" smtClean="0"/>
              <a:t> </a:t>
            </a:r>
            <a:r>
              <a:rPr lang="fa-IR" dirty="0"/>
              <a:t>كليد اصلی </a:t>
            </a:r>
            <a:r>
              <a:rPr lang="fa-IR" dirty="0" smtClean="0"/>
              <a:t>است و  </a:t>
            </a:r>
            <a:r>
              <a:rPr lang="fa-IR" dirty="0"/>
              <a:t>در جدول </a:t>
            </a:r>
            <a:r>
              <a:rPr lang="en-US" dirty="0" smtClean="0"/>
              <a:t>SP</a:t>
            </a:r>
            <a:r>
              <a:rPr lang="fa-IR" dirty="0" smtClean="0"/>
              <a:t> کلید خارجی محسوب می شود.</a:t>
            </a:r>
          </a:p>
          <a:p>
            <a:pPr marL="320040" lvl="1" indent="0">
              <a:buNone/>
            </a:pPr>
            <a:r>
              <a:rPr lang="fa-IR" dirty="0" smtClean="0"/>
              <a:t>در رابطه </a:t>
            </a:r>
            <a:r>
              <a:rPr lang="en-US" dirty="0" smtClean="0"/>
              <a:t>SP</a:t>
            </a:r>
            <a:r>
              <a:rPr lang="fa-IR" dirty="0" smtClean="0"/>
              <a:t>، </a:t>
            </a:r>
            <a:r>
              <a:rPr lang="en-US" dirty="0" smtClean="0"/>
              <a:t>P#</a:t>
            </a:r>
            <a:r>
              <a:rPr lang="fa-IR" dirty="0" smtClean="0"/>
              <a:t> نیز کلید خارجی محسوب می شود. زیرا در جدول </a:t>
            </a:r>
            <a:r>
              <a:rPr lang="en-US" dirty="0" smtClean="0"/>
              <a:t>P</a:t>
            </a:r>
            <a:r>
              <a:rPr lang="fa-IR" dirty="0" smtClean="0"/>
              <a:t> کلید اصلی است.</a:t>
            </a:r>
            <a:endParaRPr lang="en-US" dirty="0"/>
          </a:p>
        </p:txBody>
      </p:sp>
      <p:sp>
        <p:nvSpPr>
          <p:cNvPr id="4" name="Slide Number Placeholder 3"/>
          <p:cNvSpPr>
            <a:spLocks noGrp="1"/>
          </p:cNvSpPr>
          <p:nvPr>
            <p:ph type="sldNum" sz="quarter" idx="12"/>
          </p:nvPr>
        </p:nvSpPr>
        <p:spPr>
          <a:xfrm>
            <a:off x="8251141" y="6450012"/>
            <a:ext cx="762000" cy="365125"/>
          </a:xfrm>
        </p:spPr>
        <p:txBody>
          <a:bodyPr/>
          <a:lstStyle/>
          <a:p>
            <a:fld id="{B6F15528-21DE-4FAA-801E-634DDDAF4B2B}" type="slidenum">
              <a:rPr lang="en-US" smtClean="0"/>
              <a:pPr/>
              <a:t>71</a:t>
            </a:fld>
            <a:endParaRPr lang="en-US"/>
          </a:p>
        </p:txBody>
      </p:sp>
      <p:pic>
        <p:nvPicPr>
          <p:cNvPr id="5"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1200" y="4633912"/>
            <a:ext cx="3298141" cy="1828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4473574"/>
            <a:ext cx="2724150" cy="2124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29000" y="3962400"/>
            <a:ext cx="1847850" cy="2800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87834849"/>
      </p:ext>
    </p:extLst>
  </p:cSld>
  <p:clrMapOvr>
    <a:masterClrMapping/>
  </p:clrMapOvr>
  <mc:AlternateContent xmlns:mc="http://schemas.openxmlformats.org/markup-compatibility/2006" xmlns:p14="http://schemas.microsoft.com/office/powerpoint/2010/main">
    <mc:Choice Requires="p14">
      <p:transition spd="slow" p14:dur="1300">
        <p14:pan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par>
                                <p:cTn id="11" presetID="6" presetClass="entr" presetSubtype="16"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circle(in)">
                                      <p:cBhvr>
                                        <p:cTn id="13"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کلید خارجی</a:t>
            </a:r>
            <a:endParaRPr lang="en-US" dirty="0"/>
          </a:p>
        </p:txBody>
      </p:sp>
      <p:sp>
        <p:nvSpPr>
          <p:cNvPr id="3" name="Content Placeholder 2"/>
          <p:cNvSpPr>
            <a:spLocks noGrp="1"/>
          </p:cNvSpPr>
          <p:nvPr>
            <p:ph idx="1"/>
          </p:nvPr>
        </p:nvSpPr>
        <p:spPr>
          <a:xfrm>
            <a:off x="304800" y="1752600"/>
            <a:ext cx="8001000" cy="5181600"/>
          </a:xfrm>
        </p:spPr>
        <p:txBody>
          <a:bodyPr>
            <a:normAutofit lnSpcReduction="10000"/>
          </a:bodyPr>
          <a:lstStyle/>
          <a:p>
            <a:pPr marL="0" indent="0">
              <a:buNone/>
            </a:pPr>
            <a:r>
              <a:rPr lang="fa-IR" b="1" u="sng" dirty="0" smtClean="0"/>
              <a:t>چرا کلید خارجی؟ </a:t>
            </a:r>
          </a:p>
          <a:p>
            <a:pPr marL="0" indent="0">
              <a:buNone/>
            </a:pPr>
            <a:r>
              <a:rPr lang="fa-IR" sz="2000" dirty="0" smtClean="0"/>
              <a:t>امکانی است برای ارجاع از یک رابطه به رابطه دیگر.</a:t>
            </a:r>
          </a:p>
          <a:p>
            <a:pPr marL="0" indent="0">
              <a:buNone/>
            </a:pPr>
            <a:r>
              <a:rPr lang="fa-IR" sz="2000" dirty="0" smtClean="0"/>
              <a:t>در واقع وسیله ای است برای پیوند دادن رابطه های بانک اطلاعاتی با یکدیگر</a:t>
            </a:r>
          </a:p>
          <a:p>
            <a:pPr marL="0" indent="0">
              <a:buNone/>
            </a:pPr>
            <a:r>
              <a:rPr lang="fa-IR" sz="2000" b="1" u="sng" dirty="0" smtClean="0"/>
              <a:t>مثلاً:</a:t>
            </a:r>
          </a:p>
          <a:p>
            <a:pPr marL="0" indent="0">
              <a:buNone/>
            </a:pPr>
            <a:r>
              <a:rPr lang="fa-IR" sz="2000" dirty="0" smtClean="0"/>
              <a:t>وجود کلیدهای خارجی </a:t>
            </a:r>
            <a:r>
              <a:rPr lang="en-US" sz="2000" dirty="0" smtClean="0"/>
              <a:t>S#</a:t>
            </a:r>
            <a:r>
              <a:rPr lang="fa-IR" sz="2000" dirty="0" smtClean="0"/>
              <a:t> و </a:t>
            </a:r>
            <a:r>
              <a:rPr lang="en-US" sz="2000" dirty="0" smtClean="0"/>
              <a:t>P#</a:t>
            </a:r>
            <a:r>
              <a:rPr lang="fa-IR" sz="2000" dirty="0" smtClean="0"/>
              <a:t> در جدول </a:t>
            </a:r>
            <a:r>
              <a:rPr lang="en-US" sz="2000" dirty="0" smtClean="0"/>
              <a:t>SP</a:t>
            </a:r>
            <a:r>
              <a:rPr lang="fa-IR" sz="2000" dirty="0" smtClean="0"/>
              <a:t> نمایشگر ارتباطی است که بین تاپل های رابطه </a:t>
            </a:r>
            <a:r>
              <a:rPr lang="en-US" sz="2000" dirty="0" smtClean="0"/>
              <a:t>S</a:t>
            </a:r>
            <a:r>
              <a:rPr lang="fa-IR" sz="2000" dirty="0" smtClean="0"/>
              <a:t> و تاپل های رابطه </a:t>
            </a:r>
            <a:r>
              <a:rPr lang="en-US" sz="2000" dirty="0" smtClean="0"/>
              <a:t>P</a:t>
            </a:r>
            <a:r>
              <a:rPr lang="fa-IR" sz="2000" dirty="0" smtClean="0"/>
              <a:t> وجود دارد.</a:t>
            </a:r>
          </a:p>
          <a:p>
            <a:pPr marL="0" indent="0">
              <a:buNone/>
            </a:pPr>
            <a:endParaRPr lang="fa-IR" sz="2000" dirty="0"/>
          </a:p>
          <a:p>
            <a:pPr marL="0" indent="0">
              <a:buNone/>
            </a:pPr>
            <a:endParaRPr lang="fa-IR" sz="2000" dirty="0" smtClean="0"/>
          </a:p>
          <a:p>
            <a:pPr marL="0" indent="0">
              <a:buNone/>
            </a:pPr>
            <a:endParaRPr lang="fa-IR" sz="2000" dirty="0" smtClean="0"/>
          </a:p>
          <a:p>
            <a:pPr marL="0" indent="0">
              <a:buNone/>
            </a:pPr>
            <a:endParaRPr lang="fa-IR" sz="2000" dirty="0" smtClean="0"/>
          </a:p>
          <a:p>
            <a:pPr marL="0" indent="0">
              <a:buNone/>
            </a:pPr>
            <a:endParaRPr lang="fa-IR" sz="2000" dirty="0"/>
          </a:p>
          <a:p>
            <a:pPr marL="0" indent="0">
              <a:buNone/>
            </a:pPr>
            <a:endParaRPr lang="fa-IR" sz="2000" dirty="0" smtClean="0"/>
          </a:p>
          <a:p>
            <a:pPr marL="0" indent="0">
              <a:buNone/>
            </a:pPr>
            <a:endParaRPr lang="fa-IR" sz="2000" dirty="0" smtClean="0"/>
          </a:p>
          <a:p>
            <a:pPr marL="0" indent="0">
              <a:buNone/>
            </a:pPr>
            <a:r>
              <a:rPr lang="fa-IR" sz="2000" dirty="0" smtClean="0"/>
              <a:t>البته کلید خارجی تنها راه ارتباط نیست.  وجود هر صفت خاصه مشترک بین دو رابطه، عاملی برای نمایش ارتباط است.</a:t>
            </a:r>
            <a:endParaRPr lang="en-US" sz="2000" dirty="0"/>
          </a:p>
        </p:txBody>
      </p:sp>
      <p:sp>
        <p:nvSpPr>
          <p:cNvPr id="4" name="Slide Number Placeholder 3"/>
          <p:cNvSpPr>
            <a:spLocks noGrp="1"/>
          </p:cNvSpPr>
          <p:nvPr>
            <p:ph type="sldNum" sz="quarter" idx="12"/>
          </p:nvPr>
        </p:nvSpPr>
        <p:spPr>
          <a:xfrm>
            <a:off x="8356600" y="6492875"/>
            <a:ext cx="762000" cy="365125"/>
          </a:xfrm>
        </p:spPr>
        <p:txBody>
          <a:bodyPr/>
          <a:lstStyle/>
          <a:p>
            <a:fld id="{B6F15528-21DE-4FAA-801E-634DDDAF4B2B}" type="slidenum">
              <a:rPr lang="en-US" smtClean="0"/>
              <a:pPr/>
              <a:t>72</a:t>
            </a:fld>
            <a:endParaRPr lang="en-US" dirty="0"/>
          </a:p>
        </p:txBody>
      </p:sp>
      <p:pic>
        <p:nvPicPr>
          <p:cNvPr id="5"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1200" y="4379204"/>
            <a:ext cx="2286000" cy="12675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4236627"/>
            <a:ext cx="1888157" cy="14722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33800" y="3892197"/>
            <a:ext cx="1280778" cy="19409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3348522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par>
                                <p:cTn id="11" presetID="6" presetClass="entr" presetSubtype="16"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circle(in)">
                                      <p:cBhvr>
                                        <p:cTn id="13"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قواعد جامعیت در مدل رابطه ای</a:t>
            </a:r>
            <a:endParaRPr lang="en-US" dirty="0"/>
          </a:p>
        </p:txBody>
      </p:sp>
      <p:sp>
        <p:nvSpPr>
          <p:cNvPr id="3" name="Content Placeholder 2"/>
          <p:cNvSpPr>
            <a:spLocks noGrp="1"/>
          </p:cNvSpPr>
          <p:nvPr>
            <p:ph idx="1"/>
          </p:nvPr>
        </p:nvSpPr>
        <p:spPr>
          <a:xfrm>
            <a:off x="152400" y="1676400"/>
            <a:ext cx="8153400" cy="4419600"/>
          </a:xfrm>
        </p:spPr>
        <p:txBody>
          <a:bodyPr>
            <a:normAutofit/>
          </a:bodyPr>
          <a:lstStyle/>
          <a:p>
            <a:pPr marL="0" indent="0">
              <a:buNone/>
            </a:pPr>
            <a:r>
              <a:rPr lang="fa-IR" dirty="0"/>
              <a:t>درمدل رابطه اي قواعدي بايد وجود داشته باشدكه بر اساس آن جامعيت و بي نقص بودن بانك تضمين شود</a:t>
            </a:r>
            <a:r>
              <a:rPr lang="fa-IR" dirty="0" smtClean="0"/>
              <a:t>. به این قواعد جامعیت یا </a:t>
            </a:r>
            <a:r>
              <a:rPr lang="en-US" dirty="0" smtClean="0"/>
              <a:t>Integrity rules</a:t>
            </a:r>
            <a:r>
              <a:rPr lang="fa-IR" dirty="0" smtClean="0"/>
              <a:t> گفته می شود.</a:t>
            </a:r>
            <a:endParaRPr lang="en-US" dirty="0" smtClean="0"/>
          </a:p>
          <a:p>
            <a:pPr marL="0" indent="0">
              <a:buNone/>
            </a:pPr>
            <a:endParaRPr lang="en-US" dirty="0"/>
          </a:p>
          <a:p>
            <a:pPr marL="0" indent="0">
              <a:buNone/>
            </a:pPr>
            <a:endParaRPr lang="fa-IR" dirty="0" smtClean="0"/>
          </a:p>
          <a:p>
            <a:pPr marL="0" indent="0">
              <a:buNone/>
            </a:pPr>
            <a:r>
              <a:rPr lang="fa-IR" sz="2000" b="1" u="sng" dirty="0" smtClean="0"/>
              <a:t>در مدل رابطه ای سه نوع قاعده جامعیتی داریم:</a:t>
            </a:r>
            <a:endParaRPr lang="en-US" sz="2000" b="1" u="sng" dirty="0" smtClean="0"/>
          </a:p>
          <a:p>
            <a:pPr marL="0" indent="0">
              <a:buNone/>
            </a:pPr>
            <a:endParaRPr lang="fa-IR" dirty="0" smtClean="0"/>
          </a:p>
          <a:p>
            <a:pPr marL="662940" lvl="1" indent="-342900">
              <a:buFont typeface="+mj-lt"/>
              <a:buAutoNum type="arabicPeriod"/>
            </a:pPr>
            <a:r>
              <a:rPr lang="fa-IR" sz="1800" b="1" i="1" dirty="0" smtClean="0"/>
              <a:t>قاعده جامعیت درون رابطه ای </a:t>
            </a:r>
            <a:r>
              <a:rPr lang="en-US" sz="1800" b="1" i="1" dirty="0" smtClean="0"/>
              <a:t>(intra – relation integrity rule)</a:t>
            </a:r>
            <a:endParaRPr lang="fa-IR" sz="1800" b="1" i="1" dirty="0" smtClean="0"/>
          </a:p>
          <a:p>
            <a:pPr marL="662940" lvl="1" indent="-342900">
              <a:buFont typeface="+mj-lt"/>
              <a:buAutoNum type="arabicPeriod"/>
            </a:pPr>
            <a:r>
              <a:rPr lang="fa-IR" sz="1800" b="1" i="1" dirty="0" smtClean="0"/>
              <a:t>قاعده </a:t>
            </a:r>
            <a:r>
              <a:rPr lang="fa-IR" sz="1800" b="1" i="1" dirty="0"/>
              <a:t>جامعيت </a:t>
            </a:r>
            <a:r>
              <a:rPr lang="fa-IR" sz="1800" b="1" i="1" dirty="0" smtClean="0"/>
              <a:t>موجوديتی</a:t>
            </a:r>
            <a:r>
              <a:rPr lang="fa-IR" sz="1800" b="1" i="1" dirty="0"/>
              <a:t> </a:t>
            </a:r>
            <a:r>
              <a:rPr lang="en-US" sz="1800" b="1" i="1" dirty="0" smtClean="0"/>
              <a:t>(Entity </a:t>
            </a:r>
            <a:r>
              <a:rPr lang="en-US" sz="1800" b="1" i="1" dirty="0"/>
              <a:t>– relation integrity rule)</a:t>
            </a:r>
            <a:endParaRPr lang="fa-IR" sz="1800" b="1" i="1" dirty="0" smtClean="0"/>
          </a:p>
          <a:p>
            <a:pPr marL="662940" lvl="1" indent="-342900">
              <a:buFont typeface="+mj-lt"/>
              <a:buAutoNum type="arabicPeriod"/>
            </a:pPr>
            <a:r>
              <a:rPr lang="fa-IR" sz="1800" b="1" i="1" dirty="0" smtClean="0"/>
              <a:t>قاعده </a:t>
            </a:r>
            <a:r>
              <a:rPr lang="fa-IR" sz="1800" b="1" i="1" dirty="0"/>
              <a:t>جامعيت </a:t>
            </a:r>
            <a:r>
              <a:rPr lang="fa-IR" sz="1800" b="1" i="1" dirty="0" smtClean="0"/>
              <a:t>ارجاعي </a:t>
            </a:r>
            <a:r>
              <a:rPr lang="en-US" sz="1800" b="1" i="1" dirty="0" smtClean="0"/>
              <a:t> (Referential </a:t>
            </a:r>
            <a:r>
              <a:rPr lang="en-US" sz="1800" b="1" i="1" dirty="0"/>
              <a:t>– relation integrity </a:t>
            </a:r>
            <a:r>
              <a:rPr lang="en-US" sz="1800" b="1" i="1" dirty="0" smtClean="0"/>
              <a:t>rule)</a:t>
            </a:r>
            <a:endParaRPr lang="en-US" sz="1800" dirty="0" smtClean="0"/>
          </a:p>
        </p:txBody>
      </p:sp>
      <p:sp>
        <p:nvSpPr>
          <p:cNvPr id="4" name="Slide Number Placeholder 3"/>
          <p:cNvSpPr>
            <a:spLocks noGrp="1"/>
          </p:cNvSpPr>
          <p:nvPr>
            <p:ph type="sldNum" sz="quarter" idx="12"/>
          </p:nvPr>
        </p:nvSpPr>
        <p:spPr/>
        <p:txBody>
          <a:bodyPr/>
          <a:lstStyle/>
          <a:p>
            <a:fld id="{B6F15528-21DE-4FAA-801E-634DDDAF4B2B}" type="slidenum">
              <a:rPr lang="en-US" smtClean="0"/>
              <a:pPr/>
              <a:t>73</a:t>
            </a:fld>
            <a:endParaRPr lang="en-US"/>
          </a:p>
        </p:txBody>
      </p:sp>
    </p:spTree>
    <p:extLst>
      <p:ext uri="{BB962C8B-B14F-4D97-AF65-F5344CB8AC3E}">
        <p14:creationId xmlns:p14="http://schemas.microsoft.com/office/powerpoint/2010/main" val="251179516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457200"/>
            <a:ext cx="8458200" cy="1066800"/>
          </a:xfrm>
        </p:spPr>
        <p:txBody>
          <a:bodyPr/>
          <a:lstStyle/>
          <a:p>
            <a:pPr lvl="1" algn="r" rtl="1">
              <a:spcBef>
                <a:spcPct val="0"/>
              </a:spcBef>
            </a:pPr>
            <a:r>
              <a:rPr lang="fa-IR" sz="2800" b="1" dirty="0">
                <a:cs typeface="B Nazanin" pitchFamily="2" charset="-78"/>
              </a:rPr>
              <a:t>قاعده جامعیت درون رابطه ای </a:t>
            </a:r>
            <a:r>
              <a:rPr lang="en-US" sz="2400" b="1" dirty="0">
                <a:cs typeface="B Nazanin" pitchFamily="2" charset="-78"/>
              </a:rPr>
              <a:t>(intra – relation integrity rule</a:t>
            </a:r>
            <a:r>
              <a:rPr lang="en-US" sz="2400" b="1" dirty="0" smtClean="0">
                <a:cs typeface="B Nazanin" pitchFamily="2" charset="-78"/>
              </a:rPr>
              <a:t>)</a:t>
            </a:r>
            <a:endParaRPr lang="en-US" sz="2400" dirty="0">
              <a:cs typeface="B Nazanin" pitchFamily="2" charset="-78"/>
            </a:endParaRPr>
          </a:p>
        </p:txBody>
      </p:sp>
      <p:sp>
        <p:nvSpPr>
          <p:cNvPr id="3" name="Content Placeholder 2"/>
          <p:cNvSpPr>
            <a:spLocks noGrp="1"/>
          </p:cNvSpPr>
          <p:nvPr>
            <p:ph idx="1"/>
          </p:nvPr>
        </p:nvSpPr>
        <p:spPr/>
        <p:txBody>
          <a:bodyPr/>
          <a:lstStyle/>
          <a:p>
            <a:pPr lvl="0"/>
            <a:r>
              <a:rPr lang="fa-IR" dirty="0"/>
              <a:t>یعنی هر رابطه ای به تنهایی صحیح باشد</a:t>
            </a:r>
            <a:r>
              <a:rPr lang="fa-IR" dirty="0" smtClean="0"/>
              <a:t>. مثلاً </a:t>
            </a:r>
            <a:r>
              <a:rPr lang="fa-IR" dirty="0"/>
              <a:t>عضو تکراری نداشته باشد و کلیدهایش درست باشند.</a:t>
            </a:r>
            <a:endParaRPr lang="en-US" dirty="0"/>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74</a:t>
            </a:fld>
            <a:endParaRPr lang="en-US"/>
          </a:p>
        </p:txBody>
      </p:sp>
    </p:spTree>
    <p:extLst>
      <p:ext uri="{BB962C8B-B14F-4D97-AF65-F5344CB8AC3E}">
        <p14:creationId xmlns:p14="http://schemas.microsoft.com/office/powerpoint/2010/main" val="33350101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457200"/>
            <a:ext cx="8610600" cy="1066800"/>
          </a:xfrm>
        </p:spPr>
        <p:txBody>
          <a:bodyPr/>
          <a:lstStyle/>
          <a:p>
            <a:pPr lvl="1" algn="r" rtl="1">
              <a:spcBef>
                <a:spcPct val="0"/>
              </a:spcBef>
            </a:pPr>
            <a:r>
              <a:rPr lang="fa-IR" sz="2800" b="1" dirty="0">
                <a:cs typeface="B Nazanin" pitchFamily="2" charset="-78"/>
              </a:rPr>
              <a:t>قاعده جامعيت موجوديتی </a:t>
            </a:r>
            <a:r>
              <a:rPr lang="en-US" sz="2400" b="1" dirty="0">
                <a:cs typeface="B Nazanin" pitchFamily="2" charset="-78"/>
              </a:rPr>
              <a:t>(Entity – relation integrity rule</a:t>
            </a:r>
            <a:r>
              <a:rPr lang="en-US" sz="2400" b="1" dirty="0" smtClean="0">
                <a:cs typeface="B Nazanin" pitchFamily="2" charset="-78"/>
              </a:rPr>
              <a:t>)</a:t>
            </a:r>
            <a:endParaRPr lang="en-US" sz="2400" dirty="0">
              <a:cs typeface="B Nazanin" pitchFamily="2" charset="-78"/>
            </a:endParaRPr>
          </a:p>
        </p:txBody>
      </p:sp>
      <p:sp>
        <p:nvSpPr>
          <p:cNvPr id="3" name="Content Placeholder 2"/>
          <p:cNvSpPr>
            <a:spLocks noGrp="1"/>
          </p:cNvSpPr>
          <p:nvPr>
            <p:ph idx="1"/>
          </p:nvPr>
        </p:nvSpPr>
        <p:spPr>
          <a:xfrm>
            <a:off x="685800" y="1676400"/>
            <a:ext cx="7620000" cy="4419600"/>
          </a:xfrm>
        </p:spPr>
        <p:txBody>
          <a:bodyPr>
            <a:normAutofit fontScale="92500" lnSpcReduction="10000"/>
          </a:bodyPr>
          <a:lstStyle/>
          <a:p>
            <a:pPr lvl="0" algn="just"/>
            <a:r>
              <a:rPr lang="fa-IR" dirty="0"/>
              <a:t>یعنی هیچ جزء تشکیل دهنده کلید اصلی نباید دارای مقدار هیچ (</a:t>
            </a:r>
            <a:r>
              <a:rPr lang="en-US" dirty="0"/>
              <a:t>NULL Value</a:t>
            </a:r>
            <a:r>
              <a:rPr lang="fa-IR" dirty="0"/>
              <a:t>) باشد</a:t>
            </a:r>
            <a:r>
              <a:rPr lang="fa-IR" dirty="0" smtClean="0"/>
              <a:t>.</a:t>
            </a:r>
          </a:p>
          <a:p>
            <a:pPr marL="320040" lvl="1" indent="0" algn="just">
              <a:buNone/>
            </a:pPr>
            <a:r>
              <a:rPr lang="fa-IR" b="1" dirty="0" smtClean="0">
                <a:solidFill>
                  <a:schemeClr val="accent1">
                    <a:lumMod val="50000"/>
                  </a:schemeClr>
                </a:solidFill>
              </a:rPr>
              <a:t>مقدار </a:t>
            </a:r>
            <a:r>
              <a:rPr lang="fa-IR" b="1" dirty="0">
                <a:solidFill>
                  <a:schemeClr val="accent1">
                    <a:lumMod val="50000"/>
                  </a:schemeClr>
                </a:solidFill>
              </a:rPr>
              <a:t>هیچ</a:t>
            </a:r>
            <a:r>
              <a:rPr lang="fa-IR" dirty="0"/>
              <a:t>، مقدار خاصی است که برای نمایش مقدار ناشناخته یا مقدار غیرقابل اعمال به کار می رود و با جای خالی یا صفر فرق دارد</a:t>
            </a:r>
            <a:r>
              <a:rPr lang="fa-IR" dirty="0" smtClean="0"/>
              <a:t>. </a:t>
            </a:r>
          </a:p>
          <a:p>
            <a:pPr marL="0" lvl="0" indent="0" algn="just">
              <a:buNone/>
            </a:pPr>
            <a:r>
              <a:rPr lang="fa-IR" sz="2600" b="1" u="sng" dirty="0" smtClean="0"/>
              <a:t>مثال:</a:t>
            </a:r>
          </a:p>
          <a:p>
            <a:pPr marL="320040" lvl="1" indent="0" algn="just">
              <a:buNone/>
            </a:pPr>
            <a:r>
              <a:rPr lang="fa-IR" dirty="0" smtClean="0"/>
              <a:t>در </a:t>
            </a:r>
            <a:r>
              <a:rPr lang="fa-IR" dirty="0"/>
              <a:t>جدول </a:t>
            </a:r>
            <a:r>
              <a:rPr lang="en-US" dirty="0"/>
              <a:t>SP</a:t>
            </a:r>
            <a:r>
              <a:rPr lang="fa-IR" dirty="0"/>
              <a:t> در تاپلی مقدار </a:t>
            </a:r>
            <a:r>
              <a:rPr lang="en-US" dirty="0" err="1"/>
              <a:t>Qty</a:t>
            </a:r>
            <a:r>
              <a:rPr lang="fa-IR" dirty="0"/>
              <a:t> می تواند </a:t>
            </a:r>
            <a:r>
              <a:rPr lang="en-US" dirty="0"/>
              <a:t>NULL</a:t>
            </a:r>
            <a:r>
              <a:rPr lang="fa-IR" dirty="0"/>
              <a:t> باشد</a:t>
            </a:r>
            <a:r>
              <a:rPr lang="fa-IR" dirty="0" smtClean="0"/>
              <a:t>. </a:t>
            </a:r>
          </a:p>
          <a:p>
            <a:pPr marL="320040" lvl="1" indent="0" algn="just">
              <a:buNone/>
            </a:pPr>
            <a:r>
              <a:rPr lang="fa-IR" dirty="0" smtClean="0"/>
              <a:t>تاپل </a:t>
            </a:r>
            <a:r>
              <a:rPr lang="fa-IR" dirty="0"/>
              <a:t>(</a:t>
            </a:r>
            <a:r>
              <a:rPr lang="en-US" dirty="0"/>
              <a:t>S1, P4, NULL</a:t>
            </a:r>
            <a:r>
              <a:rPr lang="fa-IR" dirty="0"/>
              <a:t>) برای جدول </a:t>
            </a:r>
            <a:r>
              <a:rPr lang="en-US" dirty="0"/>
              <a:t>SP(S#, P#, </a:t>
            </a:r>
            <a:r>
              <a:rPr lang="en-US" dirty="0" err="1"/>
              <a:t>Qty</a:t>
            </a:r>
            <a:r>
              <a:rPr lang="en-US" dirty="0"/>
              <a:t>)</a:t>
            </a:r>
            <a:r>
              <a:rPr lang="fa-IR" dirty="0"/>
              <a:t> به این معناست که </a:t>
            </a:r>
            <a:r>
              <a:rPr lang="en-US" dirty="0"/>
              <a:t>S1</a:t>
            </a:r>
            <a:r>
              <a:rPr lang="fa-IR" dirty="0"/>
              <a:t> قطعه </a:t>
            </a:r>
            <a:r>
              <a:rPr lang="en-US" dirty="0"/>
              <a:t>P1</a:t>
            </a:r>
            <a:r>
              <a:rPr lang="fa-IR" dirty="0"/>
              <a:t> را تهیه کرده است ولی </a:t>
            </a:r>
            <a:r>
              <a:rPr lang="fa-IR" dirty="0" smtClean="0"/>
              <a:t>نمی دانیم </a:t>
            </a:r>
            <a:r>
              <a:rPr lang="fa-IR" dirty="0"/>
              <a:t>چه تعداد.</a:t>
            </a:r>
            <a:endParaRPr lang="en-US" dirty="0"/>
          </a:p>
          <a:p>
            <a:pPr marL="0" indent="0" algn="just">
              <a:buNone/>
            </a:pPr>
            <a:r>
              <a:rPr lang="fa-IR" sz="2600" b="1" u="sng" dirty="0"/>
              <a:t>تذکر:</a:t>
            </a:r>
            <a:endParaRPr lang="en-US" sz="2600" b="1" u="sng" dirty="0"/>
          </a:p>
          <a:p>
            <a:pPr marL="0" indent="0" algn="just">
              <a:buNone/>
            </a:pPr>
            <a:r>
              <a:rPr lang="fa-IR" dirty="0"/>
              <a:t>در بعضی </a:t>
            </a:r>
            <a:r>
              <a:rPr lang="fa-IR" dirty="0" smtClean="0"/>
              <a:t>کتاب ها </a:t>
            </a:r>
            <a:r>
              <a:rPr lang="fa-IR" dirty="0"/>
              <a:t>این قاعده به نام جامعیت دامنه ای(</a:t>
            </a:r>
            <a:r>
              <a:rPr lang="en-US" dirty="0"/>
              <a:t>Domain Integrity</a:t>
            </a:r>
            <a:r>
              <a:rPr lang="fa-IR" dirty="0"/>
              <a:t>) بیان شده و بدین معناست که تمام صفات در تمامی رابطه ها باید از نوع دامنه خود باشند </a:t>
            </a:r>
            <a:r>
              <a:rPr lang="fa-IR" dirty="0" smtClean="0"/>
              <a:t>مثلاً </a:t>
            </a:r>
            <a:r>
              <a:rPr lang="en-US" dirty="0"/>
              <a:t>54.7</a:t>
            </a:r>
            <a:r>
              <a:rPr lang="fa-IR" dirty="0"/>
              <a:t> به عنوان شماره دانشجوئی که عدد صحیح مثبتی است پذیرفته نمی شود و نیز کلیدها نباید دارای مقادیر </a:t>
            </a:r>
            <a:r>
              <a:rPr lang="en-US" dirty="0"/>
              <a:t>NULL</a:t>
            </a:r>
            <a:r>
              <a:rPr lang="fa-IR" dirty="0"/>
              <a:t> یا تکراری باشند</a:t>
            </a:r>
            <a:r>
              <a:rPr lang="fa-IR" dirty="0" smtClean="0"/>
              <a:t>.</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75</a:t>
            </a:fld>
            <a:endParaRPr lang="en-US"/>
          </a:p>
        </p:txBody>
      </p:sp>
    </p:spTree>
    <p:extLst>
      <p:ext uri="{BB962C8B-B14F-4D97-AF65-F5344CB8AC3E}">
        <p14:creationId xmlns:p14="http://schemas.microsoft.com/office/powerpoint/2010/main" val="2362963120"/>
      </p:ext>
    </p:extLst>
  </p:cSld>
  <p:clrMapOvr>
    <a:masterClrMapping/>
  </p:clrMapOvr>
  <mc:AlternateContent xmlns:mc="http://schemas.openxmlformats.org/markup-compatibility/2006" xmlns:p14="http://schemas.microsoft.com/office/powerpoint/2010/main">
    <mc:Choice Requires="p14">
      <p:transition spd="slow" p14:dur="2000">
        <p14:prism dir="u"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7" dur="500"/>
                                        <p:tgtEl>
                                          <p:spTgt spid="3">
                                            <p:txEl>
                                              <p:pRg st="2" end="2"/>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randombar(horizontal)">
                                      <p:cBhvr>
                                        <p:cTn id="10" dur="500"/>
                                        <p:tgtEl>
                                          <p:spTgt spid="3">
                                            <p:txEl>
                                              <p:pRg st="3" end="3"/>
                                            </p:txEl>
                                          </p:spTgt>
                                        </p:tgtEl>
                                      </p:cBhvr>
                                    </p:animEffect>
                                  </p:childTnLst>
                                </p:cTn>
                              </p:par>
                              <p:par>
                                <p:cTn id="11" presetID="14" presetClass="entr" presetSubtype="1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randombar(horizontal)">
                                      <p:cBhvr>
                                        <p:cTn id="13" dur="500"/>
                                        <p:tgtEl>
                                          <p:spTgt spid="3">
                                            <p:txEl>
                                              <p:pRg st="4" end="4"/>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nodeType="clickEffect">
                                  <p:stCondLst>
                                    <p:cond delay="0"/>
                                  </p:stCondLst>
                                  <p:childTnLst>
                                    <p:set>
                                      <p:cBhvr>
                                        <p:cTn id="17" dur="1" fill="hold">
                                          <p:stCondLst>
                                            <p:cond delay="0"/>
                                          </p:stCondLst>
                                        </p:cTn>
                                        <p:tgtEl>
                                          <p:spTgt spid="3">
                                            <p:txEl>
                                              <p:pRg st="5" end="5"/>
                                            </p:txEl>
                                          </p:spTgt>
                                        </p:tgtEl>
                                        <p:attrNameLst>
                                          <p:attrName>style.visibility</p:attrName>
                                        </p:attrNameLst>
                                      </p:cBhvr>
                                      <p:to>
                                        <p:strVal val="visible"/>
                                      </p:to>
                                    </p:set>
                                    <p:anim calcmode="lin" valueType="num">
                                      <p:cBhvr>
                                        <p:cTn id="18" dur="500" fill="hold"/>
                                        <p:tgtEl>
                                          <p:spTgt spid="3">
                                            <p:txEl>
                                              <p:pRg st="5" end="5"/>
                                            </p:txEl>
                                          </p:spTgt>
                                        </p:tgtEl>
                                        <p:attrNameLst>
                                          <p:attrName>ppt_w</p:attrName>
                                        </p:attrNameLst>
                                      </p:cBhvr>
                                      <p:tavLst>
                                        <p:tav tm="0">
                                          <p:val>
                                            <p:fltVal val="0"/>
                                          </p:val>
                                        </p:tav>
                                        <p:tav tm="100000">
                                          <p:val>
                                            <p:strVal val="#ppt_w"/>
                                          </p:val>
                                        </p:tav>
                                      </p:tavLst>
                                    </p:anim>
                                    <p:anim calcmode="lin" valueType="num">
                                      <p:cBhvr>
                                        <p:cTn id="19" dur="500" fill="hold"/>
                                        <p:tgtEl>
                                          <p:spTgt spid="3">
                                            <p:txEl>
                                              <p:pRg st="5" end="5"/>
                                            </p:txEl>
                                          </p:spTgt>
                                        </p:tgtEl>
                                        <p:attrNameLst>
                                          <p:attrName>ppt_h</p:attrName>
                                        </p:attrNameLst>
                                      </p:cBhvr>
                                      <p:tavLst>
                                        <p:tav tm="0">
                                          <p:val>
                                            <p:fltVal val="0"/>
                                          </p:val>
                                        </p:tav>
                                        <p:tav tm="100000">
                                          <p:val>
                                            <p:strVal val="#ppt_h"/>
                                          </p:val>
                                        </p:tav>
                                      </p:tavLst>
                                    </p:anim>
                                    <p:animEffect transition="in" filter="fade">
                                      <p:cBhvr>
                                        <p:cTn id="20" dur="500"/>
                                        <p:tgtEl>
                                          <p:spTgt spid="3">
                                            <p:txEl>
                                              <p:pRg st="5" end="5"/>
                                            </p:txEl>
                                          </p:spTgt>
                                        </p:tgtEl>
                                      </p:cBhvr>
                                    </p:animEffect>
                                  </p:childTnLst>
                                </p:cTn>
                              </p:par>
                              <p:par>
                                <p:cTn id="21" presetID="53" presetClass="entr" presetSubtype="16" fill="hold"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anim calcmode="lin" valueType="num">
                                      <p:cBhvr>
                                        <p:cTn id="23" dur="500" fill="hold"/>
                                        <p:tgtEl>
                                          <p:spTgt spid="3">
                                            <p:txEl>
                                              <p:pRg st="6" end="6"/>
                                            </p:txEl>
                                          </p:spTgt>
                                        </p:tgtEl>
                                        <p:attrNameLst>
                                          <p:attrName>ppt_w</p:attrName>
                                        </p:attrNameLst>
                                      </p:cBhvr>
                                      <p:tavLst>
                                        <p:tav tm="0">
                                          <p:val>
                                            <p:fltVal val="0"/>
                                          </p:val>
                                        </p:tav>
                                        <p:tav tm="100000">
                                          <p:val>
                                            <p:strVal val="#ppt_w"/>
                                          </p:val>
                                        </p:tav>
                                      </p:tavLst>
                                    </p:anim>
                                    <p:anim calcmode="lin" valueType="num">
                                      <p:cBhvr>
                                        <p:cTn id="24" dur="500" fill="hold"/>
                                        <p:tgtEl>
                                          <p:spTgt spid="3">
                                            <p:txEl>
                                              <p:pRg st="6" end="6"/>
                                            </p:txEl>
                                          </p:spTgt>
                                        </p:tgtEl>
                                        <p:attrNameLst>
                                          <p:attrName>ppt_h</p:attrName>
                                        </p:attrNameLst>
                                      </p:cBhvr>
                                      <p:tavLst>
                                        <p:tav tm="0">
                                          <p:val>
                                            <p:fltVal val="0"/>
                                          </p:val>
                                        </p:tav>
                                        <p:tav tm="100000">
                                          <p:val>
                                            <p:strVal val="#ppt_h"/>
                                          </p:val>
                                        </p:tav>
                                      </p:tavLst>
                                    </p:anim>
                                    <p:animEffect transition="in" filter="fade">
                                      <p:cBhvr>
                                        <p:cTn id="25"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457200"/>
            <a:ext cx="8610600" cy="1066800"/>
          </a:xfrm>
        </p:spPr>
        <p:txBody>
          <a:bodyPr/>
          <a:lstStyle/>
          <a:p>
            <a:pPr lvl="1" algn="r" rtl="1">
              <a:spcBef>
                <a:spcPct val="0"/>
              </a:spcBef>
            </a:pPr>
            <a:r>
              <a:rPr lang="fa-IR" sz="2800" b="1" dirty="0">
                <a:cs typeface="B Nazanin" pitchFamily="2" charset="-78"/>
              </a:rPr>
              <a:t>قاعده جامعيت </a:t>
            </a:r>
            <a:r>
              <a:rPr lang="fa-IR" sz="2800" b="1" dirty="0" smtClean="0">
                <a:cs typeface="B Nazanin" pitchFamily="2" charset="-78"/>
              </a:rPr>
              <a:t>ارجاعي </a:t>
            </a:r>
            <a:r>
              <a:rPr lang="en-US" sz="2800" b="1" dirty="0" smtClean="0">
                <a:cs typeface="B Nazanin" pitchFamily="2" charset="-78"/>
              </a:rPr>
              <a:t> </a:t>
            </a:r>
            <a:r>
              <a:rPr lang="en-US" sz="2400" b="1" dirty="0">
                <a:cs typeface="B Nazanin" pitchFamily="2" charset="-78"/>
              </a:rPr>
              <a:t>(Referential – relation integrity rule</a:t>
            </a:r>
            <a:r>
              <a:rPr lang="en-US" sz="2400" b="1" dirty="0" smtClean="0">
                <a:cs typeface="B Nazanin" pitchFamily="2" charset="-78"/>
              </a:rPr>
              <a:t>)</a:t>
            </a:r>
            <a:endParaRPr lang="en-US" sz="2400" dirty="0">
              <a:cs typeface="B Nazanin" pitchFamily="2" charset="-78"/>
            </a:endParaRPr>
          </a:p>
        </p:txBody>
      </p:sp>
      <p:sp>
        <p:nvSpPr>
          <p:cNvPr id="3" name="Content Placeholder 2"/>
          <p:cNvSpPr>
            <a:spLocks noGrp="1"/>
          </p:cNvSpPr>
          <p:nvPr>
            <p:ph idx="1"/>
          </p:nvPr>
        </p:nvSpPr>
        <p:spPr/>
        <p:txBody>
          <a:bodyPr/>
          <a:lstStyle/>
          <a:p>
            <a:pPr marL="0" lvl="0" indent="0">
              <a:buNone/>
            </a:pPr>
            <a:r>
              <a:rPr lang="fa-IR" dirty="0"/>
              <a:t>یعنی کلید خارجی درست تعریف شده باشد. اگر صفت </a:t>
            </a:r>
            <a:r>
              <a:rPr lang="fa-IR" dirty="0" smtClean="0"/>
              <a:t>خاصه</a:t>
            </a:r>
            <a:r>
              <a:rPr lang="en-US" dirty="0" smtClean="0"/>
              <a:t>A</a:t>
            </a:r>
            <a:r>
              <a:rPr lang="en-US" baseline="-25000" dirty="0" smtClean="0"/>
              <a:t>i </a:t>
            </a:r>
            <a:r>
              <a:rPr lang="fa-IR" baseline="-25000" dirty="0" smtClean="0"/>
              <a:t> </a:t>
            </a:r>
            <a:r>
              <a:rPr lang="fa-IR" dirty="0" smtClean="0"/>
              <a:t>از </a:t>
            </a:r>
            <a:r>
              <a:rPr lang="fa-IR" dirty="0"/>
              <a:t>رابطه </a:t>
            </a:r>
            <a:r>
              <a:rPr lang="en-US" dirty="0"/>
              <a:t>R2</a:t>
            </a:r>
            <a:r>
              <a:rPr lang="fa-IR" dirty="0"/>
              <a:t> کلید خارجی در این رابطه باشد (که طبعاً باید در رابطه </a:t>
            </a:r>
            <a:r>
              <a:rPr lang="en-US" dirty="0"/>
              <a:t>R1</a:t>
            </a:r>
            <a:r>
              <a:rPr lang="fa-IR" dirty="0"/>
              <a:t> کلید اصلی باشد)، این صفت خاصه در تاپلی از رابطه </a:t>
            </a:r>
            <a:r>
              <a:rPr lang="en-US" dirty="0"/>
              <a:t>R2</a:t>
            </a:r>
            <a:r>
              <a:rPr lang="fa-IR" dirty="0"/>
              <a:t> :</a:t>
            </a:r>
            <a:endParaRPr lang="en-US" dirty="0"/>
          </a:p>
          <a:p>
            <a:pPr lvl="1"/>
            <a:r>
              <a:rPr lang="fa-IR" dirty="0"/>
              <a:t>می تواند مقدار </a:t>
            </a:r>
            <a:r>
              <a:rPr lang="en-US" dirty="0"/>
              <a:t>NULL</a:t>
            </a:r>
            <a:r>
              <a:rPr lang="fa-IR" dirty="0"/>
              <a:t> داشته باشد.</a:t>
            </a:r>
            <a:endParaRPr lang="en-US" dirty="0"/>
          </a:p>
          <a:p>
            <a:pPr lvl="1"/>
            <a:r>
              <a:rPr lang="fa-IR" dirty="0"/>
              <a:t>در غیر اینصورت حتماً باید مقداری داشته باشد که در تاپلی از رابطه </a:t>
            </a:r>
            <a:r>
              <a:rPr lang="en-US" dirty="0"/>
              <a:t>R1</a:t>
            </a:r>
            <a:r>
              <a:rPr lang="fa-IR" dirty="0"/>
              <a:t> موجود باشد.</a:t>
            </a:r>
            <a:endParaRPr lang="en-US" dirty="0"/>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76</a:t>
            </a:fld>
            <a:endParaRPr lang="en-US"/>
          </a:p>
        </p:txBody>
      </p:sp>
    </p:spTree>
    <p:extLst>
      <p:ext uri="{BB962C8B-B14F-4D97-AF65-F5344CB8AC3E}">
        <p14:creationId xmlns:p14="http://schemas.microsoft.com/office/powerpoint/2010/main" val="4061804810"/>
      </p:ext>
    </p:extLst>
  </p:cSld>
  <p:clrMapOvr>
    <a:masterClrMapping/>
  </p:clrMapOvr>
  <mc:AlternateContent xmlns:mc="http://schemas.openxmlformats.org/markup-compatibility/2006" xmlns:p14="http://schemas.microsoft.com/office/powerpoint/2010/main">
    <mc:Choice Requires="p14">
      <p:transition spd="slow" p14:dur="1600">
        <p14:prism dir="r" isContent="1"/>
      </p:transition>
    </mc:Choice>
    <mc:Fallback xmlns="">
      <p:transition spd="slow">
        <p:fade/>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
            <a:ext cx="7543800" cy="609600"/>
          </a:xfrm>
        </p:spPr>
        <p:txBody>
          <a:bodyPr/>
          <a:lstStyle/>
          <a:p>
            <a:r>
              <a:rPr lang="fa-IR" sz="3200" dirty="0"/>
              <a:t>قاعده جامعيت </a:t>
            </a:r>
            <a:r>
              <a:rPr lang="fa-IR" sz="3200" dirty="0" smtClean="0"/>
              <a:t>ارجاعي ...</a:t>
            </a:r>
            <a:endParaRPr lang="en-US" sz="3200" dirty="0"/>
          </a:p>
        </p:txBody>
      </p:sp>
      <p:sp>
        <p:nvSpPr>
          <p:cNvPr id="3" name="Content Placeholder 2"/>
          <p:cNvSpPr>
            <a:spLocks noGrp="1"/>
          </p:cNvSpPr>
          <p:nvPr>
            <p:ph idx="1"/>
          </p:nvPr>
        </p:nvSpPr>
        <p:spPr>
          <a:xfrm>
            <a:off x="304800" y="1066800"/>
            <a:ext cx="8382000" cy="2362200"/>
          </a:xfrm>
        </p:spPr>
        <p:txBody>
          <a:bodyPr>
            <a:normAutofit/>
          </a:bodyPr>
          <a:lstStyle/>
          <a:p>
            <a:pPr marL="0" indent="0">
              <a:buNone/>
            </a:pPr>
            <a:r>
              <a:rPr lang="fa-IR" sz="1800" b="1" u="sng" dirty="0" smtClean="0"/>
              <a:t>مثال:</a:t>
            </a:r>
          </a:p>
          <a:p>
            <a:r>
              <a:rPr lang="en-US" sz="1800" dirty="0" smtClean="0"/>
              <a:t>S</a:t>
            </a:r>
            <a:r>
              <a:rPr lang="en-US" sz="1800" dirty="0"/>
              <a:t>#</a:t>
            </a:r>
            <a:r>
              <a:rPr lang="fa-IR" sz="1800" dirty="0"/>
              <a:t> در جدول </a:t>
            </a:r>
            <a:r>
              <a:rPr lang="en-US" sz="1800" dirty="0"/>
              <a:t>S</a:t>
            </a:r>
            <a:r>
              <a:rPr lang="fa-IR" sz="1800" dirty="0"/>
              <a:t> کلید اصلی و در جدول </a:t>
            </a:r>
            <a:r>
              <a:rPr lang="en-US" sz="1800" dirty="0"/>
              <a:t>SP</a:t>
            </a:r>
            <a:r>
              <a:rPr lang="fa-IR" sz="1800" dirty="0"/>
              <a:t> کلید خارجی است. </a:t>
            </a:r>
            <a:endParaRPr lang="fa-IR" sz="1800" dirty="0" smtClean="0"/>
          </a:p>
          <a:p>
            <a:r>
              <a:rPr lang="fa-IR" sz="1800" dirty="0" smtClean="0"/>
              <a:t>همچنین </a:t>
            </a:r>
            <a:r>
              <a:rPr lang="en-US" sz="1800" dirty="0"/>
              <a:t>P#</a:t>
            </a:r>
            <a:r>
              <a:rPr lang="fa-IR" sz="1800" dirty="0"/>
              <a:t> در جدول </a:t>
            </a:r>
            <a:r>
              <a:rPr lang="en-US" sz="1800" dirty="0"/>
              <a:t>P</a:t>
            </a:r>
            <a:r>
              <a:rPr lang="fa-IR" sz="1800" dirty="0"/>
              <a:t> کلید اصلی و در جدول </a:t>
            </a:r>
            <a:r>
              <a:rPr lang="en-US" sz="1800" dirty="0"/>
              <a:t>SP</a:t>
            </a:r>
            <a:r>
              <a:rPr lang="fa-IR" sz="1800" dirty="0"/>
              <a:t> کلید خارجی است. </a:t>
            </a:r>
            <a:endParaRPr lang="fa-IR" sz="1800" dirty="0" smtClean="0"/>
          </a:p>
          <a:p>
            <a:r>
              <a:rPr lang="fa-IR" sz="1800" dirty="0" smtClean="0"/>
              <a:t>حال </a:t>
            </a:r>
            <a:r>
              <a:rPr lang="fa-IR" sz="1800" dirty="0"/>
              <a:t>اگر مثلاً بخواهیم تاپل</a:t>
            </a:r>
            <a:r>
              <a:rPr lang="fa-IR" sz="1600" dirty="0"/>
              <a:t> (</a:t>
            </a:r>
            <a:r>
              <a:rPr lang="en-US" sz="1600" dirty="0"/>
              <a:t>S5, P4, 300</a:t>
            </a:r>
            <a:r>
              <a:rPr lang="fa-IR" sz="1600" dirty="0"/>
              <a:t>) </a:t>
            </a:r>
            <a:r>
              <a:rPr lang="fa-IR" sz="1800" dirty="0"/>
              <a:t>را در جدول </a:t>
            </a:r>
            <a:r>
              <a:rPr lang="en-US" sz="1600" dirty="0"/>
              <a:t>SP(S#, P#, </a:t>
            </a:r>
            <a:r>
              <a:rPr lang="en-US" sz="1600" dirty="0" err="1"/>
              <a:t>Qty</a:t>
            </a:r>
            <a:r>
              <a:rPr lang="en-US" sz="1600" dirty="0"/>
              <a:t>)</a:t>
            </a:r>
            <a:r>
              <a:rPr lang="fa-IR" sz="1600" dirty="0"/>
              <a:t> </a:t>
            </a:r>
            <a:r>
              <a:rPr lang="fa-IR" sz="1800" dirty="0"/>
              <a:t>درج کنیم، قاعده جامعیت ارجاعی به شرطی اجازه این کار را می </a:t>
            </a:r>
            <a:r>
              <a:rPr lang="fa-IR" sz="1800" dirty="0" smtClean="0"/>
              <a:t>دهد </a:t>
            </a:r>
            <a:r>
              <a:rPr lang="fa-IR" sz="1800" dirty="0"/>
              <a:t>که قبلاً </a:t>
            </a:r>
            <a:r>
              <a:rPr lang="en-US" sz="1800" dirty="0"/>
              <a:t>S5</a:t>
            </a:r>
            <a:r>
              <a:rPr lang="fa-IR" sz="1800" dirty="0"/>
              <a:t> در جدول </a:t>
            </a:r>
            <a:r>
              <a:rPr lang="en-US" sz="1800" dirty="0"/>
              <a:t>S</a:t>
            </a:r>
            <a:r>
              <a:rPr lang="fa-IR" sz="1800" dirty="0"/>
              <a:t> و </a:t>
            </a:r>
            <a:r>
              <a:rPr lang="en-US" sz="1800" dirty="0"/>
              <a:t>P4</a:t>
            </a:r>
            <a:r>
              <a:rPr lang="fa-IR" sz="1800" dirty="0"/>
              <a:t> در جدول </a:t>
            </a:r>
            <a:r>
              <a:rPr lang="en-US" sz="1800" dirty="0"/>
              <a:t>P</a:t>
            </a:r>
            <a:r>
              <a:rPr lang="fa-IR" sz="1800" dirty="0"/>
              <a:t> وجود داشته باشد</a:t>
            </a:r>
            <a:r>
              <a:rPr lang="fa-IR" sz="1800" dirty="0" smtClean="0"/>
              <a:t>.</a:t>
            </a:r>
          </a:p>
        </p:txBody>
      </p:sp>
      <p:sp>
        <p:nvSpPr>
          <p:cNvPr id="4" name="Slide Number Placeholder 3"/>
          <p:cNvSpPr>
            <a:spLocks noGrp="1"/>
          </p:cNvSpPr>
          <p:nvPr>
            <p:ph type="sldNum" sz="quarter" idx="12"/>
          </p:nvPr>
        </p:nvSpPr>
        <p:spPr/>
        <p:txBody>
          <a:bodyPr/>
          <a:lstStyle/>
          <a:p>
            <a:fld id="{B6F15528-21DE-4FAA-801E-634DDDAF4B2B}" type="slidenum">
              <a:rPr lang="en-US" smtClean="0"/>
              <a:pPr/>
              <a:t>77</a:t>
            </a:fld>
            <a:endParaRPr lang="en-US"/>
          </a:p>
        </p:txBody>
      </p:sp>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09975" y="3733800"/>
            <a:ext cx="1924050" cy="2667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90962" y="3352800"/>
            <a:ext cx="1362075" cy="419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1"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91200" y="4114800"/>
            <a:ext cx="3028950" cy="1562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2"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62750" y="3594100"/>
            <a:ext cx="108585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3" name="Picture 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04800" y="4038600"/>
            <a:ext cx="3086100" cy="2524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4" name="Picture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609975" y="6400800"/>
            <a:ext cx="1895475" cy="381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5" name="Picture 1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791200" y="5676900"/>
            <a:ext cx="3057525" cy="361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7"/>
          <p:cNvSpPr/>
          <p:nvPr/>
        </p:nvSpPr>
        <p:spPr>
          <a:xfrm>
            <a:off x="5791200" y="5657850"/>
            <a:ext cx="609600" cy="36195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381000" y="6115050"/>
            <a:ext cx="533400" cy="36195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627874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arn(inVertical)">
                                      <p:cBhvr>
                                        <p:cTn id="7" dur="500"/>
                                        <p:tgtEl>
                                          <p:spTgt spid="3">
                                            <p:txEl>
                                              <p:pRg st="1" end="1"/>
                                            </p:txEl>
                                          </p:spTgt>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1" dur="500"/>
                                        <p:tgtEl>
                                          <p:spTgt spid="3">
                                            <p:txEl>
                                              <p:pRg st="2" end="2"/>
                                            </p:txEl>
                                          </p:spTgt>
                                        </p:tgtEl>
                                      </p:cBhvr>
                                    </p:animEffect>
                                  </p:childTnLst>
                                </p:cTn>
                              </p:par>
                            </p:childTnLst>
                          </p:cTn>
                        </p:par>
                        <p:par>
                          <p:cTn id="12" fill="hold">
                            <p:stCondLst>
                              <p:cond delay="1000"/>
                            </p:stCondLst>
                            <p:childTnLst>
                              <p:par>
                                <p:cTn id="13" presetID="16" presetClass="entr" presetSubtype="21" fill="hold" nodeType="after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barn(inVertical)">
                                      <p:cBhvr>
                                        <p:cTn id="15" dur="500"/>
                                        <p:tgtEl>
                                          <p:spTgt spid="3">
                                            <p:txEl>
                                              <p:pRg st="3" end="3"/>
                                            </p:txEl>
                                          </p:spTgt>
                                        </p:tgtEl>
                                      </p:cBhvr>
                                    </p:animEffect>
                                  </p:childTnLst>
                                </p:cTn>
                              </p:par>
                            </p:childTnLst>
                          </p:cTn>
                        </p:par>
                        <p:par>
                          <p:cTn id="16" fill="hold">
                            <p:stCondLst>
                              <p:cond delay="1500"/>
                            </p:stCondLst>
                            <p:childTnLst>
                              <p:par>
                                <p:cTn id="17" presetID="16" presetClass="entr" presetSubtype="21" fill="hold" nodeType="afterEffect">
                                  <p:stCondLst>
                                    <p:cond delay="0"/>
                                  </p:stCondLst>
                                  <p:childTnLst>
                                    <p:set>
                                      <p:cBhvr>
                                        <p:cTn id="18" dur="1" fill="hold">
                                          <p:stCondLst>
                                            <p:cond delay="0"/>
                                          </p:stCondLst>
                                        </p:cTn>
                                        <p:tgtEl>
                                          <p:spTgt spid="1034"/>
                                        </p:tgtEl>
                                        <p:attrNameLst>
                                          <p:attrName>style.visibility</p:attrName>
                                        </p:attrNameLst>
                                      </p:cBhvr>
                                      <p:to>
                                        <p:strVal val="visible"/>
                                      </p:to>
                                    </p:set>
                                    <p:animEffect transition="in" filter="barn(inVertical)">
                                      <p:cBhvr>
                                        <p:cTn id="19" dur="500"/>
                                        <p:tgtEl>
                                          <p:spTgt spid="1034"/>
                                        </p:tgtEl>
                                      </p:cBhvr>
                                    </p:animEffect>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nodeType="clickEffect">
                                  <p:stCondLst>
                                    <p:cond delay="0"/>
                                  </p:stCondLst>
                                  <p:childTnLst>
                                    <p:set>
                                      <p:cBhvr>
                                        <p:cTn id="23" dur="1" fill="hold">
                                          <p:stCondLst>
                                            <p:cond delay="0"/>
                                          </p:stCondLst>
                                        </p:cTn>
                                        <p:tgtEl>
                                          <p:spTgt spid="1035"/>
                                        </p:tgtEl>
                                        <p:attrNameLst>
                                          <p:attrName>style.visibility</p:attrName>
                                        </p:attrNameLst>
                                      </p:cBhvr>
                                      <p:to>
                                        <p:strVal val="visible"/>
                                      </p:to>
                                    </p:set>
                                    <p:animEffect transition="in" filter="randombar(horizontal)">
                                      <p:cBhvr>
                                        <p:cTn id="24" dur="500"/>
                                        <p:tgtEl>
                                          <p:spTgt spid="1035"/>
                                        </p:tgtEl>
                                      </p:cBhvr>
                                    </p:animEffect>
                                  </p:childTnLst>
                                </p:cTn>
                              </p:par>
                              <p:par>
                                <p:cTn id="25" presetID="16" presetClass="entr" presetSubtype="21"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arn(inVertic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barn(inVertical)">
                                      <p:cBhvr>
                                        <p:cTn id="3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9"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
            <a:ext cx="7543800" cy="685800"/>
          </a:xfrm>
        </p:spPr>
        <p:txBody>
          <a:bodyPr/>
          <a:lstStyle/>
          <a:p>
            <a:r>
              <a:rPr lang="fa-IR" sz="3200" dirty="0"/>
              <a:t>قاعده جامعيت ارجاعي ...</a:t>
            </a:r>
            <a:endParaRPr lang="en-US" sz="3200" dirty="0"/>
          </a:p>
        </p:txBody>
      </p:sp>
      <p:sp>
        <p:nvSpPr>
          <p:cNvPr id="3" name="Content Placeholder 2"/>
          <p:cNvSpPr>
            <a:spLocks noGrp="1"/>
          </p:cNvSpPr>
          <p:nvPr>
            <p:ph idx="1"/>
          </p:nvPr>
        </p:nvSpPr>
        <p:spPr>
          <a:xfrm>
            <a:off x="762000" y="1676400"/>
            <a:ext cx="7543800" cy="1905000"/>
          </a:xfrm>
        </p:spPr>
        <p:txBody>
          <a:bodyPr/>
          <a:lstStyle/>
          <a:p>
            <a:pPr marL="0" indent="0">
              <a:buNone/>
            </a:pPr>
            <a:r>
              <a:rPr lang="fa-IR" b="1" u="sng" dirty="0"/>
              <a:t> </a:t>
            </a:r>
            <a:r>
              <a:rPr lang="fa-IR" b="1" u="sng" dirty="0" smtClean="0"/>
              <a:t>مثال:</a:t>
            </a:r>
          </a:p>
          <a:p>
            <a:r>
              <a:rPr lang="fa-IR" dirty="0" smtClean="0"/>
              <a:t>اگر </a:t>
            </a:r>
            <a:r>
              <a:rPr lang="fa-IR" dirty="0"/>
              <a:t>بخواهیم مشخصات </a:t>
            </a:r>
            <a:r>
              <a:rPr lang="en-US" dirty="0" smtClean="0"/>
              <a:t>S</a:t>
            </a:r>
            <a:r>
              <a:rPr lang="en-US" dirty="0"/>
              <a:t>2</a:t>
            </a:r>
            <a:r>
              <a:rPr lang="fa-IR" dirty="0" smtClean="0"/>
              <a:t> </a:t>
            </a:r>
            <a:r>
              <a:rPr lang="fa-IR" dirty="0"/>
              <a:t>را از جدول </a:t>
            </a:r>
            <a:r>
              <a:rPr lang="en-US" dirty="0"/>
              <a:t>S</a:t>
            </a:r>
            <a:r>
              <a:rPr lang="fa-IR" dirty="0"/>
              <a:t> حذف کنیم در حالیکه در جدول </a:t>
            </a:r>
            <a:r>
              <a:rPr lang="en-US" dirty="0"/>
              <a:t>SP</a:t>
            </a:r>
            <a:r>
              <a:rPr lang="fa-IR" dirty="0"/>
              <a:t> سطری شامل </a:t>
            </a:r>
            <a:r>
              <a:rPr lang="en-US" dirty="0" smtClean="0"/>
              <a:t>S2</a:t>
            </a:r>
            <a:r>
              <a:rPr lang="fa-IR" dirty="0" smtClean="0"/>
              <a:t> </a:t>
            </a:r>
            <a:r>
              <a:rPr lang="fa-IR" dirty="0"/>
              <a:t>وجود دارد، </a:t>
            </a:r>
            <a:r>
              <a:rPr lang="en-US" dirty="0"/>
              <a:t>DBMS</a:t>
            </a:r>
            <a:r>
              <a:rPr lang="fa-IR" dirty="0"/>
              <a:t> جلوی اینکار را خواهد گرفت و یا اینکه تمام سطرهای شامل </a:t>
            </a:r>
            <a:r>
              <a:rPr lang="en-US" dirty="0" smtClean="0"/>
              <a:t>S2</a:t>
            </a:r>
            <a:r>
              <a:rPr lang="fa-IR" dirty="0" smtClean="0"/>
              <a:t> </a:t>
            </a:r>
            <a:r>
              <a:rPr lang="fa-IR" dirty="0"/>
              <a:t>در جدول </a:t>
            </a:r>
            <a:r>
              <a:rPr lang="en-US" dirty="0" smtClean="0"/>
              <a:t> SP </a:t>
            </a:r>
            <a:r>
              <a:rPr lang="fa-IR" dirty="0"/>
              <a:t>را نیز حذف می کند.</a:t>
            </a:r>
            <a:endParaRPr lang="en-US" dirty="0"/>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78</a:t>
            </a:fld>
            <a:endParaRPr lang="en-US"/>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3810000"/>
            <a:ext cx="5219700" cy="2819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6" name="Straight Connector 5"/>
          <p:cNvCxnSpPr/>
          <p:nvPr/>
        </p:nvCxnSpPr>
        <p:spPr>
          <a:xfrm flipV="1">
            <a:off x="2819400" y="5562600"/>
            <a:ext cx="457200" cy="1524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2794000" y="5562600"/>
            <a:ext cx="482600" cy="1524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V="1">
            <a:off x="584200" y="5943600"/>
            <a:ext cx="457200" cy="1524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558800" y="5943600"/>
            <a:ext cx="482600" cy="1524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V="1">
            <a:off x="660400" y="6324600"/>
            <a:ext cx="457200" cy="1524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635000" y="6324600"/>
            <a:ext cx="482600" cy="1524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48169329"/>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par>
                                <p:cTn id="8" presetID="16" presetClass="entr" presetSubtype="21"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inVertic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xit" presetSubtype="32" fill="hold" nodeType="clickEffect">
                                  <p:stCondLst>
                                    <p:cond delay="0"/>
                                  </p:stCondLst>
                                  <p:childTnLst>
                                    <p:animEffect transition="out" filter="circle(out)">
                                      <p:cBhvr>
                                        <p:cTn id="14" dur="2000"/>
                                        <p:tgtEl>
                                          <p:spTgt spid="8"/>
                                        </p:tgtEl>
                                      </p:cBhvr>
                                    </p:animEffect>
                                    <p:set>
                                      <p:cBhvr>
                                        <p:cTn id="15" dur="1" fill="hold">
                                          <p:stCondLst>
                                            <p:cond delay="1999"/>
                                          </p:stCondLst>
                                        </p:cTn>
                                        <p:tgtEl>
                                          <p:spTgt spid="8"/>
                                        </p:tgtEl>
                                        <p:attrNameLst>
                                          <p:attrName>style.visibility</p:attrName>
                                        </p:attrNameLst>
                                      </p:cBhvr>
                                      <p:to>
                                        <p:strVal val="hidden"/>
                                      </p:to>
                                    </p:set>
                                  </p:childTnLst>
                                </p:cTn>
                              </p:par>
                              <p:par>
                                <p:cTn id="16" presetID="6" presetClass="exit" presetSubtype="32" fill="hold" nodeType="withEffect">
                                  <p:stCondLst>
                                    <p:cond delay="0"/>
                                  </p:stCondLst>
                                  <p:childTnLst>
                                    <p:animEffect transition="out" filter="circle(out)">
                                      <p:cBhvr>
                                        <p:cTn id="17" dur="2000"/>
                                        <p:tgtEl>
                                          <p:spTgt spid="6"/>
                                        </p:tgtEl>
                                      </p:cBhvr>
                                    </p:animEffect>
                                    <p:set>
                                      <p:cBhvr>
                                        <p:cTn id="18" dur="1" fill="hold">
                                          <p:stCondLst>
                                            <p:cond delay="1999"/>
                                          </p:stCondLst>
                                        </p:cTn>
                                        <p:tgtEl>
                                          <p:spTgt spid="6"/>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barn(inVertical)">
                                      <p:cBhvr>
                                        <p:cTn id="23" dur="500"/>
                                        <p:tgtEl>
                                          <p:spTgt spid="11"/>
                                        </p:tgtEl>
                                      </p:cBhvr>
                                    </p:animEffect>
                                  </p:childTnLst>
                                </p:cTn>
                              </p:par>
                              <p:par>
                                <p:cTn id="24" presetID="16" presetClass="entr" presetSubtype="21" fill="hold"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barn(inVertical)">
                                      <p:cBhvr>
                                        <p:cTn id="26" dur="5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nodeType="click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barn(inVertical)">
                                      <p:cBhvr>
                                        <p:cTn id="31" dur="500"/>
                                        <p:tgtEl>
                                          <p:spTgt spid="13"/>
                                        </p:tgtEl>
                                      </p:cBhvr>
                                    </p:animEffect>
                                  </p:childTnLst>
                                </p:cTn>
                              </p:par>
                              <p:par>
                                <p:cTn id="32" presetID="16" presetClass="entr" presetSubtype="21" fill="hold"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barn(inVertical)">
                                      <p:cBhvr>
                                        <p:cTn id="34" dur="500"/>
                                        <p:tgtEl>
                                          <p:spTgt spid="12"/>
                                        </p:tgtEl>
                                      </p:cBhvr>
                                    </p:animEffect>
                                  </p:childTnLst>
                                </p:cTn>
                              </p:par>
                            </p:childTnLst>
                          </p:cTn>
                        </p:par>
                      </p:childTnLst>
                    </p:cTn>
                  </p:par>
                  <p:par>
                    <p:cTn id="35" fill="hold">
                      <p:stCondLst>
                        <p:cond delay="indefinite"/>
                      </p:stCondLst>
                      <p:childTnLst>
                        <p:par>
                          <p:cTn id="36" fill="hold">
                            <p:stCondLst>
                              <p:cond delay="0"/>
                            </p:stCondLst>
                            <p:childTnLst>
                              <p:par>
                                <p:cTn id="37" presetID="53" presetClass="entr" presetSubtype="16" fill="hold" nodeType="click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p:cTn id="39" dur="500" fill="hold"/>
                                        <p:tgtEl>
                                          <p:spTgt spid="8"/>
                                        </p:tgtEl>
                                        <p:attrNameLst>
                                          <p:attrName>ppt_w</p:attrName>
                                        </p:attrNameLst>
                                      </p:cBhvr>
                                      <p:tavLst>
                                        <p:tav tm="0">
                                          <p:val>
                                            <p:fltVal val="0"/>
                                          </p:val>
                                        </p:tav>
                                        <p:tav tm="100000">
                                          <p:val>
                                            <p:strVal val="#ppt_w"/>
                                          </p:val>
                                        </p:tav>
                                      </p:tavLst>
                                    </p:anim>
                                    <p:anim calcmode="lin" valueType="num">
                                      <p:cBhvr>
                                        <p:cTn id="40" dur="500" fill="hold"/>
                                        <p:tgtEl>
                                          <p:spTgt spid="8"/>
                                        </p:tgtEl>
                                        <p:attrNameLst>
                                          <p:attrName>ppt_h</p:attrName>
                                        </p:attrNameLst>
                                      </p:cBhvr>
                                      <p:tavLst>
                                        <p:tav tm="0">
                                          <p:val>
                                            <p:fltVal val="0"/>
                                          </p:val>
                                        </p:tav>
                                        <p:tav tm="100000">
                                          <p:val>
                                            <p:strVal val="#ppt_h"/>
                                          </p:val>
                                        </p:tav>
                                      </p:tavLst>
                                    </p:anim>
                                    <p:animEffect transition="in" filter="fade">
                                      <p:cBhvr>
                                        <p:cTn id="41" dur="500"/>
                                        <p:tgtEl>
                                          <p:spTgt spid="8"/>
                                        </p:tgtEl>
                                      </p:cBhvr>
                                    </p:animEffect>
                                  </p:childTnLst>
                                </p:cTn>
                              </p:par>
                              <p:par>
                                <p:cTn id="42" presetID="53" presetClass="entr" presetSubtype="16" fill="hold" nodeType="withEffect">
                                  <p:stCondLst>
                                    <p:cond delay="0"/>
                                  </p:stCondLst>
                                  <p:childTnLst>
                                    <p:set>
                                      <p:cBhvr>
                                        <p:cTn id="43" dur="1" fill="hold">
                                          <p:stCondLst>
                                            <p:cond delay="0"/>
                                          </p:stCondLst>
                                        </p:cTn>
                                        <p:tgtEl>
                                          <p:spTgt spid="6"/>
                                        </p:tgtEl>
                                        <p:attrNameLst>
                                          <p:attrName>style.visibility</p:attrName>
                                        </p:attrNameLst>
                                      </p:cBhvr>
                                      <p:to>
                                        <p:strVal val="visible"/>
                                      </p:to>
                                    </p:set>
                                    <p:anim calcmode="lin" valueType="num">
                                      <p:cBhvr>
                                        <p:cTn id="44" dur="500" fill="hold"/>
                                        <p:tgtEl>
                                          <p:spTgt spid="6"/>
                                        </p:tgtEl>
                                        <p:attrNameLst>
                                          <p:attrName>ppt_w</p:attrName>
                                        </p:attrNameLst>
                                      </p:cBhvr>
                                      <p:tavLst>
                                        <p:tav tm="0">
                                          <p:val>
                                            <p:fltVal val="0"/>
                                          </p:val>
                                        </p:tav>
                                        <p:tav tm="100000">
                                          <p:val>
                                            <p:strVal val="#ppt_w"/>
                                          </p:val>
                                        </p:tav>
                                      </p:tavLst>
                                    </p:anim>
                                    <p:anim calcmode="lin" valueType="num">
                                      <p:cBhvr>
                                        <p:cTn id="45" dur="500" fill="hold"/>
                                        <p:tgtEl>
                                          <p:spTgt spid="6"/>
                                        </p:tgtEl>
                                        <p:attrNameLst>
                                          <p:attrName>ppt_h</p:attrName>
                                        </p:attrNameLst>
                                      </p:cBhvr>
                                      <p:tavLst>
                                        <p:tav tm="0">
                                          <p:val>
                                            <p:fltVal val="0"/>
                                          </p:val>
                                        </p:tav>
                                        <p:tav tm="100000">
                                          <p:val>
                                            <p:strVal val="#ppt_h"/>
                                          </p:val>
                                        </p:tav>
                                      </p:tavLst>
                                    </p:anim>
                                    <p:animEffect transition="in" filter="fade">
                                      <p:cBhvr>
                                        <p:cTn id="4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رابطه های </a:t>
            </a:r>
            <a:r>
              <a:rPr lang="en-US" dirty="0" smtClean="0"/>
              <a:t>DEE</a:t>
            </a:r>
            <a:r>
              <a:rPr lang="fa-IR" dirty="0" smtClean="0"/>
              <a:t> و </a:t>
            </a:r>
            <a:r>
              <a:rPr lang="en-US" dirty="0" smtClean="0"/>
              <a:t>DUM</a:t>
            </a:r>
            <a:endParaRPr lang="en-US" dirty="0"/>
          </a:p>
        </p:txBody>
      </p:sp>
      <p:sp>
        <p:nvSpPr>
          <p:cNvPr id="3" name="Content Placeholder 2"/>
          <p:cNvSpPr>
            <a:spLocks noGrp="1"/>
          </p:cNvSpPr>
          <p:nvPr>
            <p:ph idx="1"/>
          </p:nvPr>
        </p:nvSpPr>
        <p:spPr/>
        <p:txBody>
          <a:bodyPr/>
          <a:lstStyle/>
          <a:p>
            <a:r>
              <a:rPr lang="fa-IR" dirty="0"/>
              <a:t>رابطه می تواند مجموعه خالی از </a:t>
            </a:r>
            <a:r>
              <a:rPr lang="fa-IR" dirty="0" smtClean="0"/>
              <a:t>تاپل ها </a:t>
            </a:r>
            <a:r>
              <a:rPr lang="fa-IR" dirty="0"/>
              <a:t>باشد (مثل فایل بدون رکورد). البته هر رابطه مبنا وقتی که در ابتدا ایجاد می شود، مجموعه ای </a:t>
            </a:r>
            <a:r>
              <a:rPr lang="fa-IR" dirty="0" smtClean="0"/>
              <a:t>تهی از تاپل ها است</a:t>
            </a:r>
            <a:r>
              <a:rPr lang="fa-IR" dirty="0"/>
              <a:t>. این رابطه را </a:t>
            </a:r>
            <a:r>
              <a:rPr lang="fa-IR" dirty="0" smtClean="0"/>
              <a:t>می توان </a:t>
            </a:r>
            <a:r>
              <a:rPr lang="fa-IR" dirty="0"/>
              <a:t>رابطه خالی نامید ولی چندان مناسب نیست و ما در این قسمت با آن کاری نداریم.</a:t>
            </a:r>
            <a:endParaRPr lang="en-US" dirty="0"/>
          </a:p>
          <a:p>
            <a:r>
              <a:rPr lang="fa-IR" dirty="0"/>
              <a:t>رابطه </a:t>
            </a:r>
            <a:r>
              <a:rPr lang="fa-IR" dirty="0" smtClean="0"/>
              <a:t>می تواند </a:t>
            </a:r>
            <a:r>
              <a:rPr lang="fa-IR" dirty="0"/>
              <a:t>مجموعه خالی از صفات باشد که </a:t>
            </a:r>
            <a:r>
              <a:rPr lang="fa-IR" dirty="0" smtClean="0"/>
              <a:t>مشابه </a:t>
            </a:r>
            <a:r>
              <a:rPr lang="fa-IR" dirty="0"/>
              <a:t>مجموعه تهی در تئوری مجموعه ها و صفر در محاسبات معمولی دارای اهمیت است. </a:t>
            </a:r>
            <a:endParaRPr lang="fa-IR" dirty="0" smtClean="0"/>
          </a:p>
          <a:p>
            <a:r>
              <a:rPr lang="fa-IR" dirty="0" smtClean="0"/>
              <a:t>رابطه </a:t>
            </a:r>
            <a:r>
              <a:rPr lang="fa-IR" dirty="0"/>
              <a:t>ای که مجموعه خالی از صفات دارد ( درجه صفر) خود به دو دسته </a:t>
            </a:r>
            <a:r>
              <a:rPr lang="en-US" dirty="0"/>
              <a:t>DEE</a:t>
            </a:r>
            <a:r>
              <a:rPr lang="fa-IR" dirty="0"/>
              <a:t> و </a:t>
            </a:r>
            <a:r>
              <a:rPr lang="en-US" dirty="0"/>
              <a:t>DUM</a:t>
            </a:r>
            <a:r>
              <a:rPr lang="fa-IR" dirty="0"/>
              <a:t> تقسیم می شود. </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79</a:t>
            </a:fld>
            <a:endParaRPr lang="en-US"/>
          </a:p>
        </p:txBody>
      </p:sp>
    </p:spTree>
    <p:extLst>
      <p:ext uri="{BB962C8B-B14F-4D97-AF65-F5344CB8AC3E}">
        <p14:creationId xmlns:p14="http://schemas.microsoft.com/office/powerpoint/2010/main" val="1765663341"/>
      </p:ext>
    </p:extLst>
  </p:cSld>
  <p:clrMapOvr>
    <a:masterClrMapping/>
  </p:clrMapOvr>
  <p:transition spd="slow">
    <p:pull/>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457200"/>
            <a:ext cx="8458200" cy="990600"/>
          </a:xfrm>
        </p:spPr>
        <p:txBody>
          <a:bodyPr/>
          <a:lstStyle/>
          <a:p>
            <a:r>
              <a:rPr lang="fa-IR" sz="4000" dirty="0" smtClean="0"/>
              <a:t>بررسی رفتار مدل رابطه ای</a:t>
            </a:r>
            <a:endParaRPr lang="en-US" sz="4000" dirty="0"/>
          </a:p>
        </p:txBody>
      </p:sp>
      <p:sp>
        <p:nvSpPr>
          <p:cNvPr id="3" name="Content Placeholder 2"/>
          <p:cNvSpPr>
            <a:spLocks noGrp="1"/>
          </p:cNvSpPr>
          <p:nvPr>
            <p:ph idx="1"/>
          </p:nvPr>
        </p:nvSpPr>
        <p:spPr>
          <a:xfrm>
            <a:off x="457200" y="1676400"/>
            <a:ext cx="8305800" cy="4419600"/>
          </a:xfrm>
        </p:spPr>
        <p:txBody>
          <a:bodyPr/>
          <a:lstStyle/>
          <a:p>
            <a:r>
              <a:rPr lang="fa-IR" dirty="0"/>
              <a:t>در اين مدل براي بازيابي اطلاعات فقط به </a:t>
            </a:r>
            <a:r>
              <a:rPr lang="fa-IR" b="1" dirty="0" smtClean="0"/>
              <a:t>عملگر </a:t>
            </a:r>
            <a:r>
              <a:rPr lang="fa-IR" b="1" dirty="0"/>
              <a:t>سطرياب </a:t>
            </a:r>
            <a:r>
              <a:rPr lang="fa-IR" dirty="0"/>
              <a:t>نياز </a:t>
            </a:r>
            <a:r>
              <a:rPr lang="fa-IR" dirty="0" smtClean="0"/>
              <a:t>است.</a:t>
            </a:r>
          </a:p>
          <a:p>
            <a:r>
              <a:rPr lang="fa-IR" dirty="0" smtClean="0"/>
              <a:t>برای بازیابی یک سطر کافیست نام جدول و شرایط مورد نظر را مشخص کنیم.</a:t>
            </a:r>
          </a:p>
          <a:p>
            <a:endParaRPr lang="en-US" dirty="0" smtClean="0"/>
          </a:p>
          <a:p>
            <a:endParaRPr lang="fa-IR" dirty="0" smtClean="0"/>
          </a:p>
          <a:p>
            <a:pPr marL="0" indent="0">
              <a:buNone/>
            </a:pPr>
            <a:r>
              <a:rPr lang="fa-IR" b="1" u="sng" dirty="0" smtClean="0"/>
              <a:t>مثال:</a:t>
            </a:r>
          </a:p>
          <a:p>
            <a:pPr marL="320040" lvl="1" indent="0">
              <a:buNone/>
            </a:pPr>
            <a:r>
              <a:rPr lang="fa-IR" dirty="0" smtClean="0"/>
              <a:t>«شماره تهیه کنندگان قطعه </a:t>
            </a:r>
            <a:r>
              <a:rPr lang="en-US" dirty="0" smtClean="0"/>
              <a:t>P2</a:t>
            </a:r>
            <a:r>
              <a:rPr lang="fa-IR" dirty="0" smtClean="0"/>
              <a:t> را بیابید.»</a:t>
            </a:r>
            <a:endParaRPr lang="en-US" dirty="0" smtClean="0"/>
          </a:p>
          <a:p>
            <a:pPr marL="320040" lvl="1" indent="0">
              <a:buNone/>
            </a:pPr>
            <a:endParaRPr lang="en-US" dirty="0"/>
          </a:p>
          <a:p>
            <a:pPr marL="320040" lvl="1" indent="0">
              <a:buNone/>
            </a:pPr>
            <a:endParaRPr lang="fa-IR" dirty="0" smtClean="0"/>
          </a:p>
          <a:p>
            <a:pPr marL="320040" lvl="1" indent="0">
              <a:buNone/>
            </a:pPr>
            <a:endParaRPr lang="fa-IR" dirty="0"/>
          </a:p>
          <a:p>
            <a:pPr marL="320040" lvl="1" indent="0">
              <a:buNone/>
            </a:pPr>
            <a:endParaRPr lang="fa-IR" dirty="0" smtClean="0"/>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8</a:t>
            </a:fld>
            <a:endParaRPr lang="en-US"/>
          </a:p>
        </p:txBody>
      </p:sp>
      <p:pic>
        <p:nvPicPr>
          <p:cNvPr id="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7800" y="2590798"/>
            <a:ext cx="2743200" cy="41572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Oval 5"/>
          <p:cNvSpPr/>
          <p:nvPr/>
        </p:nvSpPr>
        <p:spPr>
          <a:xfrm>
            <a:off x="1193800" y="3683000"/>
            <a:ext cx="622300" cy="33020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Arrow Connector 7"/>
          <p:cNvCxnSpPr/>
          <p:nvPr/>
        </p:nvCxnSpPr>
        <p:spPr>
          <a:xfrm>
            <a:off x="2819400" y="3149600"/>
            <a:ext cx="0" cy="3098800"/>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241300" y="3657600"/>
            <a:ext cx="2578100" cy="0"/>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247650" y="4191000"/>
            <a:ext cx="2571750" cy="0"/>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247650" y="4724400"/>
            <a:ext cx="2571750" cy="0"/>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V="1">
            <a:off x="228600" y="5238750"/>
            <a:ext cx="2641600" cy="19050"/>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241300" y="5791200"/>
            <a:ext cx="2654300" cy="0"/>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247650" y="6248400"/>
            <a:ext cx="2641600" cy="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18" name="Oval 17"/>
          <p:cNvSpPr/>
          <p:nvPr/>
        </p:nvSpPr>
        <p:spPr>
          <a:xfrm>
            <a:off x="1193800" y="5257800"/>
            <a:ext cx="622300" cy="33020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p:cNvSpPr/>
          <p:nvPr/>
        </p:nvSpPr>
        <p:spPr>
          <a:xfrm>
            <a:off x="1193800" y="5778500"/>
            <a:ext cx="622300" cy="33020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ounded Rectangle 20"/>
          <p:cNvSpPr/>
          <p:nvPr/>
        </p:nvSpPr>
        <p:spPr>
          <a:xfrm>
            <a:off x="457200" y="3683000"/>
            <a:ext cx="457200" cy="368300"/>
          </a:xfrm>
          <a:prstGeom prst="roundRect">
            <a:avLst/>
          </a:prstGeom>
          <a:noFill/>
          <a:ln w="3810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p:cNvSpPr/>
          <p:nvPr/>
        </p:nvSpPr>
        <p:spPr>
          <a:xfrm>
            <a:off x="457200" y="5238750"/>
            <a:ext cx="457200" cy="368300"/>
          </a:xfrm>
          <a:prstGeom prst="roundRect">
            <a:avLst/>
          </a:prstGeom>
          <a:noFill/>
          <a:ln w="3810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p:cNvSpPr/>
          <p:nvPr/>
        </p:nvSpPr>
        <p:spPr>
          <a:xfrm>
            <a:off x="457200" y="5778500"/>
            <a:ext cx="457200" cy="368300"/>
          </a:xfrm>
          <a:prstGeom prst="roundRect">
            <a:avLst/>
          </a:prstGeom>
          <a:noFill/>
          <a:ln w="3810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ectangle 52"/>
          <p:cNvSpPr/>
          <p:nvPr/>
        </p:nvSpPr>
        <p:spPr>
          <a:xfrm>
            <a:off x="3505200" y="4763689"/>
            <a:ext cx="5257800" cy="769441"/>
          </a:xfrm>
          <a:prstGeom prst="rect">
            <a:avLst/>
          </a:prstGeom>
          <a:ln w="12700">
            <a:solidFill>
              <a:schemeClr val="tx1"/>
            </a:solidFill>
            <a:prstDash val="lgDash"/>
          </a:ln>
        </p:spPr>
        <p:txBody>
          <a:bodyPr wrap="square">
            <a:spAutoFit/>
          </a:bodyPr>
          <a:lstStyle/>
          <a:p>
            <a:pPr algn="r" rtl="1"/>
            <a:r>
              <a:rPr lang="fa-IR" sz="2400" b="1" dirty="0" smtClean="0">
                <a:cs typeface="B Nazanin" pitchFamily="2" charset="-78"/>
              </a:rPr>
              <a:t>مزیت: </a:t>
            </a:r>
          </a:p>
          <a:p>
            <a:pPr algn="r" rtl="1"/>
            <a:r>
              <a:rPr lang="fa-IR" sz="2000" dirty="0" smtClean="0">
                <a:cs typeface="B Nazanin" pitchFamily="2" charset="-78"/>
              </a:rPr>
              <a:t>پيمايش </a:t>
            </a:r>
            <a:r>
              <a:rPr lang="fa-IR" sz="2000" dirty="0">
                <a:cs typeface="B Nazanin" pitchFamily="2" charset="-78"/>
              </a:rPr>
              <a:t>جداول يا رابطه ها مستقل از جداول يا رابطه ديگر </a:t>
            </a:r>
            <a:r>
              <a:rPr lang="fa-IR" sz="2000" dirty="0" smtClean="0">
                <a:cs typeface="B Nazanin" pitchFamily="2" charset="-78"/>
              </a:rPr>
              <a:t>است.</a:t>
            </a:r>
            <a:endParaRPr lang="en-US" sz="2000" dirty="0">
              <a:cs typeface="B Nazanin" pitchFamily="2" charset="-78"/>
            </a:endParaRPr>
          </a:p>
        </p:txBody>
      </p:sp>
    </p:spTree>
    <p:extLst>
      <p:ext uri="{BB962C8B-B14F-4D97-AF65-F5344CB8AC3E}">
        <p14:creationId xmlns:p14="http://schemas.microsoft.com/office/powerpoint/2010/main" val="110764647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par>
                                <p:cTn id="13" presetID="10" presetClass="exit" presetSubtype="0" fill="hold" nodeType="withEffect">
                                  <p:stCondLst>
                                    <p:cond delay="0"/>
                                  </p:stCondLst>
                                  <p:childTnLst>
                                    <p:animEffect transition="out" filter="fade">
                                      <p:cBhvr>
                                        <p:cTn id="14" dur="500"/>
                                        <p:tgtEl>
                                          <p:spTgt spid="8"/>
                                        </p:tgtEl>
                                      </p:cBhvr>
                                    </p:animEffect>
                                    <p:set>
                                      <p:cBhvr>
                                        <p:cTn id="15" dur="1" fill="hold">
                                          <p:stCondLst>
                                            <p:cond delay="499"/>
                                          </p:stCondLst>
                                        </p:cTn>
                                        <p:tgtEl>
                                          <p:spTgt spid="8"/>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par>
                                <p:cTn id="21" presetID="22" presetClass="exit" presetSubtype="4" fill="hold" nodeType="withEffect">
                                  <p:stCondLst>
                                    <p:cond delay="0"/>
                                  </p:stCondLst>
                                  <p:childTnLst>
                                    <p:animEffect transition="out" filter="wipe(down)">
                                      <p:cBhvr>
                                        <p:cTn id="22" dur="500"/>
                                        <p:tgtEl>
                                          <p:spTgt spid="10"/>
                                        </p:tgtEl>
                                      </p:cBhvr>
                                    </p:animEffect>
                                    <p:set>
                                      <p:cBhvr>
                                        <p:cTn id="23" dur="1" fill="hold">
                                          <p:stCondLst>
                                            <p:cond delay="499"/>
                                          </p:stCondLst>
                                        </p:cTn>
                                        <p:tgtEl>
                                          <p:spTgt spid="10"/>
                                        </p:tgtEl>
                                        <p:attrNameLst>
                                          <p:attrName>style.visibility</p:attrName>
                                        </p:attrNameLst>
                                      </p:cBhvr>
                                      <p:to>
                                        <p:strVal val="hidden"/>
                                      </p:to>
                                    </p:set>
                                  </p:childTnLst>
                                </p:cTn>
                              </p:par>
                            </p:childTnLst>
                          </p:cTn>
                        </p:par>
                        <p:par>
                          <p:cTn id="24" fill="hold">
                            <p:stCondLst>
                              <p:cond delay="500"/>
                            </p:stCondLst>
                            <p:childTnLst>
                              <p:par>
                                <p:cTn id="25" presetID="14" presetClass="entr" presetSubtype="10"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randombar(horizontal)">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randombar(horizontal)">
                                      <p:cBhvr>
                                        <p:cTn id="32" dur="500"/>
                                        <p:tgtEl>
                                          <p:spTgt spid="12"/>
                                        </p:tgtEl>
                                      </p:cBhvr>
                                    </p:animEffect>
                                  </p:childTnLst>
                                </p:cTn>
                              </p:par>
                              <p:par>
                                <p:cTn id="33" presetID="53" presetClass="exit" presetSubtype="32" fill="hold" nodeType="withEffect">
                                  <p:stCondLst>
                                    <p:cond delay="0"/>
                                  </p:stCondLst>
                                  <p:childTnLst>
                                    <p:anim calcmode="lin" valueType="num">
                                      <p:cBhvr>
                                        <p:cTn id="34" dur="500"/>
                                        <p:tgtEl>
                                          <p:spTgt spid="11"/>
                                        </p:tgtEl>
                                        <p:attrNameLst>
                                          <p:attrName>ppt_w</p:attrName>
                                        </p:attrNameLst>
                                      </p:cBhvr>
                                      <p:tavLst>
                                        <p:tav tm="0">
                                          <p:val>
                                            <p:strVal val="ppt_w"/>
                                          </p:val>
                                        </p:tav>
                                        <p:tav tm="100000">
                                          <p:val>
                                            <p:fltVal val="0"/>
                                          </p:val>
                                        </p:tav>
                                      </p:tavLst>
                                    </p:anim>
                                    <p:anim calcmode="lin" valueType="num">
                                      <p:cBhvr>
                                        <p:cTn id="35" dur="500"/>
                                        <p:tgtEl>
                                          <p:spTgt spid="11"/>
                                        </p:tgtEl>
                                        <p:attrNameLst>
                                          <p:attrName>ppt_h</p:attrName>
                                        </p:attrNameLst>
                                      </p:cBhvr>
                                      <p:tavLst>
                                        <p:tav tm="0">
                                          <p:val>
                                            <p:strVal val="ppt_h"/>
                                          </p:val>
                                        </p:tav>
                                        <p:tav tm="100000">
                                          <p:val>
                                            <p:fltVal val="0"/>
                                          </p:val>
                                        </p:tav>
                                      </p:tavLst>
                                    </p:anim>
                                    <p:animEffect transition="out" filter="fade">
                                      <p:cBhvr>
                                        <p:cTn id="36" dur="500"/>
                                        <p:tgtEl>
                                          <p:spTgt spid="11"/>
                                        </p:tgtEl>
                                      </p:cBhvr>
                                    </p:animEffect>
                                    <p:set>
                                      <p:cBhvr>
                                        <p:cTn id="37" dur="1" fill="hold">
                                          <p:stCondLst>
                                            <p:cond delay="499"/>
                                          </p:stCondLst>
                                        </p:cTn>
                                        <p:tgtEl>
                                          <p:spTgt spid="11"/>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arn(inVertical)">
                                      <p:cBhvr>
                                        <p:cTn id="42" dur="500"/>
                                        <p:tgtEl>
                                          <p:spTgt spid="13"/>
                                        </p:tgtEl>
                                      </p:cBhvr>
                                    </p:animEffect>
                                  </p:childTnLst>
                                </p:cTn>
                              </p:par>
                              <p:par>
                                <p:cTn id="43" presetID="22" presetClass="exit" presetSubtype="4" fill="hold" nodeType="withEffect">
                                  <p:stCondLst>
                                    <p:cond delay="0"/>
                                  </p:stCondLst>
                                  <p:childTnLst>
                                    <p:animEffect transition="out" filter="wipe(down)">
                                      <p:cBhvr>
                                        <p:cTn id="44" dur="500"/>
                                        <p:tgtEl>
                                          <p:spTgt spid="12"/>
                                        </p:tgtEl>
                                      </p:cBhvr>
                                    </p:animEffect>
                                    <p:set>
                                      <p:cBhvr>
                                        <p:cTn id="45" dur="1" fill="hold">
                                          <p:stCondLst>
                                            <p:cond delay="499"/>
                                          </p:stCondLst>
                                        </p:cTn>
                                        <p:tgtEl>
                                          <p:spTgt spid="12"/>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16" presetClass="entr" presetSubtype="21" fill="hold" nodeType="click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barn(inVertical)">
                                      <p:cBhvr>
                                        <p:cTn id="50" dur="500"/>
                                        <p:tgtEl>
                                          <p:spTgt spid="14"/>
                                        </p:tgtEl>
                                      </p:cBhvr>
                                    </p:animEffect>
                                  </p:childTnLst>
                                </p:cTn>
                              </p:par>
                              <p:par>
                                <p:cTn id="51" presetID="10" presetClass="exit" presetSubtype="0" fill="hold" nodeType="withEffect">
                                  <p:stCondLst>
                                    <p:cond delay="0"/>
                                  </p:stCondLst>
                                  <p:childTnLst>
                                    <p:animEffect transition="out" filter="fade">
                                      <p:cBhvr>
                                        <p:cTn id="52" dur="500"/>
                                        <p:tgtEl>
                                          <p:spTgt spid="13"/>
                                        </p:tgtEl>
                                      </p:cBhvr>
                                    </p:animEffect>
                                    <p:set>
                                      <p:cBhvr>
                                        <p:cTn id="53" dur="1" fill="hold">
                                          <p:stCondLst>
                                            <p:cond delay="499"/>
                                          </p:stCondLst>
                                        </p:cTn>
                                        <p:tgtEl>
                                          <p:spTgt spid="13"/>
                                        </p:tgtEl>
                                        <p:attrNameLst>
                                          <p:attrName>style.visibility</p:attrName>
                                        </p:attrNameLst>
                                      </p:cBhvr>
                                      <p:to>
                                        <p:strVal val="hidden"/>
                                      </p:to>
                                    </p:set>
                                  </p:childTnLst>
                                </p:cTn>
                              </p:par>
                            </p:childTnLst>
                          </p:cTn>
                        </p:par>
                        <p:par>
                          <p:cTn id="54" fill="hold">
                            <p:stCondLst>
                              <p:cond delay="500"/>
                            </p:stCondLst>
                            <p:childTnLst>
                              <p:par>
                                <p:cTn id="55" presetID="14" presetClass="entr" presetSubtype="10" fill="hold" grpId="0" nodeType="after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randombar(horizontal)">
                                      <p:cBhvr>
                                        <p:cTn id="57" dur="500"/>
                                        <p:tgtEl>
                                          <p:spTgt spid="18"/>
                                        </p:tgtEl>
                                      </p:cBhvr>
                                    </p:animEffect>
                                  </p:childTnLst>
                                </p:cTn>
                              </p:par>
                            </p:childTnLst>
                          </p:cTn>
                        </p:par>
                      </p:childTnLst>
                    </p:cTn>
                  </p:par>
                  <p:par>
                    <p:cTn id="58" fill="hold">
                      <p:stCondLst>
                        <p:cond delay="indefinite"/>
                      </p:stCondLst>
                      <p:childTnLst>
                        <p:par>
                          <p:cTn id="59" fill="hold">
                            <p:stCondLst>
                              <p:cond delay="0"/>
                            </p:stCondLst>
                            <p:childTnLst>
                              <p:par>
                                <p:cTn id="60" presetID="16" presetClass="entr" presetSubtype="21" fill="hold" nodeType="click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barn(inVertical)">
                                      <p:cBhvr>
                                        <p:cTn id="62" dur="500"/>
                                        <p:tgtEl>
                                          <p:spTgt spid="15"/>
                                        </p:tgtEl>
                                      </p:cBhvr>
                                    </p:animEffect>
                                  </p:childTnLst>
                                </p:cTn>
                              </p:par>
                              <p:par>
                                <p:cTn id="63" presetID="53" presetClass="exit" presetSubtype="32" fill="hold" nodeType="withEffect">
                                  <p:stCondLst>
                                    <p:cond delay="0"/>
                                  </p:stCondLst>
                                  <p:childTnLst>
                                    <p:anim calcmode="lin" valueType="num">
                                      <p:cBhvr>
                                        <p:cTn id="64" dur="500"/>
                                        <p:tgtEl>
                                          <p:spTgt spid="14"/>
                                        </p:tgtEl>
                                        <p:attrNameLst>
                                          <p:attrName>ppt_w</p:attrName>
                                        </p:attrNameLst>
                                      </p:cBhvr>
                                      <p:tavLst>
                                        <p:tav tm="0">
                                          <p:val>
                                            <p:strVal val="ppt_w"/>
                                          </p:val>
                                        </p:tav>
                                        <p:tav tm="100000">
                                          <p:val>
                                            <p:fltVal val="0"/>
                                          </p:val>
                                        </p:tav>
                                      </p:tavLst>
                                    </p:anim>
                                    <p:anim calcmode="lin" valueType="num">
                                      <p:cBhvr>
                                        <p:cTn id="65" dur="500"/>
                                        <p:tgtEl>
                                          <p:spTgt spid="14"/>
                                        </p:tgtEl>
                                        <p:attrNameLst>
                                          <p:attrName>ppt_h</p:attrName>
                                        </p:attrNameLst>
                                      </p:cBhvr>
                                      <p:tavLst>
                                        <p:tav tm="0">
                                          <p:val>
                                            <p:strVal val="ppt_h"/>
                                          </p:val>
                                        </p:tav>
                                        <p:tav tm="100000">
                                          <p:val>
                                            <p:fltVal val="0"/>
                                          </p:val>
                                        </p:tav>
                                      </p:tavLst>
                                    </p:anim>
                                    <p:animEffect transition="out" filter="fade">
                                      <p:cBhvr>
                                        <p:cTn id="66" dur="500"/>
                                        <p:tgtEl>
                                          <p:spTgt spid="14"/>
                                        </p:tgtEl>
                                      </p:cBhvr>
                                    </p:animEffect>
                                    <p:set>
                                      <p:cBhvr>
                                        <p:cTn id="67" dur="1" fill="hold">
                                          <p:stCondLst>
                                            <p:cond delay="499"/>
                                          </p:stCondLst>
                                        </p:cTn>
                                        <p:tgtEl>
                                          <p:spTgt spid="14"/>
                                        </p:tgtEl>
                                        <p:attrNameLst>
                                          <p:attrName>style.visibility</p:attrName>
                                        </p:attrNameLst>
                                      </p:cBhvr>
                                      <p:to>
                                        <p:strVal val="hidden"/>
                                      </p:to>
                                    </p:set>
                                  </p:childTnLst>
                                </p:cTn>
                              </p:par>
                            </p:childTnLst>
                          </p:cTn>
                        </p:par>
                        <p:par>
                          <p:cTn id="68" fill="hold">
                            <p:stCondLst>
                              <p:cond delay="500"/>
                            </p:stCondLst>
                            <p:childTnLst>
                              <p:par>
                                <p:cTn id="69" presetID="14" presetClass="entr" presetSubtype="10" fill="hold" grpId="0" nodeType="after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randombar(horizontal)">
                                      <p:cBhvr>
                                        <p:cTn id="71" dur="500"/>
                                        <p:tgtEl>
                                          <p:spTgt spid="19"/>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xit" presetSubtype="0" fill="hold" nodeType="clickEffect">
                                  <p:stCondLst>
                                    <p:cond delay="0"/>
                                  </p:stCondLst>
                                  <p:childTnLst>
                                    <p:animEffect transition="out" filter="fade">
                                      <p:cBhvr>
                                        <p:cTn id="75" dur="500"/>
                                        <p:tgtEl>
                                          <p:spTgt spid="15"/>
                                        </p:tgtEl>
                                      </p:cBhvr>
                                    </p:animEffect>
                                    <p:set>
                                      <p:cBhvr>
                                        <p:cTn id="76" dur="1" fill="hold">
                                          <p:stCondLst>
                                            <p:cond delay="499"/>
                                          </p:stCondLst>
                                        </p:cTn>
                                        <p:tgtEl>
                                          <p:spTgt spid="15"/>
                                        </p:tgtEl>
                                        <p:attrNameLst>
                                          <p:attrName>style.visibility</p:attrName>
                                        </p:attrNameLst>
                                      </p:cBhvr>
                                      <p:to>
                                        <p:strVal val="hidden"/>
                                      </p:to>
                                    </p:set>
                                  </p:childTnLst>
                                </p:cTn>
                              </p:par>
                              <p:par>
                                <p:cTn id="77" presetID="2" presetClass="entr" presetSubtype="8" fill="hold" grpId="0" nodeType="withEffect">
                                  <p:stCondLst>
                                    <p:cond delay="0"/>
                                  </p:stCondLst>
                                  <p:childTnLst>
                                    <p:set>
                                      <p:cBhvr>
                                        <p:cTn id="78" dur="1" fill="hold">
                                          <p:stCondLst>
                                            <p:cond delay="0"/>
                                          </p:stCondLst>
                                        </p:cTn>
                                        <p:tgtEl>
                                          <p:spTgt spid="21"/>
                                        </p:tgtEl>
                                        <p:attrNameLst>
                                          <p:attrName>style.visibility</p:attrName>
                                        </p:attrNameLst>
                                      </p:cBhvr>
                                      <p:to>
                                        <p:strVal val="visible"/>
                                      </p:to>
                                    </p:set>
                                    <p:anim calcmode="lin" valueType="num">
                                      <p:cBhvr additive="base">
                                        <p:cTn id="79" dur="500" fill="hold"/>
                                        <p:tgtEl>
                                          <p:spTgt spid="21"/>
                                        </p:tgtEl>
                                        <p:attrNameLst>
                                          <p:attrName>ppt_x</p:attrName>
                                        </p:attrNameLst>
                                      </p:cBhvr>
                                      <p:tavLst>
                                        <p:tav tm="0">
                                          <p:val>
                                            <p:strVal val="0-#ppt_w/2"/>
                                          </p:val>
                                        </p:tav>
                                        <p:tav tm="100000">
                                          <p:val>
                                            <p:strVal val="#ppt_x"/>
                                          </p:val>
                                        </p:tav>
                                      </p:tavLst>
                                    </p:anim>
                                    <p:anim calcmode="lin" valueType="num">
                                      <p:cBhvr additive="base">
                                        <p:cTn id="80" dur="500" fill="hold"/>
                                        <p:tgtEl>
                                          <p:spTgt spid="21"/>
                                        </p:tgtEl>
                                        <p:attrNameLst>
                                          <p:attrName>ppt_y</p:attrName>
                                        </p:attrNameLst>
                                      </p:cBhvr>
                                      <p:tavLst>
                                        <p:tav tm="0">
                                          <p:val>
                                            <p:strVal val="#ppt_y"/>
                                          </p:val>
                                        </p:tav>
                                        <p:tav tm="100000">
                                          <p:val>
                                            <p:strVal val="#ppt_y"/>
                                          </p:val>
                                        </p:tav>
                                      </p:tavLst>
                                    </p:anim>
                                  </p:childTnLst>
                                </p:cTn>
                              </p:par>
                              <p:par>
                                <p:cTn id="81" presetID="2" presetClass="entr" presetSubtype="8" fill="hold" grpId="0" nodeType="withEffect">
                                  <p:stCondLst>
                                    <p:cond delay="0"/>
                                  </p:stCondLst>
                                  <p:childTnLst>
                                    <p:set>
                                      <p:cBhvr>
                                        <p:cTn id="82" dur="1" fill="hold">
                                          <p:stCondLst>
                                            <p:cond delay="0"/>
                                          </p:stCondLst>
                                        </p:cTn>
                                        <p:tgtEl>
                                          <p:spTgt spid="22"/>
                                        </p:tgtEl>
                                        <p:attrNameLst>
                                          <p:attrName>style.visibility</p:attrName>
                                        </p:attrNameLst>
                                      </p:cBhvr>
                                      <p:to>
                                        <p:strVal val="visible"/>
                                      </p:to>
                                    </p:set>
                                    <p:anim calcmode="lin" valueType="num">
                                      <p:cBhvr additive="base">
                                        <p:cTn id="83" dur="500" fill="hold"/>
                                        <p:tgtEl>
                                          <p:spTgt spid="22"/>
                                        </p:tgtEl>
                                        <p:attrNameLst>
                                          <p:attrName>ppt_x</p:attrName>
                                        </p:attrNameLst>
                                      </p:cBhvr>
                                      <p:tavLst>
                                        <p:tav tm="0">
                                          <p:val>
                                            <p:strVal val="0-#ppt_w/2"/>
                                          </p:val>
                                        </p:tav>
                                        <p:tav tm="100000">
                                          <p:val>
                                            <p:strVal val="#ppt_x"/>
                                          </p:val>
                                        </p:tav>
                                      </p:tavLst>
                                    </p:anim>
                                    <p:anim calcmode="lin" valueType="num">
                                      <p:cBhvr additive="base">
                                        <p:cTn id="84" dur="500" fill="hold"/>
                                        <p:tgtEl>
                                          <p:spTgt spid="22"/>
                                        </p:tgtEl>
                                        <p:attrNameLst>
                                          <p:attrName>ppt_y</p:attrName>
                                        </p:attrNameLst>
                                      </p:cBhvr>
                                      <p:tavLst>
                                        <p:tav tm="0">
                                          <p:val>
                                            <p:strVal val="#ppt_y"/>
                                          </p:val>
                                        </p:tav>
                                        <p:tav tm="100000">
                                          <p:val>
                                            <p:strVal val="#ppt_y"/>
                                          </p:val>
                                        </p:tav>
                                      </p:tavLst>
                                    </p:anim>
                                  </p:childTnLst>
                                </p:cTn>
                              </p:par>
                              <p:par>
                                <p:cTn id="85" presetID="2" presetClass="entr" presetSubtype="8" fill="hold" grpId="0" nodeType="withEffect">
                                  <p:stCondLst>
                                    <p:cond delay="0"/>
                                  </p:stCondLst>
                                  <p:childTnLst>
                                    <p:set>
                                      <p:cBhvr>
                                        <p:cTn id="86" dur="1" fill="hold">
                                          <p:stCondLst>
                                            <p:cond delay="0"/>
                                          </p:stCondLst>
                                        </p:cTn>
                                        <p:tgtEl>
                                          <p:spTgt spid="23"/>
                                        </p:tgtEl>
                                        <p:attrNameLst>
                                          <p:attrName>style.visibility</p:attrName>
                                        </p:attrNameLst>
                                      </p:cBhvr>
                                      <p:to>
                                        <p:strVal val="visible"/>
                                      </p:to>
                                    </p:set>
                                    <p:anim calcmode="lin" valueType="num">
                                      <p:cBhvr additive="base">
                                        <p:cTn id="87" dur="500" fill="hold"/>
                                        <p:tgtEl>
                                          <p:spTgt spid="23"/>
                                        </p:tgtEl>
                                        <p:attrNameLst>
                                          <p:attrName>ppt_x</p:attrName>
                                        </p:attrNameLst>
                                      </p:cBhvr>
                                      <p:tavLst>
                                        <p:tav tm="0">
                                          <p:val>
                                            <p:strVal val="0-#ppt_w/2"/>
                                          </p:val>
                                        </p:tav>
                                        <p:tav tm="100000">
                                          <p:val>
                                            <p:strVal val="#ppt_x"/>
                                          </p:val>
                                        </p:tav>
                                      </p:tavLst>
                                    </p:anim>
                                    <p:anim calcmode="lin" valueType="num">
                                      <p:cBhvr additive="base">
                                        <p:cTn id="88"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8" grpId="0" animBg="1"/>
      <p:bldP spid="19" grpId="0" animBg="1"/>
      <p:bldP spid="21" grpId="0" animBg="1"/>
      <p:bldP spid="22" grpId="0" animBg="1"/>
      <p:bldP spid="23"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رابطه های </a:t>
            </a:r>
            <a:r>
              <a:rPr lang="en-US" dirty="0"/>
              <a:t>DEE</a:t>
            </a:r>
            <a:r>
              <a:rPr lang="fa-IR" dirty="0"/>
              <a:t> و </a:t>
            </a:r>
            <a:r>
              <a:rPr lang="en-US" dirty="0"/>
              <a:t>DUM</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228600" y="1676400"/>
                <a:ext cx="8534400" cy="4419600"/>
              </a:xfrm>
            </p:spPr>
            <p:txBody>
              <a:bodyPr>
                <a:normAutofit/>
              </a:bodyPr>
              <a:lstStyle/>
              <a:p>
                <a:r>
                  <a:rPr lang="fa-IR" sz="2000" dirty="0"/>
                  <a:t>رابطه درجه صفر می تواند صفر یا حداکثر یک تاپل داشته باشد و آن تاپل صفر است. رابطه درجه صفر نمی تواند بیش از یک تاپل داشته باشد، چرا که تمام </a:t>
                </a:r>
                <a:r>
                  <a:rPr lang="fa-IR" sz="2000" dirty="0" smtClean="0"/>
                  <a:t>تاپل های </a:t>
                </a:r>
                <a:r>
                  <a:rPr lang="fa-IR" sz="2000" dirty="0"/>
                  <a:t>صفرتکرارهایی از یکدیگرند. لذا دقیقاً دو رابطه از درجه صفر وجود دارند:</a:t>
                </a:r>
                <a:endParaRPr lang="en-US" sz="2000" dirty="0"/>
              </a:p>
              <a:p>
                <a:pPr marL="777240" lvl="1" indent="-457200">
                  <a:buFont typeface="+mj-lt"/>
                  <a:buAutoNum type="arabicPeriod"/>
                </a:pPr>
                <a:r>
                  <a:rPr lang="en-US" sz="2000" dirty="0"/>
                  <a:t>DEE</a:t>
                </a:r>
                <a:r>
                  <a:rPr lang="fa-IR" sz="2000" dirty="0"/>
                  <a:t> (یا </a:t>
                </a:r>
                <a:r>
                  <a:rPr lang="en-US" sz="2000" dirty="0"/>
                  <a:t>TABLE-DEE</a:t>
                </a:r>
                <a:r>
                  <a:rPr lang="fa-IR" sz="2000" dirty="0"/>
                  <a:t>) که فقط حاوی یک تاپل است.</a:t>
                </a:r>
                <a:endParaRPr lang="en-US" sz="2000" dirty="0"/>
              </a:p>
              <a:p>
                <a:pPr marL="777240" lvl="1" indent="-457200">
                  <a:buFont typeface="+mj-lt"/>
                  <a:buAutoNum type="arabicPeriod"/>
                </a:pPr>
                <a:r>
                  <a:rPr lang="en-US" sz="2000" dirty="0"/>
                  <a:t>DUM</a:t>
                </a:r>
                <a:r>
                  <a:rPr lang="fa-IR" sz="2000" dirty="0"/>
                  <a:t> (</a:t>
                </a:r>
                <a:r>
                  <a:rPr lang="en-US" sz="2000" dirty="0"/>
                  <a:t>TABLE-DUM</a:t>
                </a:r>
                <a:r>
                  <a:rPr lang="fa-IR" sz="2000" dirty="0"/>
                  <a:t>) که هیچ تاپلی ندارد.</a:t>
                </a:r>
                <a:endParaRPr lang="en-US" sz="2000" dirty="0"/>
              </a:p>
              <a:p>
                <a:pPr marL="0" indent="0">
                  <a:buNone/>
                </a:pPr>
                <a:r>
                  <a:rPr lang="fa-IR" sz="2000" b="1" u="sng" dirty="0" smtClean="0"/>
                  <a:t>نکته </a:t>
                </a:r>
                <a:r>
                  <a:rPr lang="fa-IR" sz="2000" b="1" u="sng" dirty="0"/>
                  <a:t>1: </a:t>
                </a:r>
                <a:endParaRPr lang="fa-IR" sz="2000" b="1" u="sng" dirty="0" smtClean="0"/>
              </a:p>
              <a:p>
                <a:pPr marL="320040" lvl="1" indent="0">
                  <a:buNone/>
                </a:pPr>
                <a:r>
                  <a:rPr lang="fa-IR" sz="2000" dirty="0" smtClean="0"/>
                  <a:t>کلید </a:t>
                </a:r>
                <a:r>
                  <a:rPr lang="fa-IR" sz="2000" dirty="0"/>
                  <a:t>کاندید روابط </a:t>
                </a:r>
                <a:r>
                  <a:rPr lang="en-US" sz="2000" dirty="0"/>
                  <a:t>DEE</a:t>
                </a:r>
                <a:r>
                  <a:rPr lang="fa-IR" sz="2000" dirty="0"/>
                  <a:t> و </a:t>
                </a:r>
                <a:r>
                  <a:rPr lang="en-US" sz="2000" dirty="0"/>
                  <a:t>DUM </a:t>
                </a:r>
                <a:r>
                  <a:rPr lang="fa-IR" sz="2000" dirty="0" smtClean="0"/>
                  <a:t> مجموعه </a:t>
                </a:r>
                <a:r>
                  <a:rPr lang="fa-IR" sz="2000" dirty="0"/>
                  <a:t>ای تهی از صفات  { } یا </a:t>
                </a:r>
                <a14:m>
                  <m:oMath xmlns:m="http://schemas.openxmlformats.org/officeDocument/2006/math">
                    <m:r>
                      <a:rPr lang="fa-IR" sz="2000">
                        <a:latin typeface="Cambria Math"/>
                      </a:rPr>
                      <m:t>∅</m:t>
                    </m:r>
                  </m:oMath>
                </a14:m>
                <a:r>
                  <a:rPr lang="fa-IR" sz="2000" dirty="0"/>
                  <a:t> می باشد.</a:t>
                </a:r>
                <a:endParaRPr lang="en-US" sz="2000" dirty="0"/>
              </a:p>
              <a:p>
                <a:endParaRPr lang="fa-IR" sz="2000" dirty="0" smtClean="0"/>
              </a:p>
              <a:p>
                <a:pPr marL="0" indent="0">
                  <a:buNone/>
                </a:pPr>
                <a:r>
                  <a:rPr lang="fa-IR" sz="2000" dirty="0"/>
                  <a:t>در فصل بعدی کاربرد این رابطه ها را در جبر رابطه ای بیان می کنیم. در اینجا فقط می گوییم که </a:t>
                </a:r>
                <a:r>
                  <a:rPr lang="en-US" sz="2000" dirty="0"/>
                  <a:t>DEE</a:t>
                </a:r>
                <a:r>
                  <a:rPr lang="fa-IR" sz="2000" dirty="0"/>
                  <a:t> متناظر </a:t>
                </a:r>
                <a:r>
                  <a:rPr lang="en-US" sz="2000" dirty="0"/>
                  <a:t>TRUE</a:t>
                </a:r>
                <a:r>
                  <a:rPr lang="fa-IR" sz="2000" dirty="0"/>
                  <a:t> و </a:t>
                </a:r>
                <a:r>
                  <a:rPr lang="en-US" sz="2000" dirty="0"/>
                  <a:t>DUM</a:t>
                </a:r>
                <a:r>
                  <a:rPr lang="fa-IR" sz="2000" dirty="0"/>
                  <a:t> متناظر </a:t>
                </a:r>
                <a:r>
                  <a:rPr lang="en-US" sz="2000" dirty="0"/>
                  <a:t>FALSE</a:t>
                </a:r>
                <a:r>
                  <a:rPr lang="fa-IR" sz="2000" dirty="0"/>
                  <a:t> است</a:t>
                </a:r>
                <a:r>
                  <a:rPr lang="fa-IR" sz="2000" dirty="0" smtClean="0"/>
                  <a:t>.</a:t>
                </a:r>
                <a:endParaRPr lang="en-US" sz="2000"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228600" y="1676400"/>
                <a:ext cx="8534400" cy="4419600"/>
              </a:xfrm>
              <a:blipFill rotWithShape="1">
                <a:blip r:embed="rId2"/>
                <a:stretch>
                  <a:fillRect r="-714"/>
                </a:stretch>
              </a:blipFill>
            </p:spPr>
            <p:txBody>
              <a:bodyPr/>
              <a:lstStyle/>
              <a:p>
                <a:r>
                  <a:rPr lang="en-US">
                    <a:noFill/>
                  </a:rPr>
                  <a:t> </a:t>
                </a:r>
              </a:p>
            </p:txBody>
          </p:sp>
        </mc:Fallback>
      </mc:AlternateContent>
      <p:sp>
        <p:nvSpPr>
          <p:cNvPr id="4" name="Slide Number Placeholder 3"/>
          <p:cNvSpPr>
            <a:spLocks noGrp="1"/>
          </p:cNvSpPr>
          <p:nvPr>
            <p:ph type="sldNum" sz="quarter" idx="12"/>
          </p:nvPr>
        </p:nvSpPr>
        <p:spPr/>
        <p:txBody>
          <a:bodyPr/>
          <a:lstStyle/>
          <a:p>
            <a:fld id="{B6F15528-21DE-4FAA-801E-634DDDAF4B2B}" type="slidenum">
              <a:rPr lang="en-US" smtClean="0"/>
              <a:pPr/>
              <a:t>80</a:t>
            </a:fld>
            <a:endParaRPr lang="en-US"/>
          </a:p>
        </p:txBody>
      </p:sp>
    </p:spTree>
    <p:extLst>
      <p:ext uri="{BB962C8B-B14F-4D97-AF65-F5344CB8AC3E}">
        <p14:creationId xmlns:p14="http://schemas.microsoft.com/office/powerpoint/2010/main" val="848049360"/>
      </p:ext>
    </p:extLst>
  </p:cSld>
  <p:clrMapOvr>
    <a:masterClrMapping/>
  </p:clrMapOvr>
  <p:transition spd="slow">
    <p:pull/>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dirty="0">
                <a:solidFill>
                  <a:schemeClr val="tx1"/>
                </a:solidFill>
                <a:cs typeface="B Nazanin" pitchFamily="2" charset="-78"/>
              </a:rPr>
              <a:t>پایان فصل </a:t>
            </a:r>
            <a:r>
              <a:rPr lang="fa-IR" dirty="0" smtClean="0">
                <a:solidFill>
                  <a:schemeClr val="tx1"/>
                </a:solidFill>
                <a:cs typeface="B Nazanin" pitchFamily="2" charset="-78"/>
              </a:rPr>
              <a:t>سوم</a:t>
            </a:r>
            <a:endParaRPr lang="en-US" dirty="0"/>
          </a:p>
        </p:txBody>
      </p:sp>
      <p:sp>
        <p:nvSpPr>
          <p:cNvPr id="4" name="Slide Number Placeholder 3"/>
          <p:cNvSpPr>
            <a:spLocks noGrp="1"/>
          </p:cNvSpPr>
          <p:nvPr>
            <p:ph type="sldNum" sz="quarter" idx="12"/>
          </p:nvPr>
        </p:nvSpPr>
        <p:spPr>
          <a:xfrm>
            <a:off x="7620000" y="6248400"/>
            <a:ext cx="762000" cy="365125"/>
          </a:xfrm>
        </p:spPr>
        <p:txBody>
          <a:bodyPr/>
          <a:lstStyle/>
          <a:p>
            <a:fld id="{B6F15528-21DE-4FAA-801E-634DDDAF4B2B}" type="slidenum">
              <a:rPr lang="en-US" smtClean="0"/>
              <a:pPr/>
              <a:t>81</a:t>
            </a:fld>
            <a:endParaRPr lang="en-US" dirty="0"/>
          </a:p>
        </p:txBody>
      </p:sp>
      <p:pic>
        <p:nvPicPr>
          <p:cNvPr id="8" name="Picture Placeholder 7"/>
          <p:cNvPicPr>
            <a:picLocks noGrp="1" noChangeAspect="1"/>
          </p:cNvPicPr>
          <p:nvPr>
            <p:ph type="pic" idx="1"/>
          </p:nvPr>
        </p:nvPicPr>
        <p:blipFill>
          <a:blip r:embed="rId2">
            <a:extLst>
              <a:ext uri="{28A0092B-C50C-407E-A947-70E740481C1C}">
                <a14:useLocalDpi xmlns:a14="http://schemas.microsoft.com/office/drawing/2010/main" val="0"/>
              </a:ext>
            </a:extLst>
          </a:blip>
          <a:srcRect t="1443" b="1443"/>
          <a:stretch>
            <a:fillRect/>
          </a:stretch>
        </p:blipFill>
        <p:spPr>
          <a:xfrm>
            <a:off x="777875" y="457200"/>
            <a:ext cx="7543800" cy="4114800"/>
          </a:xfrm>
        </p:spPr>
      </p:pic>
    </p:spTree>
    <p:extLst>
      <p:ext uri="{BB962C8B-B14F-4D97-AF65-F5344CB8AC3E}">
        <p14:creationId xmlns:p14="http://schemas.microsoft.com/office/powerpoint/2010/main" val="68612760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457200"/>
            <a:ext cx="8458200" cy="990600"/>
          </a:xfrm>
        </p:spPr>
        <p:txBody>
          <a:bodyPr/>
          <a:lstStyle/>
          <a:p>
            <a:r>
              <a:rPr lang="fa-IR" sz="4000" dirty="0" smtClean="0"/>
              <a:t>بررسی رفتار مدل رابطه ای</a:t>
            </a:r>
            <a:endParaRPr lang="en-US" sz="4000" dirty="0"/>
          </a:p>
        </p:txBody>
      </p:sp>
      <p:sp>
        <p:nvSpPr>
          <p:cNvPr id="3" name="Content Placeholder 2"/>
          <p:cNvSpPr>
            <a:spLocks noGrp="1"/>
          </p:cNvSpPr>
          <p:nvPr>
            <p:ph idx="1"/>
          </p:nvPr>
        </p:nvSpPr>
        <p:spPr>
          <a:xfrm>
            <a:off x="914400" y="1752600"/>
            <a:ext cx="7543800" cy="1143000"/>
          </a:xfrm>
        </p:spPr>
        <p:txBody>
          <a:bodyPr/>
          <a:lstStyle/>
          <a:p>
            <a:pPr marL="0" indent="0">
              <a:buNone/>
            </a:pPr>
            <a:r>
              <a:rPr lang="fa-IR" b="1" u="sng" dirty="0" smtClean="0"/>
              <a:t>مثال:</a:t>
            </a:r>
          </a:p>
          <a:p>
            <a:pPr marL="320040" lvl="1" indent="0">
              <a:buNone/>
            </a:pPr>
            <a:r>
              <a:rPr lang="fa-IR" dirty="0" smtClean="0"/>
              <a:t>«شماره قطعات تهیه شده توسط </a:t>
            </a:r>
            <a:r>
              <a:rPr lang="en-US" dirty="0" smtClean="0"/>
              <a:t>S2</a:t>
            </a:r>
            <a:r>
              <a:rPr lang="fa-IR" dirty="0" smtClean="0"/>
              <a:t> را بیابید.»</a:t>
            </a:r>
            <a:endParaRPr lang="fa-IR"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9</a:t>
            </a:fld>
            <a:endParaRPr lang="en-US"/>
          </a:p>
        </p:txBody>
      </p:sp>
      <p:pic>
        <p:nvPicPr>
          <p:cNvPr id="5" name="Picture 3">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7800" y="2590798"/>
            <a:ext cx="2743200" cy="41572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8" name="Straight Arrow Connector 7"/>
          <p:cNvCxnSpPr/>
          <p:nvPr/>
        </p:nvCxnSpPr>
        <p:spPr>
          <a:xfrm>
            <a:off x="2819400" y="3149600"/>
            <a:ext cx="0" cy="3098800"/>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241300" y="3657600"/>
            <a:ext cx="2578100" cy="0"/>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247650" y="4191000"/>
            <a:ext cx="2571750" cy="0"/>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247650" y="4724400"/>
            <a:ext cx="2571750" cy="0"/>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V="1">
            <a:off x="228600" y="5238750"/>
            <a:ext cx="2641600" cy="19050"/>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241300" y="5791200"/>
            <a:ext cx="2654300" cy="0"/>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247650" y="6248400"/>
            <a:ext cx="2641600" cy="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19" name="Oval 18"/>
          <p:cNvSpPr/>
          <p:nvPr/>
        </p:nvSpPr>
        <p:spPr>
          <a:xfrm>
            <a:off x="381000" y="4749800"/>
            <a:ext cx="622300" cy="33020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p:cNvSpPr/>
          <p:nvPr/>
        </p:nvSpPr>
        <p:spPr>
          <a:xfrm>
            <a:off x="1301750" y="4749800"/>
            <a:ext cx="457200" cy="368300"/>
          </a:xfrm>
          <a:prstGeom prst="roundRect">
            <a:avLst/>
          </a:prstGeom>
          <a:noFill/>
          <a:ln w="3810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p:cNvSpPr/>
          <p:nvPr/>
        </p:nvSpPr>
        <p:spPr>
          <a:xfrm>
            <a:off x="381000" y="5270500"/>
            <a:ext cx="622300" cy="33020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ounded Rectangle 23"/>
          <p:cNvSpPr/>
          <p:nvPr/>
        </p:nvSpPr>
        <p:spPr>
          <a:xfrm>
            <a:off x="1244600" y="5270500"/>
            <a:ext cx="457200" cy="368300"/>
          </a:xfrm>
          <a:prstGeom prst="roundRect">
            <a:avLst/>
          </a:prstGeom>
          <a:noFill/>
          <a:ln w="3810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4419600" y="4006502"/>
            <a:ext cx="3962400" cy="1384995"/>
          </a:xfrm>
          <a:prstGeom prst="rect">
            <a:avLst/>
          </a:prstGeom>
          <a:ln w="12700">
            <a:solidFill>
              <a:schemeClr val="tx1"/>
            </a:solidFill>
            <a:prstDash val="lgDash"/>
          </a:ln>
        </p:spPr>
        <p:txBody>
          <a:bodyPr wrap="square">
            <a:spAutoFit/>
          </a:bodyPr>
          <a:lstStyle/>
          <a:p>
            <a:pPr algn="ctr" rtl="1"/>
            <a:r>
              <a:rPr lang="fa-IR" sz="2800" b="1" dirty="0" smtClean="0">
                <a:cs typeface="B Nazanin" pitchFamily="2" charset="-78"/>
              </a:rPr>
              <a:t>مزیت: </a:t>
            </a:r>
            <a:r>
              <a:rPr lang="fa-IR" sz="2800" dirty="0" smtClean="0">
                <a:cs typeface="B Nazanin" pitchFamily="2" charset="-78"/>
              </a:rPr>
              <a:t>در </a:t>
            </a:r>
            <a:r>
              <a:rPr lang="fa-IR" sz="2800" dirty="0">
                <a:cs typeface="B Nazanin" pitchFamily="2" charset="-78"/>
              </a:rPr>
              <a:t>مدل رابطه ای برای پاسخگویی به پرس و جو های قرینه، رویه واحد وجود </a:t>
            </a:r>
            <a:r>
              <a:rPr lang="fa-IR" sz="2800" dirty="0" smtClean="0">
                <a:cs typeface="B Nazanin" pitchFamily="2" charset="-78"/>
              </a:rPr>
              <a:t>دارد.</a:t>
            </a:r>
            <a:endParaRPr lang="en-US" sz="2800" dirty="0">
              <a:cs typeface="B Nazanin" pitchFamily="2" charset="-78"/>
            </a:endParaRPr>
          </a:p>
        </p:txBody>
      </p:sp>
    </p:spTree>
    <p:extLst>
      <p:ext uri="{BB962C8B-B14F-4D97-AF65-F5344CB8AC3E}">
        <p14:creationId xmlns:p14="http://schemas.microsoft.com/office/powerpoint/2010/main" val="410366795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par>
                                <p:cTn id="13" presetID="10" presetClass="exit" presetSubtype="0" fill="hold" nodeType="withEffect">
                                  <p:stCondLst>
                                    <p:cond delay="0"/>
                                  </p:stCondLst>
                                  <p:childTnLst>
                                    <p:animEffect transition="out" filter="fade">
                                      <p:cBhvr>
                                        <p:cTn id="14" dur="500"/>
                                        <p:tgtEl>
                                          <p:spTgt spid="8"/>
                                        </p:tgtEl>
                                      </p:cBhvr>
                                    </p:animEffect>
                                    <p:set>
                                      <p:cBhvr>
                                        <p:cTn id="15" dur="1" fill="hold">
                                          <p:stCondLst>
                                            <p:cond delay="499"/>
                                          </p:stCondLst>
                                        </p:cTn>
                                        <p:tgtEl>
                                          <p:spTgt spid="8"/>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par>
                                <p:cTn id="21" presetID="22" presetClass="exit" presetSubtype="4" fill="hold" nodeType="withEffect">
                                  <p:stCondLst>
                                    <p:cond delay="0"/>
                                  </p:stCondLst>
                                  <p:childTnLst>
                                    <p:animEffect transition="out" filter="wipe(down)">
                                      <p:cBhvr>
                                        <p:cTn id="22" dur="500"/>
                                        <p:tgtEl>
                                          <p:spTgt spid="10"/>
                                        </p:tgtEl>
                                      </p:cBhvr>
                                    </p:animEffect>
                                    <p:set>
                                      <p:cBhvr>
                                        <p:cTn id="23" dur="1" fill="hold">
                                          <p:stCondLst>
                                            <p:cond delay="499"/>
                                          </p:stCondLst>
                                        </p:cTn>
                                        <p:tgtEl>
                                          <p:spTgt spid="10"/>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randombar(horizontal)">
                                      <p:cBhvr>
                                        <p:cTn id="28" dur="500"/>
                                        <p:tgtEl>
                                          <p:spTgt spid="12"/>
                                        </p:tgtEl>
                                      </p:cBhvr>
                                    </p:animEffect>
                                  </p:childTnLst>
                                </p:cTn>
                              </p:par>
                              <p:par>
                                <p:cTn id="29" presetID="53" presetClass="exit" presetSubtype="32" fill="hold" nodeType="withEffect">
                                  <p:stCondLst>
                                    <p:cond delay="0"/>
                                  </p:stCondLst>
                                  <p:childTnLst>
                                    <p:anim calcmode="lin" valueType="num">
                                      <p:cBhvr>
                                        <p:cTn id="30" dur="500"/>
                                        <p:tgtEl>
                                          <p:spTgt spid="11"/>
                                        </p:tgtEl>
                                        <p:attrNameLst>
                                          <p:attrName>ppt_w</p:attrName>
                                        </p:attrNameLst>
                                      </p:cBhvr>
                                      <p:tavLst>
                                        <p:tav tm="0">
                                          <p:val>
                                            <p:strVal val="ppt_w"/>
                                          </p:val>
                                        </p:tav>
                                        <p:tav tm="100000">
                                          <p:val>
                                            <p:fltVal val="0"/>
                                          </p:val>
                                        </p:tav>
                                      </p:tavLst>
                                    </p:anim>
                                    <p:anim calcmode="lin" valueType="num">
                                      <p:cBhvr>
                                        <p:cTn id="31" dur="500"/>
                                        <p:tgtEl>
                                          <p:spTgt spid="11"/>
                                        </p:tgtEl>
                                        <p:attrNameLst>
                                          <p:attrName>ppt_h</p:attrName>
                                        </p:attrNameLst>
                                      </p:cBhvr>
                                      <p:tavLst>
                                        <p:tav tm="0">
                                          <p:val>
                                            <p:strVal val="ppt_h"/>
                                          </p:val>
                                        </p:tav>
                                        <p:tav tm="100000">
                                          <p:val>
                                            <p:fltVal val="0"/>
                                          </p:val>
                                        </p:tav>
                                      </p:tavLst>
                                    </p:anim>
                                    <p:animEffect transition="out" filter="fade">
                                      <p:cBhvr>
                                        <p:cTn id="32" dur="500"/>
                                        <p:tgtEl>
                                          <p:spTgt spid="11"/>
                                        </p:tgtEl>
                                      </p:cBhvr>
                                    </p:animEffect>
                                    <p:set>
                                      <p:cBhvr>
                                        <p:cTn id="33" dur="1" fill="hold">
                                          <p:stCondLst>
                                            <p:cond delay="499"/>
                                          </p:stCondLst>
                                        </p:cTn>
                                        <p:tgtEl>
                                          <p:spTgt spid="11"/>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nodeType="click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barn(inVertical)">
                                      <p:cBhvr>
                                        <p:cTn id="38" dur="500"/>
                                        <p:tgtEl>
                                          <p:spTgt spid="13"/>
                                        </p:tgtEl>
                                      </p:cBhvr>
                                    </p:animEffect>
                                  </p:childTnLst>
                                </p:cTn>
                              </p:par>
                            </p:childTnLst>
                          </p:cTn>
                        </p:par>
                        <p:par>
                          <p:cTn id="39" fill="hold">
                            <p:stCondLst>
                              <p:cond delay="500"/>
                            </p:stCondLst>
                            <p:childTnLst>
                              <p:par>
                                <p:cTn id="40" presetID="14" presetClass="entr" presetSubtype="10" fill="hold" grpId="0" nodeType="after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randombar(horizontal)">
                                      <p:cBhvr>
                                        <p:cTn id="42" dur="500"/>
                                        <p:tgtEl>
                                          <p:spTgt spid="19"/>
                                        </p:tgtEl>
                                      </p:cBhvr>
                                    </p:animEffect>
                                  </p:childTnLst>
                                </p:cTn>
                              </p:par>
                              <p:par>
                                <p:cTn id="43" presetID="22" presetClass="exit" presetSubtype="4" fill="hold" nodeType="withEffect">
                                  <p:stCondLst>
                                    <p:cond delay="0"/>
                                  </p:stCondLst>
                                  <p:childTnLst>
                                    <p:animEffect transition="out" filter="wipe(down)">
                                      <p:cBhvr>
                                        <p:cTn id="44" dur="500"/>
                                        <p:tgtEl>
                                          <p:spTgt spid="12"/>
                                        </p:tgtEl>
                                      </p:cBhvr>
                                    </p:animEffect>
                                    <p:set>
                                      <p:cBhvr>
                                        <p:cTn id="45" dur="1" fill="hold">
                                          <p:stCondLst>
                                            <p:cond delay="499"/>
                                          </p:stCondLst>
                                        </p:cTn>
                                        <p:tgtEl>
                                          <p:spTgt spid="12"/>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16" presetClass="entr" presetSubtype="21" fill="hold" nodeType="click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barn(inVertical)">
                                      <p:cBhvr>
                                        <p:cTn id="50" dur="500"/>
                                        <p:tgtEl>
                                          <p:spTgt spid="14"/>
                                        </p:tgtEl>
                                      </p:cBhvr>
                                    </p:animEffect>
                                  </p:childTnLst>
                                </p:cTn>
                              </p:par>
                            </p:childTnLst>
                          </p:cTn>
                        </p:par>
                        <p:par>
                          <p:cTn id="51" fill="hold">
                            <p:stCondLst>
                              <p:cond delay="500"/>
                            </p:stCondLst>
                            <p:childTnLst>
                              <p:par>
                                <p:cTn id="52" presetID="14" presetClass="entr" presetSubtype="10" fill="hold" grpId="0" nodeType="after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randombar(horizontal)">
                                      <p:cBhvr>
                                        <p:cTn id="54" dur="500"/>
                                        <p:tgtEl>
                                          <p:spTgt spid="20"/>
                                        </p:tgtEl>
                                      </p:cBhvr>
                                    </p:animEffect>
                                  </p:childTnLst>
                                </p:cTn>
                              </p:par>
                              <p:par>
                                <p:cTn id="55" presetID="10" presetClass="exit" presetSubtype="0" fill="hold" nodeType="withEffect">
                                  <p:stCondLst>
                                    <p:cond delay="0"/>
                                  </p:stCondLst>
                                  <p:childTnLst>
                                    <p:animEffect transition="out" filter="fade">
                                      <p:cBhvr>
                                        <p:cTn id="56" dur="500"/>
                                        <p:tgtEl>
                                          <p:spTgt spid="13"/>
                                        </p:tgtEl>
                                      </p:cBhvr>
                                    </p:animEffect>
                                    <p:set>
                                      <p:cBhvr>
                                        <p:cTn id="57" dur="1" fill="hold">
                                          <p:stCondLst>
                                            <p:cond delay="499"/>
                                          </p:stCondLst>
                                        </p:cTn>
                                        <p:tgtEl>
                                          <p:spTgt spid="13"/>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16" presetClass="entr" presetSubtype="21" fill="hold" nodeType="click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barn(inVertical)">
                                      <p:cBhvr>
                                        <p:cTn id="62" dur="500"/>
                                        <p:tgtEl>
                                          <p:spTgt spid="15"/>
                                        </p:tgtEl>
                                      </p:cBhvr>
                                    </p:animEffect>
                                  </p:childTnLst>
                                </p:cTn>
                              </p:par>
                              <p:par>
                                <p:cTn id="63" presetID="53" presetClass="exit" presetSubtype="32" fill="hold" nodeType="withEffect">
                                  <p:stCondLst>
                                    <p:cond delay="0"/>
                                  </p:stCondLst>
                                  <p:childTnLst>
                                    <p:anim calcmode="lin" valueType="num">
                                      <p:cBhvr>
                                        <p:cTn id="64" dur="500"/>
                                        <p:tgtEl>
                                          <p:spTgt spid="14"/>
                                        </p:tgtEl>
                                        <p:attrNameLst>
                                          <p:attrName>ppt_w</p:attrName>
                                        </p:attrNameLst>
                                      </p:cBhvr>
                                      <p:tavLst>
                                        <p:tav tm="0">
                                          <p:val>
                                            <p:strVal val="ppt_w"/>
                                          </p:val>
                                        </p:tav>
                                        <p:tav tm="100000">
                                          <p:val>
                                            <p:fltVal val="0"/>
                                          </p:val>
                                        </p:tav>
                                      </p:tavLst>
                                    </p:anim>
                                    <p:anim calcmode="lin" valueType="num">
                                      <p:cBhvr>
                                        <p:cTn id="65" dur="500"/>
                                        <p:tgtEl>
                                          <p:spTgt spid="14"/>
                                        </p:tgtEl>
                                        <p:attrNameLst>
                                          <p:attrName>ppt_h</p:attrName>
                                        </p:attrNameLst>
                                      </p:cBhvr>
                                      <p:tavLst>
                                        <p:tav tm="0">
                                          <p:val>
                                            <p:strVal val="ppt_h"/>
                                          </p:val>
                                        </p:tav>
                                        <p:tav tm="100000">
                                          <p:val>
                                            <p:fltVal val="0"/>
                                          </p:val>
                                        </p:tav>
                                      </p:tavLst>
                                    </p:anim>
                                    <p:animEffect transition="out" filter="fade">
                                      <p:cBhvr>
                                        <p:cTn id="66" dur="500"/>
                                        <p:tgtEl>
                                          <p:spTgt spid="14"/>
                                        </p:tgtEl>
                                      </p:cBhvr>
                                    </p:animEffect>
                                    <p:set>
                                      <p:cBhvr>
                                        <p:cTn id="67" dur="1" fill="hold">
                                          <p:stCondLst>
                                            <p:cond delay="499"/>
                                          </p:stCondLst>
                                        </p:cTn>
                                        <p:tgtEl>
                                          <p:spTgt spid="14"/>
                                        </p:tgtEl>
                                        <p:attrNameLst>
                                          <p:attrName>style.visibility</p:attrName>
                                        </p:attrNameLst>
                                      </p:cBhvr>
                                      <p:to>
                                        <p:strVal val="hidden"/>
                                      </p:to>
                                    </p:set>
                                  </p:childTnLst>
                                </p:cTn>
                              </p:par>
                            </p:childTnLst>
                          </p:cTn>
                        </p:par>
                      </p:childTnLst>
                    </p:cTn>
                  </p:par>
                  <p:par>
                    <p:cTn id="68" fill="hold">
                      <p:stCondLst>
                        <p:cond delay="indefinite"/>
                      </p:stCondLst>
                      <p:childTnLst>
                        <p:par>
                          <p:cTn id="69" fill="hold">
                            <p:stCondLst>
                              <p:cond delay="0"/>
                            </p:stCondLst>
                            <p:childTnLst>
                              <p:par>
                                <p:cTn id="70" presetID="10" presetClass="exit" presetSubtype="0" fill="hold" nodeType="clickEffect">
                                  <p:stCondLst>
                                    <p:cond delay="0"/>
                                  </p:stCondLst>
                                  <p:childTnLst>
                                    <p:animEffect transition="out" filter="fade">
                                      <p:cBhvr>
                                        <p:cTn id="71" dur="500"/>
                                        <p:tgtEl>
                                          <p:spTgt spid="15"/>
                                        </p:tgtEl>
                                      </p:cBhvr>
                                    </p:animEffect>
                                    <p:set>
                                      <p:cBhvr>
                                        <p:cTn id="72" dur="1" fill="hold">
                                          <p:stCondLst>
                                            <p:cond delay="499"/>
                                          </p:stCondLst>
                                        </p:cTn>
                                        <p:tgtEl>
                                          <p:spTgt spid="15"/>
                                        </p:tgtEl>
                                        <p:attrNameLst>
                                          <p:attrName>style.visibility</p:attrName>
                                        </p:attrNameLst>
                                      </p:cBhvr>
                                      <p:to>
                                        <p:strVal val="hidden"/>
                                      </p:to>
                                    </p:set>
                                  </p:childTnLst>
                                </p:cTn>
                              </p:par>
                              <p:par>
                                <p:cTn id="73" presetID="2" presetClass="entr" presetSubtype="8" fill="hold" grpId="0" nodeType="withEffect">
                                  <p:stCondLst>
                                    <p:cond delay="0"/>
                                  </p:stCondLst>
                                  <p:childTnLst>
                                    <p:set>
                                      <p:cBhvr>
                                        <p:cTn id="74" dur="1" fill="hold">
                                          <p:stCondLst>
                                            <p:cond delay="0"/>
                                          </p:stCondLst>
                                        </p:cTn>
                                        <p:tgtEl>
                                          <p:spTgt spid="23"/>
                                        </p:tgtEl>
                                        <p:attrNameLst>
                                          <p:attrName>style.visibility</p:attrName>
                                        </p:attrNameLst>
                                      </p:cBhvr>
                                      <p:to>
                                        <p:strVal val="visible"/>
                                      </p:to>
                                    </p:set>
                                    <p:anim calcmode="lin" valueType="num">
                                      <p:cBhvr additive="base">
                                        <p:cTn id="75" dur="500" fill="hold"/>
                                        <p:tgtEl>
                                          <p:spTgt spid="23"/>
                                        </p:tgtEl>
                                        <p:attrNameLst>
                                          <p:attrName>ppt_x</p:attrName>
                                        </p:attrNameLst>
                                      </p:cBhvr>
                                      <p:tavLst>
                                        <p:tav tm="0">
                                          <p:val>
                                            <p:strVal val="0-#ppt_w/2"/>
                                          </p:val>
                                        </p:tav>
                                        <p:tav tm="100000">
                                          <p:val>
                                            <p:strVal val="#ppt_x"/>
                                          </p:val>
                                        </p:tav>
                                      </p:tavLst>
                                    </p:anim>
                                    <p:anim calcmode="lin" valueType="num">
                                      <p:cBhvr additive="base">
                                        <p:cTn id="76" dur="500" fill="hold"/>
                                        <p:tgtEl>
                                          <p:spTgt spid="23"/>
                                        </p:tgtEl>
                                        <p:attrNameLst>
                                          <p:attrName>ppt_y</p:attrName>
                                        </p:attrNameLst>
                                      </p:cBhvr>
                                      <p:tavLst>
                                        <p:tav tm="0">
                                          <p:val>
                                            <p:strVal val="#ppt_y"/>
                                          </p:val>
                                        </p:tav>
                                        <p:tav tm="100000">
                                          <p:val>
                                            <p:strVal val="#ppt_y"/>
                                          </p:val>
                                        </p:tav>
                                      </p:tavLst>
                                    </p:anim>
                                  </p:childTnLst>
                                </p:cTn>
                              </p:par>
                              <p:par>
                                <p:cTn id="77" presetID="2" presetClass="entr" presetSubtype="8" fill="hold" grpId="0" nodeType="withEffect">
                                  <p:stCondLst>
                                    <p:cond delay="0"/>
                                  </p:stCondLst>
                                  <p:childTnLst>
                                    <p:set>
                                      <p:cBhvr>
                                        <p:cTn id="78" dur="1" fill="hold">
                                          <p:stCondLst>
                                            <p:cond delay="0"/>
                                          </p:stCondLst>
                                        </p:cTn>
                                        <p:tgtEl>
                                          <p:spTgt spid="24"/>
                                        </p:tgtEl>
                                        <p:attrNameLst>
                                          <p:attrName>style.visibility</p:attrName>
                                        </p:attrNameLst>
                                      </p:cBhvr>
                                      <p:to>
                                        <p:strVal val="visible"/>
                                      </p:to>
                                    </p:set>
                                    <p:anim calcmode="lin" valueType="num">
                                      <p:cBhvr additive="base">
                                        <p:cTn id="79" dur="500" fill="hold"/>
                                        <p:tgtEl>
                                          <p:spTgt spid="24"/>
                                        </p:tgtEl>
                                        <p:attrNameLst>
                                          <p:attrName>ppt_x</p:attrName>
                                        </p:attrNameLst>
                                      </p:cBhvr>
                                      <p:tavLst>
                                        <p:tav tm="0">
                                          <p:val>
                                            <p:strVal val="0-#ppt_w/2"/>
                                          </p:val>
                                        </p:tav>
                                        <p:tav tm="100000">
                                          <p:val>
                                            <p:strVal val="#ppt_x"/>
                                          </p:val>
                                        </p:tav>
                                      </p:tavLst>
                                    </p:anim>
                                    <p:anim calcmode="lin" valueType="num">
                                      <p:cBhvr additive="base">
                                        <p:cTn id="80"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3" grpId="0" animBg="1"/>
      <p:bldP spid="20" grpId="0" animBg="1"/>
      <p:bldP spid="24" grpId="0"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NewsPrint">
  <a:themeElements>
    <a:clrScheme name="Austin">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NewsPrint">
      <a:majorFont>
        <a:latin typeface="Impact"/>
        <a:ea typeface=""/>
        <a:cs typeface=""/>
        <a:font script="Jpan" typeface="HGP創英角ｺﾞｼｯｸUB"/>
        <a:font script="Hang" typeface="HY견고딕"/>
        <a:font script="Hans" typeface="微软雅黑"/>
        <a:font script="Hant" typeface="微軟正黑體"/>
        <a:font script="Arab" typeface="Tahoma"/>
        <a:font script="Hebr" typeface="To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NewsPrint">
      <a:fillStyleLst>
        <a:solidFill>
          <a:schemeClr val="phClr"/>
        </a:solidFill>
        <a:gradFill rotWithShape="1">
          <a:gsLst>
            <a:gs pos="0">
              <a:schemeClr val="phClr">
                <a:tint val="37000"/>
                <a:hueMod val="100000"/>
                <a:satMod val="200000"/>
                <a:lumMod val="88000"/>
              </a:schemeClr>
            </a:gs>
            <a:gs pos="100000">
              <a:schemeClr val="phClr">
                <a:tint val="53000"/>
                <a:shade val="100000"/>
                <a:hueMod val="100000"/>
                <a:satMod val="350000"/>
                <a:lumMod val="79000"/>
              </a:schemeClr>
            </a:gs>
          </a:gsLst>
          <a:lin ang="5400000" scaled="1"/>
        </a:gradFill>
        <a:gradFill rotWithShape="1">
          <a:gsLst>
            <a:gs pos="0">
              <a:schemeClr val="phClr">
                <a:tint val="83000"/>
                <a:shade val="100000"/>
                <a:alpha val="100000"/>
                <a:hueMod val="100000"/>
                <a:satMod val="220000"/>
                <a:lumMod val="90000"/>
              </a:schemeClr>
            </a:gs>
            <a:gs pos="76000">
              <a:schemeClr val="phClr">
                <a:shade val="100000"/>
              </a:schemeClr>
            </a:gs>
            <a:gs pos="100000">
              <a:schemeClr val="phClr">
                <a:shade val="93000"/>
                <a:alpha val="100000"/>
                <a:satMod val="100000"/>
                <a:lumMod val="93000"/>
              </a:schemeClr>
            </a:gs>
          </a:gsLst>
          <a:path path="circle">
            <a:fillToRect l="15000" t="15000" r="100000" b="100000"/>
          </a:path>
        </a:gradFill>
      </a:fillStyleLst>
      <a:lnStyleLst>
        <a:ln w="15875" cap="flat" cmpd="sng" algn="ctr">
          <a:solidFill>
            <a:schemeClr val="phClr"/>
          </a:solidFill>
          <a:prstDash val="solid"/>
        </a:ln>
        <a:ln w="22225" cap="flat" cmpd="sng" algn="ctr">
          <a:solidFill>
            <a:schemeClr val="phClr"/>
          </a:solidFill>
          <a:prstDash val="solid"/>
        </a:ln>
        <a:ln w="34925" cap="flat" cmpd="sng" algn="ctr">
          <a:solidFill>
            <a:schemeClr val="phClr"/>
          </a:solidFill>
          <a:prstDash val="solid"/>
        </a:ln>
      </a:lnStyleLst>
      <a:effectStyleLst>
        <a:effectStyle>
          <a:effectLst>
            <a:outerShdw blurRad="50800" dist="12700" dir="5280000" rotWithShape="0">
              <a:srgbClr val="000000">
                <a:alpha val="40000"/>
              </a:srgbClr>
            </a:outerShdw>
          </a:effectLst>
        </a:effectStyle>
        <a:effectStyle>
          <a:effectLst>
            <a:outerShdw blurRad="38100" dist="38100" dir="5400000" rotWithShape="0">
              <a:srgbClr val="000000">
                <a:alpha val="35000"/>
              </a:srgbClr>
            </a:outerShdw>
          </a:effectLst>
        </a:effectStyle>
        <a:effectStyle>
          <a:effectLst>
            <a:outerShdw blurRad="38100" dist="38100" dir="5400000" rotWithShape="0">
              <a:srgbClr val="000000">
                <a:alpha val="35000"/>
              </a:srgbClr>
            </a:outerShdw>
          </a:effectLst>
          <a:scene3d>
            <a:camera prst="orthographicFront">
              <a:rot lat="0" lon="0" rev="0"/>
            </a:camera>
            <a:lightRig rig="brightRoom" dir="tl"/>
          </a:scene3d>
          <a:sp3d contourW="12700">
            <a:bevelT w="31750" h="12700"/>
            <a:contourClr>
              <a:schemeClr val="phClr"/>
            </a:contourClr>
          </a:sp3d>
        </a:effectStyle>
      </a:effectStyleLst>
      <a:bgFillStyleLst>
        <a:solidFill>
          <a:schemeClr val="phClr"/>
        </a:solidFill>
        <a:gradFill rotWithShape="1">
          <a:gsLst>
            <a:gs pos="0">
              <a:schemeClr val="phClr">
                <a:tint val="93000"/>
              </a:schemeClr>
            </a:gs>
            <a:gs pos="100000">
              <a:schemeClr val="phClr">
                <a:shade val="55000"/>
              </a:schemeClr>
            </a:gs>
          </a:gsLst>
          <a:lin ang="5400000" scaled="1"/>
        </a:gradFill>
        <a:blipFill rotWithShape="1">
          <a:blip xmlns:r="http://schemas.openxmlformats.org/officeDocument/2006/relationships" r:embed="rId1">
            <a:duotone>
              <a:schemeClr val="phClr">
                <a:shade val="20000"/>
                <a:satMod val="350000"/>
                <a:lumMod val="125000"/>
              </a:schemeClr>
              <a:schemeClr val="phClr">
                <a:tint val="90000"/>
                <a:satMod val="250000"/>
              </a:schemeClr>
            </a:duotone>
          </a:blip>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2781</TotalTime>
  <Words>6659</Words>
  <Application>Microsoft Office PowerPoint</Application>
  <PresentationFormat>On-screen Show (4:3)</PresentationFormat>
  <Paragraphs>935</Paragraphs>
  <Slides>81</Slides>
  <Notes>14</Notes>
  <HiddenSlides>0</HiddenSlides>
  <MMClips>0</MMClips>
  <ScaleCrop>false</ScaleCrop>
  <HeadingPairs>
    <vt:vector size="4" baseType="variant">
      <vt:variant>
        <vt:lpstr>Theme</vt:lpstr>
      </vt:variant>
      <vt:variant>
        <vt:i4>1</vt:i4>
      </vt:variant>
      <vt:variant>
        <vt:lpstr>Slide Titles</vt:lpstr>
      </vt:variant>
      <vt:variant>
        <vt:i4>81</vt:i4>
      </vt:variant>
    </vt:vector>
  </HeadingPairs>
  <TitlesOfParts>
    <vt:vector size="82" baseType="lpstr">
      <vt:lpstr>NewsPrint</vt:lpstr>
      <vt:lpstr>پایگاه داده ها  فصل سوم: ساختار داده ای – مدل رابطه ای</vt:lpstr>
      <vt:lpstr>فهرست مطالب</vt:lpstr>
      <vt:lpstr>PowerPoint Presentation</vt:lpstr>
      <vt:lpstr>PowerPoint Presentation</vt:lpstr>
      <vt:lpstr>ساختار داده‌اي</vt:lpstr>
      <vt:lpstr>مدل رابطه ای</vt:lpstr>
      <vt:lpstr>مثالی از مدل رابطه ای</vt:lpstr>
      <vt:lpstr>بررسی رفتار مدل رابطه ای</vt:lpstr>
      <vt:lpstr>بررسی رفتار مدل رابطه ای</vt:lpstr>
      <vt:lpstr>بررسی رفتار مدل رابطه ای</vt:lpstr>
      <vt:lpstr>PowerPoint Presentation</vt:lpstr>
      <vt:lpstr>PowerPoint Presentation</vt:lpstr>
      <vt:lpstr>PowerPoint Presentation</vt:lpstr>
      <vt:lpstr>ويژگي هاي مدل رابطه اي</vt:lpstr>
      <vt:lpstr>مدل سلسله مراتبی</vt:lpstr>
      <vt:lpstr>مدل سلسله مراتبی...</vt:lpstr>
      <vt:lpstr>مدل سلسله مراتبی - مثال</vt:lpstr>
      <vt:lpstr>PowerPoint Presentation</vt:lpstr>
      <vt:lpstr>بررسی رفتار مدل سلسله مراتبی</vt:lpstr>
      <vt:lpstr>بررسی رفتار مدل سلسله مراتبی - مثال</vt:lpstr>
      <vt:lpstr>بررسی رفتار مدل سلسله مراتبی - مثال</vt:lpstr>
      <vt:lpstr>PowerPoint Presentation</vt:lpstr>
      <vt:lpstr>بررسی رفتار مدل سلسله مراتبی</vt:lpstr>
      <vt:lpstr>آنومالی در مدل سلسله مراتبی - مثال</vt:lpstr>
      <vt:lpstr>آنومالی در مدل سلسله مراتبی - مثال</vt:lpstr>
      <vt:lpstr>آنومالی در مدل سلسله مراتبی - مثال</vt:lpstr>
      <vt:lpstr>ويژگي هاي شيوه سلسله مراتبي:</vt:lpstr>
      <vt:lpstr>مدل شبکه ای</vt:lpstr>
      <vt:lpstr>مدل شبکه ای...</vt:lpstr>
      <vt:lpstr>مدل شبکه ای  - مثال</vt:lpstr>
      <vt:lpstr>PowerPoint Presentation</vt:lpstr>
      <vt:lpstr>PowerPoint Presentation</vt:lpstr>
      <vt:lpstr>PowerPoint Presentation</vt:lpstr>
      <vt:lpstr>بررسی رفتار مدل شبکه ای</vt:lpstr>
      <vt:lpstr>بررسی رفتار مدل شبکه ای</vt:lpstr>
      <vt:lpstr>بررسی رفتار مدل شبکه ای: پاسخگویی متقارن به سؤالات قرینه </vt:lpstr>
      <vt:lpstr>بررسی رفتار مدل شبکه ای: بازیابی بر اساس رکورد پیوند دهنده</vt:lpstr>
      <vt:lpstr>بررسی رفتار مدل شبکه ای: عملیات ذخیره سازی (درج، حذف، بهنگام سازی)</vt:lpstr>
      <vt:lpstr>بررسی رفتار مدل شبکه ای: عملیات ذخیره سازی (درج، حذف، بهنگام سازی)</vt:lpstr>
      <vt:lpstr>بررسی رفتار مدل شبکه ای: عملیات ذخیره سازی (درج، حذف، بهنگام سازی)</vt:lpstr>
      <vt:lpstr>خواص مدل شبکه ای</vt:lpstr>
      <vt:lpstr>سوال...</vt:lpstr>
      <vt:lpstr>سوال...</vt:lpstr>
      <vt:lpstr>مدل های داده ای</vt:lpstr>
      <vt:lpstr>1- مدل ها بر پایه ی شیء  (Object Based Data Model)</vt:lpstr>
      <vt:lpstr>2- مدل ها بر پایه ی رکورد  (Record Based Data Model)</vt:lpstr>
      <vt:lpstr>3- مدل داده ای فیزیکی (Physical Data Model)</vt:lpstr>
      <vt:lpstr>مفاهیم مدل رابطه ای</vt:lpstr>
      <vt:lpstr>مفاهیم مدل رابطه ای – رابطه در ریاضیات</vt:lpstr>
      <vt:lpstr>مفاهیم مدل رابطه ای – رابطه در ریاضیات</vt:lpstr>
      <vt:lpstr>مفاهیم مدل رابطه ای</vt:lpstr>
      <vt:lpstr>مفاهیم مدل رابطه ای – رابطه در ریاضیات</vt:lpstr>
      <vt:lpstr>مفاهیم مدل رابطه ای</vt:lpstr>
      <vt:lpstr>مفاهیم مدل رابطه ای</vt:lpstr>
      <vt:lpstr>مفاهیم مدل رابطه ای</vt:lpstr>
      <vt:lpstr>تذکر:</vt:lpstr>
      <vt:lpstr>خصوصیات رابطه</vt:lpstr>
      <vt:lpstr>نقش میدان در عملیات روی بانک</vt:lpstr>
      <vt:lpstr>نقش میدان در عملیات روی بانک</vt:lpstr>
      <vt:lpstr>نقش میدان در عملیات روی بانک</vt:lpstr>
      <vt:lpstr>کلید</vt:lpstr>
      <vt:lpstr>ابر کلید (S.K / super key)</vt:lpstr>
      <vt:lpstr>كليد كانديد(C.K / candidate key)</vt:lpstr>
      <vt:lpstr>كليد كانديد(C.K / candidate key)</vt:lpstr>
      <vt:lpstr>كليد كانديد(C.K / candidate key)</vt:lpstr>
      <vt:lpstr>كليد كانديد(C.K / candidate key)</vt:lpstr>
      <vt:lpstr>كليد كانديد(C.K / candidate key)</vt:lpstr>
      <vt:lpstr>کلید اصلی (P.K / primary key)</vt:lpstr>
      <vt:lpstr>کلید اصلی</vt:lpstr>
      <vt:lpstr>کلید فرعی یا بدیل (A.K / alternative key)</vt:lpstr>
      <vt:lpstr>کلید خارجی (F.K / foreign key) </vt:lpstr>
      <vt:lpstr>کلید خارجی</vt:lpstr>
      <vt:lpstr>قواعد جامعیت در مدل رابطه ای</vt:lpstr>
      <vt:lpstr>قاعده جامعیت درون رابطه ای (intra – relation integrity rule)</vt:lpstr>
      <vt:lpstr>قاعده جامعيت موجوديتی (Entity – relation integrity rule)</vt:lpstr>
      <vt:lpstr>قاعده جامعيت ارجاعي  (Referential – relation integrity rule)</vt:lpstr>
      <vt:lpstr>قاعده جامعيت ارجاعي ...</vt:lpstr>
      <vt:lpstr>قاعده جامعيت ارجاعي ...</vt:lpstr>
      <vt:lpstr>رابطه های DEE و DUM</vt:lpstr>
      <vt:lpstr>رابطه های DEE و DUM</vt:lpstr>
      <vt:lpstr>پایان فصل سوم</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پایگاه داده ها</dc:title>
  <dc:creator>vahide</dc:creator>
  <cp:lastModifiedBy>vahide</cp:lastModifiedBy>
  <cp:revision>225</cp:revision>
  <dcterms:created xsi:type="dcterms:W3CDTF">2006-08-16T00:00:00Z</dcterms:created>
  <dcterms:modified xsi:type="dcterms:W3CDTF">2014-10-10T06:25:15Z</dcterms:modified>
</cp:coreProperties>
</file>